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4"/>
  </p:sldMasterIdLst>
  <p:notesMasterIdLst>
    <p:notesMasterId r:id="rId81"/>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 id="317" r:id="rId66"/>
    <p:sldId id="318" r:id="rId67"/>
    <p:sldId id="319" r:id="rId68"/>
    <p:sldId id="320" r:id="rId69"/>
    <p:sldId id="321" r:id="rId70"/>
    <p:sldId id="322" r:id="rId71"/>
    <p:sldId id="323" r:id="rId72"/>
    <p:sldId id="324" r:id="rId73"/>
    <p:sldId id="325" r:id="rId74"/>
    <p:sldId id="326" r:id="rId75"/>
    <p:sldId id="327" r:id="rId76"/>
    <p:sldId id="328" r:id="rId77"/>
    <p:sldId id="329" r:id="rId78"/>
    <p:sldId id="330" r:id="rId79"/>
    <p:sldId id="331" r:id="rId80"/>
  </p:sldIdLst>
  <p:sldSz cx="9144000" cy="5143500" type="screen16x9"/>
  <p:notesSz cx="6858000" cy="9144000"/>
  <p:embeddedFontLst>
    <p:embeddedFont>
      <p:font typeface="Corbel" panose="020B0503020204020204" pitchFamily="34" charset="0"/>
      <p:regular r:id="rId82"/>
      <p:bold r:id="rId83"/>
      <p:italic r:id="rId84"/>
      <p:boldItalic r:id="rId85"/>
    </p:embeddedFont>
    <p:embeddedFont>
      <p:font typeface="Helvetica Neue" panose="020B0604020202020204" charset="0"/>
      <p:regular r:id="rId86"/>
      <p:bold r:id="rId87"/>
      <p:italic r:id="rId88"/>
      <p:boldItalic r:id="rId89"/>
    </p:embeddedFont>
    <p:embeddedFont>
      <p:font typeface="Helvetica Neue Light" panose="020B0604020202020204" charset="0"/>
      <p:regular r:id="rId90"/>
      <p:bold r:id="rId91"/>
      <p:italic r:id="rId92"/>
      <p:boldItalic r:id="rId93"/>
    </p:embeddedFont>
    <p:embeddedFont>
      <p:font typeface="Lato" panose="020F0502020204030203" pitchFamily="34" charset="0"/>
      <p:regular r:id="rId94"/>
      <p:bold r:id="rId95"/>
      <p:italic r:id="rId96"/>
      <p:boldItalic r:id="rId97"/>
    </p:embeddedFont>
    <p:embeddedFont>
      <p:font typeface="Montserrat" panose="00000500000000000000" pitchFamily="2" charset="0"/>
      <p:regular r:id="rId98"/>
      <p:bold r:id="rId99"/>
      <p:italic r:id="rId100"/>
      <p:boldItalic r:id="rId101"/>
    </p:embeddedFont>
    <p:embeddedFont>
      <p:font typeface="Montserrat Medium" panose="00000600000000000000" pitchFamily="2" charset="0"/>
      <p:regular r:id="rId102"/>
      <p:bold r:id="rId103"/>
      <p:italic r:id="rId104"/>
      <p:boldItalic r:id="rId105"/>
    </p:embeddedFont>
    <p:embeddedFont>
      <p:font typeface="Open Sans" panose="020B0606030504020204" pitchFamily="34" charset="0"/>
      <p:regular r:id="rId106"/>
      <p:bold r:id="rId107"/>
      <p:italic r:id="rId108"/>
      <p:boldItalic r:id="rId109"/>
    </p:embeddedFont>
    <p:embeddedFont>
      <p:font typeface="Roboto" panose="02000000000000000000" pitchFamily="2" charset="0"/>
      <p:regular r:id="rId110"/>
      <p:bold r:id="rId111"/>
      <p:italic r:id="rId112"/>
      <p:boldItalic r:id="rId11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5" d="100"/>
          <a:sy n="155" d="100"/>
        </p:scale>
        <p:origin x="114"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tableStyles" Target="tableStyle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font" Target="fonts/font3.fntdata"/><Relationship Id="rId89" Type="http://schemas.openxmlformats.org/officeDocument/2006/relationships/font" Target="fonts/font8.fntdata"/><Relationship Id="rId112" Type="http://schemas.openxmlformats.org/officeDocument/2006/relationships/font" Target="fonts/font31.fntdata"/><Relationship Id="rId16" Type="http://schemas.openxmlformats.org/officeDocument/2006/relationships/slide" Target="slides/slide12.xml"/><Relationship Id="rId107" Type="http://schemas.openxmlformats.org/officeDocument/2006/relationships/font" Target="fonts/font26.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21.fntdata"/><Relationship Id="rId5" Type="http://schemas.openxmlformats.org/officeDocument/2006/relationships/slide" Target="slides/slide1.xml"/><Relationship Id="rId90" Type="http://schemas.openxmlformats.org/officeDocument/2006/relationships/font" Target="fonts/font9.fntdata"/><Relationship Id="rId95" Type="http://schemas.openxmlformats.org/officeDocument/2006/relationships/font" Target="fonts/font14.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32.fntdata"/><Relationship Id="rId118" Type="http://schemas.microsoft.com/office/2016/11/relationships/changesInfo" Target="changesInfos/changesInfo1.xml"/><Relationship Id="rId80" Type="http://schemas.openxmlformats.org/officeDocument/2006/relationships/slide" Target="slides/slide76.xml"/><Relationship Id="rId85" Type="http://schemas.openxmlformats.org/officeDocument/2006/relationships/font" Target="fonts/font4.fntdata"/><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22.fntdata"/><Relationship Id="rId108" Type="http://schemas.openxmlformats.org/officeDocument/2006/relationships/font" Target="fonts/font27.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10.fntdata"/><Relationship Id="rId96" Type="http://schemas.openxmlformats.org/officeDocument/2006/relationships/font" Target="fonts/font15.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notesMaster" Target="notesMasters/notesMaster1.xml"/><Relationship Id="rId86" Type="http://schemas.openxmlformats.org/officeDocument/2006/relationships/font" Target="fonts/font5.fntdata"/><Relationship Id="rId94" Type="http://schemas.openxmlformats.org/officeDocument/2006/relationships/font" Target="fonts/font13.fntdata"/><Relationship Id="rId99" Type="http://schemas.openxmlformats.org/officeDocument/2006/relationships/font" Target="fonts/font18.fntdata"/><Relationship Id="rId101" Type="http://schemas.openxmlformats.org/officeDocument/2006/relationships/font" Target="fonts/font20.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8.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6.fntdata"/><Relationship Id="rId104" Type="http://schemas.openxmlformats.org/officeDocument/2006/relationships/font" Target="fonts/font23.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11.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font" Target="fonts/font6.fntdata"/><Relationship Id="rId110" Type="http://schemas.openxmlformats.org/officeDocument/2006/relationships/font" Target="fonts/font29.fntdata"/><Relationship Id="rId115" Type="http://schemas.openxmlformats.org/officeDocument/2006/relationships/viewProps" Target="viewProps.xml"/><Relationship Id="rId61" Type="http://schemas.openxmlformats.org/officeDocument/2006/relationships/slide" Target="slides/slide57.xml"/><Relationship Id="rId82" Type="http://schemas.openxmlformats.org/officeDocument/2006/relationships/font" Target="fonts/font1.fnt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9.fntdata"/><Relationship Id="rId105" Type="http://schemas.openxmlformats.org/officeDocument/2006/relationships/font" Target="fonts/font24.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12.fntdata"/><Relationship Id="rId98" Type="http://schemas.openxmlformats.org/officeDocument/2006/relationships/font" Target="fonts/font17.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font" Target="fonts/font2.fntdata"/><Relationship Id="rId88" Type="http://schemas.openxmlformats.org/officeDocument/2006/relationships/font" Target="fonts/font7.fntdata"/><Relationship Id="rId111" Type="http://schemas.openxmlformats.org/officeDocument/2006/relationships/font" Target="fonts/font30.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2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 Nancy" userId="b8ecc133-f511-4bc9-8aa7-ee003a07db30" providerId="ADAL" clId="{964BD7C3-4404-4ED3-9F7B-EBD4E6393FA0}"/>
    <pc:docChg chg="custSel modSld">
      <pc:chgData name="Ma, Nancy" userId="b8ecc133-f511-4bc9-8aa7-ee003a07db30" providerId="ADAL" clId="{964BD7C3-4404-4ED3-9F7B-EBD4E6393FA0}" dt="2024-05-20T18:37:42.687" v="4" actId="27636"/>
      <pc:docMkLst>
        <pc:docMk/>
      </pc:docMkLst>
      <pc:sldChg chg="modSp mod">
        <pc:chgData name="Ma, Nancy" userId="b8ecc133-f511-4bc9-8aa7-ee003a07db30" providerId="ADAL" clId="{964BD7C3-4404-4ED3-9F7B-EBD4E6393FA0}" dt="2024-05-20T18:37:42.472" v="0" actId="27636"/>
        <pc:sldMkLst>
          <pc:docMk/>
          <pc:sldMk cId="0" sldId="256"/>
        </pc:sldMkLst>
        <pc:spChg chg="mod">
          <ac:chgData name="Ma, Nancy" userId="b8ecc133-f511-4bc9-8aa7-ee003a07db30" providerId="ADAL" clId="{964BD7C3-4404-4ED3-9F7B-EBD4E6393FA0}" dt="2024-05-20T18:37:42.472" v="0" actId="27636"/>
          <ac:spMkLst>
            <pc:docMk/>
            <pc:sldMk cId="0" sldId="256"/>
            <ac:spMk id="181" creationId="{00000000-0000-0000-0000-000000000000}"/>
          </ac:spMkLst>
        </pc:spChg>
      </pc:sldChg>
      <pc:sldChg chg="modSp mod">
        <pc:chgData name="Ma, Nancy" userId="b8ecc133-f511-4bc9-8aa7-ee003a07db30" providerId="ADAL" clId="{964BD7C3-4404-4ED3-9F7B-EBD4E6393FA0}" dt="2024-05-20T18:37:42.627" v="1" actId="27636"/>
        <pc:sldMkLst>
          <pc:docMk/>
          <pc:sldMk cId="0" sldId="294"/>
        </pc:sldMkLst>
        <pc:spChg chg="mod">
          <ac:chgData name="Ma, Nancy" userId="b8ecc133-f511-4bc9-8aa7-ee003a07db30" providerId="ADAL" clId="{964BD7C3-4404-4ED3-9F7B-EBD4E6393FA0}" dt="2024-05-20T18:37:42.627" v="1" actId="27636"/>
          <ac:spMkLst>
            <pc:docMk/>
            <pc:sldMk cId="0" sldId="294"/>
            <ac:spMk id="503" creationId="{00000000-0000-0000-0000-000000000000}"/>
          </ac:spMkLst>
        </pc:spChg>
      </pc:sldChg>
      <pc:sldChg chg="modSp mod">
        <pc:chgData name="Ma, Nancy" userId="b8ecc133-f511-4bc9-8aa7-ee003a07db30" providerId="ADAL" clId="{964BD7C3-4404-4ED3-9F7B-EBD4E6393FA0}" dt="2024-05-20T18:37:42.639" v="2" actId="27636"/>
        <pc:sldMkLst>
          <pc:docMk/>
          <pc:sldMk cId="0" sldId="298"/>
        </pc:sldMkLst>
        <pc:spChg chg="mod">
          <ac:chgData name="Ma, Nancy" userId="b8ecc133-f511-4bc9-8aa7-ee003a07db30" providerId="ADAL" clId="{964BD7C3-4404-4ED3-9F7B-EBD4E6393FA0}" dt="2024-05-20T18:37:42.639" v="2" actId="27636"/>
          <ac:spMkLst>
            <pc:docMk/>
            <pc:sldMk cId="0" sldId="298"/>
            <ac:spMk id="541" creationId="{00000000-0000-0000-0000-000000000000}"/>
          </ac:spMkLst>
        </pc:spChg>
      </pc:sldChg>
      <pc:sldChg chg="modSp mod">
        <pc:chgData name="Ma, Nancy" userId="b8ecc133-f511-4bc9-8aa7-ee003a07db30" providerId="ADAL" clId="{964BD7C3-4404-4ED3-9F7B-EBD4E6393FA0}" dt="2024-05-20T18:37:42.676" v="3" actId="27636"/>
        <pc:sldMkLst>
          <pc:docMk/>
          <pc:sldMk cId="0" sldId="314"/>
        </pc:sldMkLst>
        <pc:spChg chg="mod">
          <ac:chgData name="Ma, Nancy" userId="b8ecc133-f511-4bc9-8aa7-ee003a07db30" providerId="ADAL" clId="{964BD7C3-4404-4ED3-9F7B-EBD4E6393FA0}" dt="2024-05-20T18:37:42.676" v="3" actId="27636"/>
          <ac:spMkLst>
            <pc:docMk/>
            <pc:sldMk cId="0" sldId="314"/>
            <ac:spMk id="662" creationId="{00000000-0000-0000-0000-000000000000}"/>
          </ac:spMkLst>
        </pc:spChg>
      </pc:sldChg>
      <pc:sldChg chg="modSp mod">
        <pc:chgData name="Ma, Nancy" userId="b8ecc133-f511-4bc9-8aa7-ee003a07db30" providerId="ADAL" clId="{964BD7C3-4404-4ED3-9F7B-EBD4E6393FA0}" dt="2024-05-20T18:37:42.687" v="4" actId="27636"/>
        <pc:sldMkLst>
          <pc:docMk/>
          <pc:sldMk cId="0" sldId="325"/>
        </pc:sldMkLst>
        <pc:spChg chg="mod">
          <ac:chgData name="Ma, Nancy" userId="b8ecc133-f511-4bc9-8aa7-ee003a07db30" providerId="ADAL" clId="{964BD7C3-4404-4ED3-9F7B-EBD4E6393FA0}" dt="2024-05-20T18:37:42.687" v="4" actId="27636"/>
          <ac:spMkLst>
            <pc:docMk/>
            <pc:sldMk cId="0" sldId="325"/>
            <ac:spMk id="771"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ddd30e15f6_0_9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ddd30e15f6_0_9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Hello everyone I want to welcome you to our deliberation on the humanity approach. This approach in its nature and from its inception is human centric. Centered upon the human expereince rather than through the lens dichotomy of good and evil us and them right and wrong. It is approach that sees all choices as an option of not being good or bad, being better or worse. More humane or less. There is a spectrum that we will travel today that will help us understand that the goal is not to be more diverese inclusive righetous anti-racist but instead be more humane more empathetic, which in turn will naturally increase a more diverse and inclusive society institution and tribe. My goal is to humanize this work so that we seek opportuntites to push te needle towards a just and humane society.</a:t>
            </a:r>
            <a:endParaRPr/>
          </a:p>
          <a:p>
            <a:pPr marL="0" lvl="0" indent="0" algn="l" rtl="0">
              <a:spcBef>
                <a:spcPts val="0"/>
              </a:spcBef>
              <a:spcAft>
                <a:spcPts val="0"/>
              </a:spcAft>
              <a:buNone/>
            </a:pPr>
            <a:endParaRPr/>
          </a:p>
          <a:p>
            <a:pPr marL="0" lvl="0" indent="0" algn="l" rtl="0">
              <a:spcBef>
                <a:spcPts val="0"/>
              </a:spcBef>
              <a:spcAft>
                <a:spcPts val="0"/>
              </a:spcAft>
              <a:buNone/>
            </a:pPr>
            <a:r>
              <a:rPr lang="en"/>
              <a:t>I better is possible. Good is not enough. </a:t>
            </a:r>
            <a:endParaRPr/>
          </a:p>
          <a:p>
            <a:pPr marL="0" lvl="0" indent="0" algn="l" rtl="0">
              <a:spcBef>
                <a:spcPts val="0"/>
              </a:spcBef>
              <a:spcAft>
                <a:spcPts val="0"/>
              </a:spcAft>
              <a:buNone/>
            </a:pPr>
            <a:r>
              <a:rPr lang="en"/>
              <a:t>I’d rather be pro-peace than anti-war</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g2264a3c7155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4" name="Google Shape;254;g2264a3c7155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g2264a3c7155_0_0: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2" name="Google Shape;262;g2264a3c7155_0_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SALUTOGENISIS!! There’s more t han meets the eye. Today as we reflect we want you to focus not the problem. But the solution Solutogenisis. </a:t>
            </a:r>
            <a:r>
              <a:rPr lang="en" sz="2200" b="0" i="0">
                <a:latin typeface="Helvetica Neue"/>
                <a:ea typeface="Helvetica Neue"/>
                <a:cs typeface="Helvetica Neue"/>
                <a:sym typeface="Helvetica Neue"/>
              </a:rPr>
              <a:t>factors that support human health and well-being, rather than on factors that cause disease (</a:t>
            </a:r>
            <a:r>
              <a:rPr lang="en" sz="2200" b="1" i="0">
                <a:latin typeface="Helvetica Neue"/>
                <a:ea typeface="Helvetica Neue"/>
                <a:cs typeface="Helvetica Neue"/>
                <a:sym typeface="Helvetica Neue"/>
              </a:rPr>
              <a:t>pathogenesis</a:t>
            </a:r>
            <a:r>
              <a:rPr lang="en" sz="2200" b="0" i="0">
                <a:latin typeface="Helvetica Neue"/>
                <a:ea typeface="Helvetica Neue"/>
                <a:cs typeface="Helvetica Neue"/>
                <a:sym typeface="Helvetica Neue"/>
              </a:rPr>
              <a:t>).</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2ddd30e15f6_0_1501: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3" name="Google Shape;273;g2ddd30e15f6_0_150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This shift in thinking causes a transformation The clearer your vision is the more it will “pull” your current reality to it</a:t>
            </a:r>
            <a:endParaRPr/>
          </a:p>
          <a:p>
            <a:pPr marL="0" lvl="0" indent="0" algn="l" rtl="0">
              <a:lnSpc>
                <a:spcPct val="117999"/>
              </a:lnSpc>
              <a:spcBef>
                <a:spcPts val="0"/>
              </a:spcBef>
              <a:spcAft>
                <a:spcPts val="0"/>
              </a:spcAft>
              <a:buNone/>
            </a:pPr>
            <a:endParaRPr sz="2100"/>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2ddd30e15f6_0_149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9" name="Google Shape;289;g2ddd30e15f6_0_1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Understanding Customer Behavior and Emotions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0970942b83_0_28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20970942b83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2ddd30e15f6_0_113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2ddd30e15f6_0_1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Planting it in Human Centered </a:t>
            </a:r>
            <a:endParaRPr/>
          </a:p>
          <a:p>
            <a:pPr marL="0" lvl="0" indent="0" algn="l" rtl="0">
              <a:spcBef>
                <a:spcPts val="0"/>
              </a:spcBef>
              <a:spcAft>
                <a:spcPts val="0"/>
              </a:spcAft>
              <a:buNone/>
            </a:pPr>
            <a:r>
              <a:rPr lang="en"/>
              <a:t>Creating Lens through which to look</a:t>
            </a:r>
            <a:endParaRPr/>
          </a:p>
          <a:p>
            <a:pPr marL="0" lvl="0" indent="0" algn="l" rtl="0">
              <a:spcBef>
                <a:spcPts val="0"/>
              </a:spcBef>
              <a:spcAft>
                <a:spcPts val="0"/>
              </a:spcAft>
              <a:buNone/>
            </a:pPr>
            <a:r>
              <a:rPr lang="en"/>
              <a:t>Research Based -Values &amp; Purpose Based Change</a:t>
            </a:r>
            <a:endParaRPr/>
          </a:p>
          <a:p>
            <a:pPr marL="0" lvl="0" indent="0" algn="l" rtl="0">
              <a:spcBef>
                <a:spcPts val="0"/>
              </a:spcBef>
              <a:spcAft>
                <a:spcPts val="0"/>
              </a:spcAft>
              <a:buNone/>
            </a:pPr>
            <a:r>
              <a:rPr lang="en"/>
              <a:t>Knowledge isn’t enough</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g2ddd30e15f6_0_113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 name="Google Shape;307;g2ddd30e15f6_0_1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ddd30e15f6_0_11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2ddd30e15f6_0_1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0970942b83_0_274: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23" name="Google Shape;323;g20970942b83_0_27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Being Human Requires being humane</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g20970942b83_0_285: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0" name="Google Shape;330;g20970942b83_0_2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500"/>
              <a:t>Human centered means you start ALWAYS with the human in mind. The person. The people. </a:t>
            </a:r>
            <a:endParaRPr sz="15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2ddd30e15f6_0_41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9" name="Google Shape;189;g2ddd30e15f6_0_4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300" b="1"/>
              <a:t>Maintaining Humanity &amp; Sanity</a:t>
            </a:r>
            <a:endParaRPr sz="1300" b="1"/>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
        <p:cNvGrpSpPr/>
        <p:nvPr/>
      </p:nvGrpSpPr>
      <p:grpSpPr>
        <a:xfrm>
          <a:off x="0" y="0"/>
          <a:ext cx="0" cy="0"/>
          <a:chOff x="0" y="0"/>
          <a:chExt cx="0" cy="0"/>
        </a:xfrm>
      </p:grpSpPr>
      <p:sp>
        <p:nvSpPr>
          <p:cNvPr id="343" name="Google Shape;343;g2264a3c7155_0_245: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44" name="Google Shape;344;g2264a3c7155_0_24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400"/>
              <a:t>So what do you see? These exist but if its what you say you get bogged. The goal all my work and research is to Cognitive Real Estate is finite. And if you aren’t clear on why how and what you will be overwhelmed. Cognitive space.</a:t>
            </a:r>
            <a:endParaRPr sz="14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7"/>
        <p:cNvGrpSpPr/>
        <p:nvPr/>
      </p:nvGrpSpPr>
      <p:grpSpPr>
        <a:xfrm>
          <a:off x="0" y="0"/>
          <a:ext cx="0" cy="0"/>
          <a:chOff x="0" y="0"/>
          <a:chExt cx="0" cy="0"/>
        </a:xfrm>
      </p:grpSpPr>
      <p:sp>
        <p:nvSpPr>
          <p:cNvPr id="358" name="Google Shape;358;g20970942b83_0_251: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9" name="Google Shape;359;g20970942b83_0_25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700"/>
              <a:t>The glass is not half empty or half full. It’s halfway. I want as leaders to be realist. To be planted in reality with our mind towards our vision. Undeterred. LET’S HOP IN </a:t>
            </a:r>
            <a:endParaRPr sz="17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20970942b83_0_80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20970942b83_0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The Human. Everything I do is around the human. </a:t>
            </a:r>
            <a:r>
              <a:rPr lang="en" sz="1500">
                <a:solidFill>
                  <a:schemeClr val="dk1"/>
                </a:solidFill>
              </a:rPr>
              <a:t>Our natural drivers are human drivers. My research was the study of blah blah</a:t>
            </a:r>
            <a:endParaRPr sz="1500">
              <a:solidFill>
                <a:schemeClr val="dk1"/>
              </a:solidFill>
            </a:endParaRPr>
          </a:p>
          <a:p>
            <a:pPr marL="0" lvl="0" indent="0" algn="l" rtl="0">
              <a:spcBef>
                <a:spcPts val="0"/>
              </a:spcBef>
              <a:spcAft>
                <a:spcPts val="0"/>
              </a:spcAft>
              <a:buNone/>
            </a:pPr>
            <a:r>
              <a:rPr lang="en" sz="1500">
                <a:solidFill>
                  <a:schemeClr val="dk1"/>
                </a:solidFill>
              </a:rPr>
              <a:t>What makes humans move consistently towards their greatness. </a:t>
            </a:r>
            <a:endParaRPr sz="1500">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15c8c60d3ad_0_12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15c8c60d3ad_0_12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15c8c60d3ad_0_495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84" name="Google Shape;384;g15c8c60d3ad_0_495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15c8c60d3ad_0_496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1" name="Google Shape;391;g15c8c60d3ad_0_4963: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15c8c60d3ad_0_4969: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g15c8c60d3ad_0_4969: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15c8c60d3ad_0_497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5" name="Google Shape;405;g15c8c60d3ad_0_4975: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15c8c60d3ad_0_4981: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2" name="Google Shape;412;g15c8c60d3ad_0_4981: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15c8c60d3ad_0_498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9" name="Google Shape;419;g15c8c60d3ad_0_498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ddd30e15f6_0_5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2ddd30e15f6_0_5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3"/>
        <p:cNvGrpSpPr/>
        <p:nvPr/>
      </p:nvGrpSpPr>
      <p:grpSpPr>
        <a:xfrm>
          <a:off x="0" y="0"/>
          <a:ext cx="0" cy="0"/>
          <a:chOff x="0" y="0"/>
          <a:chExt cx="0" cy="0"/>
        </a:xfrm>
      </p:grpSpPr>
      <p:sp>
        <p:nvSpPr>
          <p:cNvPr id="424" name="Google Shape;424;g15c8c60d3ad_0_4992: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25" name="Google Shape;425;g15c8c60d3ad_0_4992: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g15c8c60d3ad_0_4997: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31" name="Google Shape;431;g15c8c60d3ad_0_499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15c8c60d3ad_0_12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38" name="Google Shape;438;g15c8c60d3ad_0_124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300" b="1">
                <a:latin typeface="Helvetica Neue"/>
                <a:ea typeface="Helvetica Neue"/>
                <a:cs typeface="Helvetica Neue"/>
                <a:sym typeface="Helvetica Neue"/>
              </a:rPr>
              <a:t>I wrote this poem 10 years ago</a:t>
            </a:r>
            <a:r>
              <a:rPr lang="en" sz="1300">
                <a:latin typeface="Helvetica Neue"/>
                <a:ea typeface="Helvetica Neue"/>
                <a:cs typeface="Helvetica Neue"/>
                <a:sym typeface="Helvetica Neue"/>
              </a:rPr>
              <a:t>. In its essence it is a reminder that sometimes learning and lectures, tools kits steps, can  inhibit us from doing and being what we naturally are inclined to do. </a:t>
            </a: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1300">
                <a:latin typeface="Helvetica Neue"/>
                <a:ea typeface="Helvetica Neue"/>
                <a:cs typeface="Helvetica Neue"/>
                <a:sym typeface="Helvetica Neue"/>
              </a:rPr>
              <a:t>Humans are naturally communal species. They are interdependent and need each other to exist. </a:t>
            </a: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1300">
                <a:latin typeface="Helvetica Neue"/>
                <a:ea typeface="Helvetica Neue"/>
                <a:cs typeface="Helvetica Neue"/>
                <a:sym typeface="Helvetica Neue"/>
              </a:rPr>
              <a:t>My goal in sharing this poem was to humanize me. I could easily come as a title with my profession leading the way, an authority or expert </a:t>
            </a:r>
            <a:r>
              <a:rPr lang="en" sz="1300" b="1">
                <a:latin typeface="Helvetica Neue"/>
                <a:ea typeface="Helvetica Neue"/>
                <a:cs typeface="Helvetica Neue"/>
                <a:sym typeface="Helvetica Neue"/>
              </a:rPr>
              <a:t>WHEN PEOPLE MEET YOU</a:t>
            </a:r>
            <a:r>
              <a:rPr lang="en" sz="1300">
                <a:latin typeface="Helvetica Neue"/>
                <a:ea typeface="Helvetica Neue"/>
                <a:cs typeface="Helvetica Neue"/>
                <a:sym typeface="Helvetica Neue"/>
              </a:rPr>
              <a:t> they ask you what you do… NEXT SLIDE</a:t>
            </a: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130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Google Shape;445;g15c8c60d3ad_0_5605: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6" name="Google Shape;446;g15c8c60d3ad_0_5605: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p:cNvGrpSpPr/>
        <p:nvPr/>
      </p:nvGrpSpPr>
      <p:grpSpPr>
        <a:xfrm>
          <a:off x="0" y="0"/>
          <a:ext cx="0" cy="0"/>
          <a:chOff x="0" y="0"/>
          <a:chExt cx="0" cy="0"/>
        </a:xfrm>
      </p:grpSpPr>
      <p:sp>
        <p:nvSpPr>
          <p:cNvPr id="450" name="Google Shape;450;g15c8c60d3ad_0_2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51" name="Google Shape;451;g15c8c60d3ad_0_225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1500">
                <a:latin typeface="Helvetica Neue"/>
                <a:ea typeface="Helvetica Neue"/>
                <a:cs typeface="Helvetica Neue"/>
                <a:sym typeface="Helvetica Neue"/>
              </a:rPr>
              <a:t>WE HAVE TO GET TO THE SOURCE OF IT. I am a Organizational...</a:t>
            </a:r>
            <a:r>
              <a:rPr lang="en" sz="2200">
                <a:latin typeface="Helvetica Neue"/>
                <a:ea typeface="Helvetica Neue"/>
                <a:cs typeface="Helvetica Neue"/>
                <a:sym typeface="Helvetica Neue"/>
              </a:rPr>
              <a:t> </a:t>
            </a:r>
            <a:r>
              <a:rPr lang="en" sz="2200" b="0" i="0" u="none" strike="noStrike" cap="none">
                <a:latin typeface="Helvetica Neue"/>
                <a:ea typeface="Helvetica Neue"/>
                <a:cs typeface="Helvetica Neue"/>
                <a:sym typeface="Helvetica Neue"/>
              </a:rPr>
              <a:t>These are just different manifestations of who I am. At the end of the day I’m just a </a:t>
            </a:r>
            <a:r>
              <a:rPr lang="en" sz="2200">
                <a:latin typeface="Helvetica Neue"/>
                <a:ea typeface="Helvetica Neue"/>
                <a:cs typeface="Helvetica Neue"/>
                <a:sym typeface="Helvetica Neue"/>
              </a:rPr>
              <a:t>HUMAN</a:t>
            </a:r>
            <a:r>
              <a:rPr lang="en" sz="2200" b="0" i="0" u="none" strike="noStrike" cap="none">
                <a:latin typeface="Helvetica Neue"/>
                <a:ea typeface="Helvetica Neue"/>
                <a:cs typeface="Helvetica Neue"/>
                <a:sym typeface="Helvetica Neue"/>
              </a:rPr>
              <a:t> who wants to have a powerful conversation with you </a:t>
            </a: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a:latin typeface="Helvetica Neue"/>
                <a:ea typeface="Helvetica Neue"/>
                <a:cs typeface="Helvetica Neue"/>
                <a:sym typeface="Helvetica Neue"/>
              </a:rPr>
              <a:t>There’s more to me as there is more to you and just your title there are people here </a:t>
            </a:r>
            <a:endParaRPr sz="2200">
              <a:latin typeface="Helvetica Neue"/>
              <a:ea typeface="Helvetica Neue"/>
              <a:cs typeface="Helvetica Neue"/>
              <a:sym typeface="Helvetica Neue"/>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227f80312f0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2" name="Google Shape;462;g227f80312f0_0_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Values produce intrinsic motivation</a:t>
            </a: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00:20:22Then I talked about values external motivation is focused on punishment reward obligation basic</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00:20:28A yeah you bring up that policy as well.</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00:20:32</a:t>
            </a:r>
            <a:r>
              <a:rPr lang="en" b="1">
                <a:solidFill>
                  <a:schemeClr val="dk1"/>
                </a:solidFill>
                <a:latin typeface="Lato"/>
                <a:ea typeface="Lato"/>
                <a:cs typeface="Lato"/>
                <a:sym typeface="Lato"/>
              </a:rPr>
              <a:t>Right. And the problem is is overwhelming for people in there. Like, I don't want to do it. I feel obligated. But then if you get if you hit the internal motivation, the achievement trust curiosity satisfy</a:t>
            </a:r>
            <a:endParaRPr b="1">
              <a:solidFill>
                <a:schemeClr val="dk1"/>
              </a:solidFill>
              <a:latin typeface="Lato"/>
              <a:ea typeface="Lato"/>
              <a:cs typeface="Lato"/>
              <a:sym typeface="Lato"/>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6"/>
        <p:cNvGrpSpPr/>
        <p:nvPr/>
      </p:nvGrpSpPr>
      <p:grpSpPr>
        <a:xfrm>
          <a:off x="0" y="0"/>
          <a:ext cx="0" cy="0"/>
          <a:chOff x="0" y="0"/>
          <a:chExt cx="0" cy="0"/>
        </a:xfrm>
      </p:grpSpPr>
      <p:sp>
        <p:nvSpPr>
          <p:cNvPr id="467" name="Google Shape;467;g15c8c60d3ad_0_22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8" name="Google Shape;468;g15c8c60d3ad_0_226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266700" lvl="0" indent="0" algn="l" rtl="0">
              <a:lnSpc>
                <a:spcPct val="140000"/>
              </a:lnSpc>
              <a:spcBef>
                <a:spcPts val="0"/>
              </a:spcBef>
              <a:spcAft>
                <a:spcPts val="0"/>
              </a:spcAft>
              <a:buNone/>
            </a:pPr>
            <a:r>
              <a:rPr lang="en" sz="1100" b="1">
                <a:solidFill>
                  <a:schemeClr val="dk1"/>
                </a:solidFill>
                <a:latin typeface="Lato"/>
                <a:ea typeface="Lato"/>
                <a:cs typeface="Lato"/>
                <a:sym typeface="Lato"/>
              </a:rPr>
              <a:t>My goal is for you to see yourself this way and not only you but your coworkers your team your department etc. This is the lens</a:t>
            </a:r>
            <a:endParaRPr sz="1100">
              <a:solidFill>
                <a:schemeClr val="dk1"/>
              </a:solidFill>
              <a:latin typeface="Lato"/>
              <a:ea typeface="Lato"/>
              <a:cs typeface="Lato"/>
              <a:sym typeface="Lato"/>
            </a:endParaRPr>
          </a:p>
          <a:p>
            <a:pPr marL="0" marR="38100" lvl="0" indent="0" algn="l" rtl="0">
              <a:lnSpc>
                <a:spcPct val="140000"/>
              </a:lnSpc>
              <a:spcBef>
                <a:spcPts val="0"/>
              </a:spcBef>
              <a:spcAft>
                <a:spcPts val="0"/>
              </a:spcAft>
              <a:buNone/>
            </a:pPr>
            <a:endParaRPr sz="1100" b="1">
              <a:solidFill>
                <a:schemeClr val="dk1"/>
              </a:solidFill>
              <a:latin typeface="Lato"/>
              <a:ea typeface="Lato"/>
              <a:cs typeface="Lato"/>
              <a:sym typeface="Lato"/>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The </a:t>
            </a:r>
            <a:r>
              <a:rPr lang="en" sz="2200" b="1" i="0" u="none" strike="noStrike" cap="none">
                <a:latin typeface="Helvetica Neue"/>
                <a:ea typeface="Helvetica Neue"/>
                <a:cs typeface="Helvetica Neue"/>
                <a:sym typeface="Helvetica Neue"/>
              </a:rPr>
              <a:t>mission statement</a:t>
            </a:r>
            <a:r>
              <a:rPr lang="en" sz="2200" b="0" i="0" u="none" strike="noStrike" cap="none">
                <a:latin typeface="Helvetica Neue"/>
                <a:ea typeface="Helvetica Neue"/>
                <a:cs typeface="Helvetica Neue"/>
                <a:sym typeface="Helvetica Neue"/>
              </a:rPr>
              <a:t> </a:t>
            </a:r>
            <a:r>
              <a:rPr lang="en" sz="2200" b="0" i="0" u="sng" strike="noStrike" cap="none">
                <a:latin typeface="Helvetica Neue"/>
                <a:ea typeface="Helvetica Neue"/>
                <a:cs typeface="Helvetica Neue"/>
                <a:sym typeface="Helvetica Neue"/>
              </a:rPr>
              <a:t>supports the vision</a:t>
            </a:r>
            <a:r>
              <a:rPr lang="en" sz="2200" b="0" i="0" u="none" strike="noStrike" cap="none">
                <a:latin typeface="Helvetica Neue"/>
                <a:ea typeface="Helvetica Neue"/>
                <a:cs typeface="Helvetica Neue"/>
                <a:sym typeface="Helvetica Neue"/>
              </a:rPr>
              <a:t> and serves to communicate purpose and direction to </a:t>
            </a:r>
            <a:r>
              <a:rPr lang="en" sz="2200">
                <a:latin typeface="Helvetica Neue"/>
                <a:ea typeface="Helvetica Neue"/>
                <a:cs typeface="Helvetica Neue"/>
                <a:sym typeface="Helvetica Neue"/>
              </a:rPr>
              <a:t>the faculty</a:t>
            </a:r>
            <a:r>
              <a:rPr lang="en" sz="2200" b="0" i="0" u="none" strike="noStrike" cap="none">
                <a:latin typeface="Helvetica Neue"/>
                <a:ea typeface="Helvetica Neue"/>
                <a:cs typeface="Helvetica Neue"/>
                <a:sym typeface="Helvetica Neue"/>
              </a:rPr>
              <a:t>, students </a:t>
            </a:r>
            <a:r>
              <a:rPr lang="en" sz="2200">
                <a:latin typeface="Helvetica Neue"/>
                <a:ea typeface="Helvetica Neue"/>
                <a:cs typeface="Helvetica Neue"/>
                <a:sym typeface="Helvetica Neue"/>
              </a:rPr>
              <a:t>parents</a:t>
            </a:r>
            <a:r>
              <a:rPr lang="en" sz="2200" b="0" i="0" u="none" strike="noStrike" cap="none">
                <a:latin typeface="Helvetica Neue"/>
                <a:ea typeface="Helvetica Neue"/>
                <a:cs typeface="Helvetica Neue"/>
                <a:sym typeface="Helvetica Neue"/>
              </a:rPr>
              <a:t>, and other stakeholders. </a:t>
            </a:r>
            <a:endParaRPr sz="2200" b="0" i="0" u="none" strike="noStrike" cap="none">
              <a:latin typeface="Helvetica Neue"/>
              <a:ea typeface="Helvetica Neue"/>
              <a:cs typeface="Helvetica Neue"/>
              <a:sym typeface="Helvetica Neue"/>
            </a:endParaRPr>
          </a:p>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The mission can change to reflect </a:t>
            </a:r>
            <a:r>
              <a:rPr lang="en" sz="2200">
                <a:latin typeface="Helvetica Neue"/>
                <a:ea typeface="Helvetica Neue"/>
                <a:cs typeface="Helvetica Neue"/>
                <a:sym typeface="Helvetica Neue"/>
              </a:rPr>
              <a:t>the institutions </a:t>
            </a:r>
            <a:r>
              <a:rPr lang="en" sz="2200" b="0" i="0" u="none" strike="noStrike" cap="none">
                <a:latin typeface="Helvetica Neue"/>
                <a:ea typeface="Helvetica Neue"/>
                <a:cs typeface="Helvetica Neue"/>
                <a:sym typeface="Helvetica Neue"/>
              </a:rPr>
              <a:t>or department’s priorities and methods to accomplish its vision</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0970942b83_0_50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81" name="Google Shape;481;g20970942b83_0_5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Values produce intrinsic motivation</a:t>
            </a: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00:20:22Then I talked about values external motivation is focused on punishment reward obligation basic</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00:20:28A yeah you bring up that policy as well.</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00:20:32</a:t>
            </a:r>
            <a:r>
              <a:rPr lang="en" b="1">
                <a:solidFill>
                  <a:schemeClr val="dk1"/>
                </a:solidFill>
                <a:latin typeface="Lato"/>
                <a:ea typeface="Lato"/>
                <a:cs typeface="Lato"/>
                <a:sym typeface="Lato"/>
              </a:rPr>
              <a:t>Right. And the problem is is overwhelming for people in there. Like, I don't want to do it. I feel obligated. But then if you get if you hit the internal motivation, the achievement trust curiosity satisfy</a:t>
            </a:r>
            <a:endParaRPr b="1">
              <a:solidFill>
                <a:schemeClr val="dk1"/>
              </a:solidFill>
              <a:latin typeface="Lato"/>
              <a:ea typeface="Lato"/>
              <a:cs typeface="Lato"/>
              <a:sym typeface="Lato"/>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0970942b83_0_58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1" name="Google Shape;491;g20970942b83_0_5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You know simon sinek raise</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You now know my why</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This speech displays my how</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And at the end of this speech you’ll see what i do…</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People don’t care about what you do they care about why… Share your why as an example for them to know there why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g15c8c60d3ad_0_2271: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100" b="1">
                <a:solidFill>
                  <a:schemeClr val="dk1"/>
                </a:solidFill>
                <a:latin typeface="Lato"/>
                <a:ea typeface="Lato"/>
                <a:cs typeface="Lato"/>
                <a:sym typeface="Lato"/>
              </a:rPr>
              <a:t>Values. How does it show up, it shows up in my missions. Right. And my missions are not just this one thing that I do because I'm multifaceted right and so I talked about. There's more to me just as there's more to you just as blah, blah, blah, blah, blah. Um, and then</a:t>
            </a:r>
            <a:endParaRPr/>
          </a:p>
        </p:txBody>
      </p:sp>
      <p:sp>
        <p:nvSpPr>
          <p:cNvPr id="499" name="Google Shape;499;g15c8c60d3ad_0_22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2ddd30e15f6_0_132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2ddd30e15f6_0_1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Understanding Customer Behavior and Emotions</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solidFill>
                <a:schemeClr val="dk1"/>
              </a:solidFill>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20970942b83_0_49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20970942b83_0_4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Intrinsic Values Environment Transformative Curve</a:t>
            </a:r>
            <a:endParaRPr/>
          </a:p>
          <a:p>
            <a:pPr marL="0" lvl="0" indent="0" algn="l" rtl="0">
              <a:spcBef>
                <a:spcPts val="0"/>
              </a:spcBef>
              <a:spcAft>
                <a:spcPts val="0"/>
              </a:spcAft>
              <a:buNone/>
            </a:pPr>
            <a:r>
              <a:rPr lang="en" b="1">
                <a:solidFill>
                  <a:schemeClr val="dk1"/>
                </a:solidFill>
                <a:latin typeface="Lato"/>
                <a:ea typeface="Lato"/>
                <a:cs typeface="Lato"/>
                <a:sym typeface="Lato"/>
              </a:rPr>
              <a:t>Thank you. I'm praying. This was what I wanted. So how do we make this stick right how do we create an environment that's healthy and then also personal actions small activism that's healthy right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0970942b83_0_510: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Choose your top 10 Top 5 Top 3. </a:t>
            </a:r>
            <a:endParaRPr/>
          </a:p>
          <a:p>
            <a:pPr marL="0" lvl="0" indent="0" algn="l" rtl="0">
              <a:spcBef>
                <a:spcPts val="0"/>
              </a:spcBef>
              <a:spcAft>
                <a:spcPts val="0"/>
              </a:spcAft>
              <a:buNone/>
            </a:pPr>
            <a:r>
              <a:rPr lang="en"/>
              <a:t>Now define your top 3</a:t>
            </a:r>
            <a:endParaRPr/>
          </a:p>
          <a:p>
            <a:pPr marL="0" lvl="0" indent="0" algn="l" rtl="0">
              <a:spcBef>
                <a:spcPts val="0"/>
              </a:spcBef>
              <a:spcAft>
                <a:spcPts val="0"/>
              </a:spcAft>
              <a:buNone/>
            </a:pPr>
            <a:r>
              <a:rPr lang="en"/>
              <a:t>Choose a time one of those values were engaged or experienced</a:t>
            </a:r>
            <a:endParaRPr/>
          </a:p>
          <a:p>
            <a:pPr marL="0" lvl="0" indent="0" algn="l" rtl="0">
              <a:spcBef>
                <a:spcPts val="0"/>
              </a:spcBef>
              <a:spcAft>
                <a:spcPts val="0"/>
              </a:spcAft>
              <a:buNone/>
            </a:pPr>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00:23:53Now I want you to choose out of those 10 your top for everybody has such a difficult time doing that. There's usually in the audience are like, Oh my god, I can't cut it down to four.</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00:24:02And I'm going to say that when you're clear on what you are, what you care about, you'll be clear on what you don't care about</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00:24:06</a:t>
            </a:r>
            <a:r>
              <a:rPr lang="en" b="1">
                <a:solidFill>
                  <a:schemeClr val="dk1"/>
                </a:solidFill>
                <a:latin typeface="Lato"/>
                <a:ea typeface="Lato"/>
                <a:cs typeface="Lato"/>
                <a:sym typeface="Lato"/>
              </a:rPr>
              <a:t>When you stand for, you know, what you'll stand against right</a:t>
            </a:r>
            <a:endParaRPr b="1">
              <a:solidFill>
                <a:schemeClr val="dk1"/>
              </a:solidFill>
              <a:latin typeface="Lato"/>
              <a:ea typeface="Lato"/>
              <a:cs typeface="Lato"/>
              <a:sym typeface="Lato"/>
            </a:endParaRPr>
          </a:p>
          <a:p>
            <a:pPr marL="0" lvl="0" indent="0" algn="l" rtl="0">
              <a:spcBef>
                <a:spcPts val="0"/>
              </a:spcBef>
              <a:spcAft>
                <a:spcPts val="0"/>
              </a:spcAft>
              <a:buNone/>
            </a:pPr>
            <a:r>
              <a:rPr lang="en">
                <a:solidFill>
                  <a:srgbClr val="747487"/>
                </a:solidFill>
                <a:latin typeface="Lato"/>
                <a:ea typeface="Lato"/>
                <a:cs typeface="Lato"/>
                <a:sym typeface="Lato"/>
              </a:rPr>
              <a:t>00:24:12That's one of the most important things for you as a human to be a successful human human is to live by your values. And the same thing goes for the institution. </a:t>
            </a:r>
            <a:endParaRPr/>
          </a:p>
        </p:txBody>
      </p:sp>
      <p:sp>
        <p:nvSpPr>
          <p:cNvPr id="518" name="Google Shape;518;g20970942b83_0_5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6"/>
        <p:cNvGrpSpPr/>
        <p:nvPr/>
      </p:nvGrpSpPr>
      <p:grpSpPr>
        <a:xfrm>
          <a:off x="0" y="0"/>
          <a:ext cx="0" cy="0"/>
          <a:chOff x="0" y="0"/>
          <a:chExt cx="0" cy="0"/>
        </a:xfrm>
      </p:grpSpPr>
      <p:sp>
        <p:nvSpPr>
          <p:cNvPr id="527" name="Google Shape;527;g20970942b83_0_518: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Values remind us why? What for</a:t>
            </a:r>
            <a:endParaRPr/>
          </a:p>
          <a:p>
            <a:pPr marL="0" lvl="0" indent="0" algn="l" rtl="0">
              <a:spcBef>
                <a:spcPts val="0"/>
              </a:spcBef>
              <a:spcAft>
                <a:spcPts val="0"/>
              </a:spcAft>
              <a:buNone/>
            </a:pPr>
            <a:r>
              <a:rPr lang="en"/>
              <a:t>Imagine if you keep your values in front of you in decision making when you’re talking to the community.</a:t>
            </a:r>
            <a:endParaRPr/>
          </a:p>
          <a:p>
            <a:pPr marL="0" lvl="0" indent="0" algn="l" rtl="0">
              <a:spcBef>
                <a:spcPts val="0"/>
              </a:spcBef>
              <a:spcAft>
                <a:spcPts val="0"/>
              </a:spcAft>
              <a:buNone/>
            </a:pPr>
            <a:r>
              <a:rPr lang="en"/>
              <a:t>Imagine if you know the values of others. </a:t>
            </a:r>
            <a:endParaRPr/>
          </a:p>
        </p:txBody>
      </p:sp>
      <p:sp>
        <p:nvSpPr>
          <p:cNvPr id="528" name="Google Shape;528;g20970942b83_0_518: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g2ddd30e15f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6" name="Google Shape;536;g2ddd30e15f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
        <p:cNvGrpSpPr/>
        <p:nvPr/>
      </p:nvGrpSpPr>
      <p:grpSpPr>
        <a:xfrm>
          <a:off x="0" y="0"/>
          <a:ext cx="0" cy="0"/>
          <a:chOff x="0" y="0"/>
          <a:chExt cx="0" cy="0"/>
        </a:xfrm>
      </p:grpSpPr>
      <p:sp>
        <p:nvSpPr>
          <p:cNvPr id="543" name="Google Shape;543;g227f80312f0_0_32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4" name="Google Shape;544;g227f80312f0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
        <p:cNvGrpSpPr/>
        <p:nvPr/>
      </p:nvGrpSpPr>
      <p:grpSpPr>
        <a:xfrm>
          <a:off x="0" y="0"/>
          <a:ext cx="0" cy="0"/>
          <a:chOff x="0" y="0"/>
          <a:chExt cx="0" cy="0"/>
        </a:xfrm>
      </p:grpSpPr>
      <p:sp>
        <p:nvSpPr>
          <p:cNvPr id="549" name="Google Shape;549;g20970942b83_0_5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 name="Google Shape;550;g20970942b83_0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2100" algn="l" rtl="0">
              <a:lnSpc>
                <a:spcPct val="115000"/>
              </a:lnSpc>
              <a:spcBef>
                <a:spcPts val="120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Once you know who you are at the core fundamental level. That clarityt create a real foundation to become a true leader. Leader </a:t>
            </a:r>
            <a:endParaRPr sz="1000">
              <a:solidFill>
                <a:srgbClr val="1B212C"/>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1B212C"/>
              </a:buClr>
              <a:buSzPts val="1000"/>
              <a:buFont typeface="Helvetica Neue"/>
              <a:buChar char="●"/>
            </a:pPr>
            <a:endParaRPr sz="1000">
              <a:solidFill>
                <a:srgbClr val="1B212C"/>
              </a:solidFill>
              <a:latin typeface="Helvetica Neue"/>
              <a:ea typeface="Helvetica Neue"/>
              <a:cs typeface="Helvetica Neue"/>
              <a:sym typeface="Helvetica Neue"/>
            </a:endParaRPr>
          </a:p>
          <a:p>
            <a:pPr marL="457200" lvl="0"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(Stay Resilient and Focused)</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Mission</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Tough decision</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Balance </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Loss is control demands freon state 27min</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Resilience Mantra</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Change</a:t>
            </a:r>
            <a:endParaRPr sz="1000">
              <a:solidFill>
                <a:srgbClr val="1B212C"/>
              </a:solidFill>
              <a:latin typeface="Helvetica Neue"/>
              <a:ea typeface="Helvetica Neue"/>
              <a:cs typeface="Helvetica Neue"/>
              <a:sym typeface="Helvetica Neue"/>
            </a:endParaRPr>
          </a:p>
          <a:p>
            <a:pPr marL="914400" lvl="1" indent="-292100" algn="l" rtl="0">
              <a:lnSpc>
                <a:spcPct val="115000"/>
              </a:lnSpc>
              <a:spcBef>
                <a:spcPts val="0"/>
              </a:spcBef>
              <a:spcAft>
                <a:spcPts val="0"/>
              </a:spcAft>
              <a:buClr>
                <a:srgbClr val="1B212C"/>
              </a:buClr>
              <a:buSzPts val="1000"/>
              <a:buFont typeface="Helvetica Neue"/>
              <a:buChar char="●"/>
            </a:pPr>
            <a:r>
              <a:rPr lang="en" sz="1000">
                <a:solidFill>
                  <a:srgbClr val="1B212C"/>
                </a:solidFill>
                <a:latin typeface="Helvetica Neue"/>
                <a:ea typeface="Helvetica Neue"/>
                <a:cs typeface="Helvetica Neue"/>
                <a:sym typeface="Helvetica Neue"/>
              </a:rPr>
              <a:t>But and</a:t>
            </a:r>
            <a:endParaRPr>
              <a:solidFill>
                <a:srgbClr val="1B212C"/>
              </a:solidFill>
            </a:endParaRPr>
          </a:p>
          <a:p>
            <a:pPr marL="0" lvl="0" indent="0" algn="l" rtl="0">
              <a:spcBef>
                <a:spcPts val="120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4"/>
        <p:cNvGrpSpPr/>
        <p:nvPr/>
      </p:nvGrpSpPr>
      <p:grpSpPr>
        <a:xfrm>
          <a:off x="0" y="0"/>
          <a:ext cx="0" cy="0"/>
          <a:chOff x="0" y="0"/>
          <a:chExt cx="0" cy="0"/>
        </a:xfrm>
      </p:grpSpPr>
      <p:sp>
        <p:nvSpPr>
          <p:cNvPr id="555" name="Google Shape;555;g2264a3c7155_0_29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6" name="Google Shape;556;g2264a3c7155_0_2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You now know my why</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This speech displays my how</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And at the end of this speech you’ll see what i do…</a:t>
            </a: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endParaRPr sz="1050">
              <a:solidFill>
                <a:srgbClr val="2A3135"/>
              </a:solidFill>
              <a:highlight>
                <a:schemeClr val="lt1"/>
              </a:highlight>
              <a:latin typeface="Roboto"/>
              <a:ea typeface="Roboto"/>
              <a:cs typeface="Roboto"/>
              <a:sym typeface="Roboto"/>
            </a:endParaRPr>
          </a:p>
          <a:p>
            <a:pPr marL="0" lvl="0" indent="0" algn="l" rtl="0">
              <a:spcBef>
                <a:spcPts val="0"/>
              </a:spcBef>
              <a:spcAft>
                <a:spcPts val="0"/>
              </a:spcAft>
              <a:buClr>
                <a:schemeClr val="dk1"/>
              </a:buClr>
              <a:buSzPts val="1100"/>
              <a:buFont typeface="Arial"/>
              <a:buNone/>
            </a:pPr>
            <a:r>
              <a:rPr lang="en" sz="1050">
                <a:solidFill>
                  <a:srgbClr val="2A3135"/>
                </a:solidFill>
                <a:highlight>
                  <a:schemeClr val="lt1"/>
                </a:highlight>
                <a:latin typeface="Roboto"/>
                <a:ea typeface="Roboto"/>
                <a:cs typeface="Roboto"/>
                <a:sym typeface="Roboto"/>
              </a:rPr>
              <a:t>People don’t care about what you do they care about why… Share your why as an example for them to know there why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15c8c60d3ad_0_22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64" name="Google Shape;564;g15c8c60d3ad_0_22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b="0" i="0" u="none" strike="noStrike" cap="none">
                <a:latin typeface="Helvetica Neue"/>
                <a:ea typeface="Helvetica Neue"/>
                <a:cs typeface="Helvetica Neue"/>
                <a:sym typeface="Helvetica Neue"/>
              </a:rPr>
              <a:t>The </a:t>
            </a:r>
            <a:r>
              <a:rPr lang="en" sz="2200" b="1" i="0" u="none" strike="noStrike" cap="none">
                <a:latin typeface="Helvetica Neue"/>
                <a:ea typeface="Helvetica Neue"/>
                <a:cs typeface="Helvetica Neue"/>
                <a:sym typeface="Helvetica Neue"/>
              </a:rPr>
              <a:t>mission statement</a:t>
            </a:r>
            <a:r>
              <a:rPr lang="en" sz="2200" b="0" i="0" u="none" strike="noStrike" cap="none">
                <a:latin typeface="Helvetica Neue"/>
                <a:ea typeface="Helvetica Neue"/>
                <a:cs typeface="Helvetica Neue"/>
                <a:sym typeface="Helvetica Neue"/>
              </a:rPr>
              <a:t> </a:t>
            </a:r>
            <a:r>
              <a:rPr lang="en" sz="2200" b="0" i="0" u="sng" strike="noStrike" cap="none">
                <a:latin typeface="Helvetica Neue"/>
                <a:ea typeface="Helvetica Neue"/>
                <a:cs typeface="Helvetica Neue"/>
                <a:sym typeface="Helvetica Neue"/>
              </a:rPr>
              <a:t>supports the vision</a:t>
            </a:r>
            <a:r>
              <a:rPr lang="en" sz="2200" b="0" i="0" u="none" strike="noStrike" cap="none">
                <a:latin typeface="Helvetica Neue"/>
                <a:ea typeface="Helvetica Neue"/>
                <a:cs typeface="Helvetica Neue"/>
                <a:sym typeface="Helvetica Neue"/>
              </a:rPr>
              <a:t> and serves to communicate purpose and direction to employees, customers, vendors and other stakeholders. The mission can change to reflect a company’s (or department’s) priorities and methods to accomplish its vision</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15c8c60d3ad_0_229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74" name="Google Shape;574;g15c8c60d3ad_0_229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This what I am here to do. Regardless of who appreciates this talk or not. I am here doing something that existed before I knew I would be speaking here. This is a manifestation and so I engage in it with my whole self. </a:t>
            </a:r>
            <a:endParaRPr sz="2200" b="0" i="0" u="none" strike="noStrike" cap="none">
              <a:latin typeface="Helvetica Neue"/>
              <a:ea typeface="Helvetica Neue"/>
              <a:cs typeface="Helvetica Neue"/>
              <a:sym typeface="Helvetica Neue"/>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g2264a3c7155_0_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82" name="Google Shape;582;g2264a3c7155_0_3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1200"/>
              <a:t>“Winners Focus on Winning Losers Focus on Winners”</a:t>
            </a:r>
            <a:r>
              <a:rPr lang="en" sz="2400"/>
              <a:t> </a:t>
            </a:r>
            <a:endParaRPr sz="2400"/>
          </a:p>
          <a:p>
            <a:pPr marL="0" marR="0" lvl="0" indent="0" algn="l" rtl="0">
              <a:lnSpc>
                <a:spcPct val="125000"/>
              </a:lnSpc>
              <a:spcBef>
                <a:spcPts val="0"/>
              </a:spcBef>
              <a:spcAft>
                <a:spcPts val="0"/>
              </a:spcAft>
              <a:buNone/>
            </a:pPr>
            <a:endParaRPr sz="2400"/>
          </a:p>
          <a:p>
            <a:pPr marL="0" marR="0" lvl="0" indent="0" algn="l" rtl="0">
              <a:lnSpc>
                <a:spcPct val="125000"/>
              </a:lnSpc>
              <a:spcBef>
                <a:spcPts val="0"/>
              </a:spcBef>
              <a:spcAft>
                <a:spcPts val="0"/>
              </a:spcAft>
              <a:buNone/>
            </a:pPr>
            <a:r>
              <a:rPr lang="en" b="1">
                <a:solidFill>
                  <a:schemeClr val="dk1"/>
                </a:solidFill>
                <a:latin typeface="Lato"/>
                <a:ea typeface="Lato"/>
                <a:cs typeface="Lato"/>
                <a:sym typeface="Lato"/>
              </a:rPr>
              <a:t>ake work through this major spot, this is really where I focus the energy is how do we get through the valley of despair. Everybody starts well. But do people in well. And so that's one of the things that I always hit on whoops.</a:t>
            </a:r>
            <a:endParaRPr b="1">
              <a:solidFill>
                <a:schemeClr val="dk1"/>
              </a:solidFill>
              <a:latin typeface="Lato"/>
              <a:ea typeface="Lato"/>
              <a:cs typeface="Lato"/>
              <a:sym typeface="Lato"/>
            </a:endParaRPr>
          </a:p>
          <a:p>
            <a:pPr marL="0" marR="0" lvl="0" indent="0" algn="l" rtl="0">
              <a:lnSpc>
                <a:spcPct val="125000"/>
              </a:lnSpc>
              <a:spcBef>
                <a:spcPts val="0"/>
              </a:spcBef>
              <a:spcAft>
                <a:spcPts val="0"/>
              </a:spcAft>
              <a:buNone/>
            </a:pPr>
            <a:endParaRPr b="1">
              <a:solidFill>
                <a:schemeClr val="dk1"/>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00:18:30Okay, cool, cool, cool. So this is just going to pretty much just talk about, you know, as we make these efforts to make these changes. We're going to start off with optimism and as time goes by.</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00:18:40</a:t>
            </a:r>
            <a:r>
              <a:rPr lang="en" b="1">
                <a:solidFill>
                  <a:schemeClr val="dk1"/>
                </a:solidFill>
                <a:latin typeface="Lato"/>
                <a:ea typeface="Lato"/>
                <a:cs typeface="Lato"/>
                <a:sym typeface="Lato"/>
              </a:rPr>
              <a:t>Informed pessimism. The valley is where we're like, can we even really gain traction on creating this multiverse case in this human ization that's where we give up and start over. And this is where most of the stories end, but we're trying to do.</a:t>
            </a:r>
            <a:endParaRPr b="1">
              <a:solidFill>
                <a:schemeClr val="dk1"/>
              </a:solidFill>
              <a:latin typeface="Lato"/>
              <a:ea typeface="Lato"/>
              <a:cs typeface="Lato"/>
              <a:sym typeface="Lato"/>
            </a:endParaRPr>
          </a:p>
          <a:p>
            <a:pPr marL="0" marR="266700" lvl="0" indent="0" algn="l" rtl="0">
              <a:lnSpc>
                <a:spcPct val="140000"/>
              </a:lnSpc>
              <a:spcBef>
                <a:spcPts val="0"/>
              </a:spcBef>
              <a:spcAft>
                <a:spcPts val="0"/>
              </a:spcAft>
              <a:buNone/>
            </a:pPr>
            <a:endParaRPr b="1">
              <a:solidFill>
                <a:schemeClr val="dk1"/>
              </a:solidFill>
              <a:latin typeface="Lato"/>
              <a:ea typeface="Lato"/>
              <a:cs typeface="Lato"/>
              <a:sym typeface="Lato"/>
            </a:endParaRPr>
          </a:p>
          <a:p>
            <a:pPr marL="0" marR="266700" lvl="0" indent="0" algn="l" rtl="0">
              <a:lnSpc>
                <a:spcPct val="140000"/>
              </a:lnSpc>
              <a:spcBef>
                <a:spcPts val="0"/>
              </a:spcBef>
              <a:spcAft>
                <a:spcPts val="0"/>
              </a:spcAft>
              <a:buNone/>
            </a:pPr>
            <a:r>
              <a:rPr lang="en" b="1">
                <a:solidFill>
                  <a:schemeClr val="dk1"/>
                </a:solidFill>
                <a:latin typeface="Lato"/>
                <a:ea typeface="Lato"/>
                <a:cs typeface="Lato"/>
                <a:sym typeface="Lato"/>
              </a:rPr>
              <a:t>SETUP: we're trying to provide tools to get you to be able to push back up into informed optimism. So that success and fulfillment can happen right and then</a:t>
            </a:r>
            <a:endParaRPr b="1">
              <a:solidFill>
                <a:schemeClr val="dk1"/>
              </a:solidFill>
              <a:latin typeface="Lato"/>
              <a:ea typeface="Lato"/>
              <a:cs typeface="Lato"/>
              <a:sym typeface="Lato"/>
            </a:endParaRPr>
          </a:p>
          <a:p>
            <a:pPr marL="0" marR="0" lvl="0" indent="0" algn="l" rtl="0">
              <a:lnSpc>
                <a:spcPct val="125000"/>
              </a:lnSpc>
              <a:spcBef>
                <a:spcPts val="0"/>
              </a:spcBef>
              <a:spcAft>
                <a:spcPts val="0"/>
              </a:spcAft>
              <a:buNone/>
            </a:pPr>
            <a:endParaRPr b="1">
              <a:solidFill>
                <a:schemeClr val="dk1"/>
              </a:solidFill>
              <a:latin typeface="Lato"/>
              <a:ea typeface="Lato"/>
              <a:cs typeface="Lato"/>
              <a:sym typeface="Lato"/>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20970942b83_0_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9" name="Google Shape;209;g20970942b83_0_3: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264a3c7155_0_453:notes"/>
          <p:cNvSpPr txBox="1">
            <a:spLocks noGrp="1"/>
          </p:cNvSpPr>
          <p:nvPr>
            <p:ph type="body" idx="1"/>
          </p:nvPr>
        </p:nvSpPr>
        <p:spPr>
          <a:xfrm>
            <a:off x="914400" y="4343400"/>
            <a:ext cx="50292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89" name="Google Shape;589;g2264a3c7155_0_453: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4"/>
        <p:cNvGrpSpPr/>
        <p:nvPr/>
      </p:nvGrpSpPr>
      <p:grpSpPr>
        <a:xfrm>
          <a:off x="0" y="0"/>
          <a:ext cx="0" cy="0"/>
          <a:chOff x="0" y="0"/>
          <a:chExt cx="0" cy="0"/>
        </a:xfrm>
      </p:grpSpPr>
      <p:sp>
        <p:nvSpPr>
          <p:cNvPr id="595" name="Google Shape;595;g2264a3c7155_0_6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6" name="Google Shape;596;g2264a3c7155_0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2"/>
        <p:cNvGrpSpPr/>
        <p:nvPr/>
      </p:nvGrpSpPr>
      <p:grpSpPr>
        <a:xfrm>
          <a:off x="0" y="0"/>
          <a:ext cx="0" cy="0"/>
          <a:chOff x="0" y="0"/>
          <a:chExt cx="0" cy="0"/>
        </a:xfrm>
      </p:grpSpPr>
      <p:sp>
        <p:nvSpPr>
          <p:cNvPr id="603" name="Google Shape;603;g227f80312f0_0_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227f80312f0_0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AutoNum type="arabicPeriod"/>
            </a:pPr>
            <a:r>
              <a:rPr lang="en" sz="1400" b="1">
                <a:solidFill>
                  <a:schemeClr val="dk1"/>
                </a:solidFill>
              </a:rPr>
              <a:t>You love your city </a:t>
            </a:r>
            <a:r>
              <a:rPr lang="en" sz="1400">
                <a:solidFill>
                  <a:schemeClr val="dk1"/>
                </a:solidFill>
              </a:rPr>
              <a:t> want to make it better, or keep it going. in the face of adversity of people yelling at you, and making unpopular decisions, you have this as a mantra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sz="1400" b="1">
                <a:solidFill>
                  <a:schemeClr val="dk1"/>
                </a:solidFill>
              </a:rPr>
              <a:t>Watch your Buts</a:t>
            </a:r>
            <a:r>
              <a:rPr lang="en" sz="1400">
                <a:solidFill>
                  <a:schemeClr val="dk1"/>
                </a:solidFill>
              </a:rPr>
              <a:t> --Yes but Mission. Or Yes and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sz="1400" b="1">
                <a:solidFill>
                  <a:schemeClr val="dk1"/>
                </a:solidFill>
              </a:rPr>
              <a:t>Hard Times Create Strong Leaders</a:t>
            </a:r>
            <a:r>
              <a:rPr lang="en" sz="1400">
                <a:solidFill>
                  <a:schemeClr val="dk1"/>
                </a:solidFill>
              </a:rPr>
              <a:t> -</a:t>
            </a:r>
            <a:r>
              <a:rPr lang="en" sz="1400" b="1">
                <a:solidFill>
                  <a:schemeClr val="dk1"/>
                </a:solidFill>
              </a:rPr>
              <a:t>Covid</a:t>
            </a:r>
            <a:r>
              <a:rPr lang="en" sz="1400">
                <a:solidFill>
                  <a:schemeClr val="dk1"/>
                </a:solidFill>
              </a:rPr>
              <a:t> made people yell at you. this is growing you as a person and leader to see all perspectives mandates citizen and your desires. Helps you as person. Covid made it easier to be yelled at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sz="1400" b="1">
                <a:solidFill>
                  <a:schemeClr val="dk1"/>
                </a:solidFill>
              </a:rPr>
              <a:t>Define Reality.</a:t>
            </a:r>
            <a:r>
              <a:rPr lang="en" sz="1400">
                <a:solidFill>
                  <a:schemeClr val="dk1"/>
                </a:solidFill>
              </a:rPr>
              <a:t> Say it Like it is.  Leaders sometimes disappoint. That’s okay. In section we’ll explain warmer tone. </a:t>
            </a:r>
            <a:endParaRPr sz="1400">
              <a:solidFill>
                <a:schemeClr val="dk1"/>
              </a:solidFill>
            </a:endParaRPr>
          </a:p>
          <a:p>
            <a:pPr marL="457200" lvl="0" indent="-317500" algn="l" rtl="0">
              <a:lnSpc>
                <a:spcPct val="115000"/>
              </a:lnSpc>
              <a:spcBef>
                <a:spcPts val="0"/>
              </a:spcBef>
              <a:spcAft>
                <a:spcPts val="0"/>
              </a:spcAft>
              <a:buClr>
                <a:schemeClr val="dk1"/>
              </a:buClr>
              <a:buSzPts val="1400"/>
              <a:buAutoNum type="arabicPeriod"/>
            </a:pPr>
            <a:r>
              <a:rPr lang="en" sz="1400" b="1">
                <a:solidFill>
                  <a:schemeClr val="dk1"/>
                </a:solidFill>
              </a:rPr>
              <a:t>Celebrate</a:t>
            </a:r>
            <a:r>
              <a:rPr lang="en" sz="1400">
                <a:solidFill>
                  <a:schemeClr val="dk1"/>
                </a:solidFill>
              </a:rPr>
              <a:t> Every Step</a:t>
            </a:r>
            <a:endParaRPr sz="14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Leader Define Real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How do you deal with frustration---</a:t>
            </a:r>
            <a:endParaRPr>
              <a:solidFill>
                <a:schemeClr val="dk1"/>
              </a:solidFill>
            </a:endParaRPr>
          </a:p>
          <a:p>
            <a:pPr marL="0" lvl="0" indent="0" algn="l" rtl="0">
              <a:lnSpc>
                <a:spcPct val="115000"/>
              </a:lnSpc>
              <a:spcBef>
                <a:spcPts val="0"/>
              </a:spcBef>
              <a:spcAft>
                <a:spcPts val="0"/>
              </a:spcAft>
              <a:buNone/>
            </a:pPr>
            <a:r>
              <a:rPr lang="en">
                <a:solidFill>
                  <a:schemeClr val="dk1"/>
                </a:solidFill>
              </a:rPr>
              <a:t>How do you get your message out and explain the balance?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Civic Not Happy</a:t>
            </a:r>
            <a:endParaRPr b="1">
              <a:solidFill>
                <a:schemeClr val="dk1"/>
              </a:solidFill>
            </a:endParaRPr>
          </a:p>
          <a:p>
            <a:pPr marL="0" lvl="0" indent="0" algn="l" rtl="0">
              <a:lnSpc>
                <a:spcPct val="115000"/>
              </a:lnSpc>
              <a:spcBef>
                <a:spcPts val="0"/>
              </a:spcBef>
              <a:spcAft>
                <a:spcPts val="0"/>
              </a:spcAft>
              <a:buNone/>
            </a:pPr>
            <a:r>
              <a:rPr lang="en">
                <a:solidFill>
                  <a:schemeClr val="dk1"/>
                </a:solidFill>
              </a:rPr>
              <a:t>it seems like the the overarching reason why they became a planning commissioner, just because they love their city or town, you know, and want to make it better, or keep it going. And so I think I would think just as a commissioner in the face of adversity of people yelling at you, and making unpopular decisions, you kind of have your own mantra already, you know, I'm doing this f</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b="1">
                <a:solidFill>
                  <a:schemeClr val="dk1"/>
                </a:solidFill>
              </a:rPr>
              <a:t>Leader Session </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But the frustration is very public, and they take it out on staff and the public to where it was very ugly, you know, and you can do anything to quell their frustration, but when they just don't want to follow state law,</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g20970942b83_0_52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2" name="Google Shape;612;g20970942b83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solidFill>
                  <a:schemeClr val="dk1"/>
                </a:solidFill>
              </a:rPr>
              <a:t>Once you have shown up as a leader. Can speak TRUTH</a:t>
            </a:r>
            <a:endParaRPr>
              <a:solidFill>
                <a:schemeClr val="dk1"/>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g20970942b83_0_48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8" name="Google Shape;618;g20970942b83_0_4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6"/>
        <p:cNvGrpSpPr/>
        <p:nvPr/>
      </p:nvGrpSpPr>
      <p:grpSpPr>
        <a:xfrm>
          <a:off x="0" y="0"/>
          <a:ext cx="0" cy="0"/>
          <a:chOff x="0" y="0"/>
          <a:chExt cx="0" cy="0"/>
        </a:xfrm>
      </p:grpSpPr>
      <p:sp>
        <p:nvSpPr>
          <p:cNvPr id="627" name="Google Shape;627;g227f80312f0_0_302: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28" name="Google Shape;628;g227f80312f0_0_30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The pandemic but the powerful and crucial work you do at the fore front of every human being. Unsung heroes.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g20970942b83_0_77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4" name="Google Shape;634;g20970942b83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Go into the city</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g20970942b83_0_5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1" name="Google Shape;641;g20970942b83_0_54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sz="2200">
                <a:latin typeface="Helvetica Neue"/>
                <a:ea typeface="Helvetica Neue"/>
                <a:cs typeface="Helvetica Neue"/>
                <a:sym typeface="Helvetica Neue"/>
              </a:rPr>
              <a:t>A vision of service. Motivates. How many of you have a city vision? How many have there’s memorized? How many of you are motivated by it and make choices based off it? Now How many of you have a city planner vision?</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0"/>
        <p:cNvGrpSpPr/>
        <p:nvPr/>
      </p:nvGrpSpPr>
      <p:grpSpPr>
        <a:xfrm>
          <a:off x="0" y="0"/>
          <a:ext cx="0" cy="0"/>
          <a:chOff x="0" y="0"/>
          <a:chExt cx="0" cy="0"/>
        </a:xfrm>
      </p:grpSpPr>
      <p:sp>
        <p:nvSpPr>
          <p:cNvPr id="651" name="Google Shape;651;g15c8c60d3ad_0_22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52" name="Google Shape;652;g15c8c60d3ad_0_228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17999"/>
              </a:lnSpc>
              <a:spcBef>
                <a:spcPts val="0"/>
              </a:spcBef>
              <a:spcAft>
                <a:spcPts val="0"/>
              </a:spcAft>
              <a:buNone/>
            </a:pPr>
            <a:r>
              <a:rPr lang="en"/>
              <a:t>This screams service. This brings life and outcome to my mission. It’s full of my values. </a:t>
            </a: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8"/>
        <p:cNvGrpSpPr/>
        <p:nvPr/>
      </p:nvGrpSpPr>
      <p:grpSpPr>
        <a:xfrm>
          <a:off x="0" y="0"/>
          <a:ext cx="0" cy="0"/>
          <a:chOff x="0" y="0"/>
          <a:chExt cx="0" cy="0"/>
        </a:xfrm>
      </p:grpSpPr>
      <p:sp>
        <p:nvSpPr>
          <p:cNvPr id="659" name="Google Shape;659;g2264a3c7155_0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60" name="Google Shape;660;g2264a3c7155_0_3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The clearer your vision is the more it will “pull” your current reality to it—We’re going to talk briefly about issues that need to be improved but first start with end in mind?</a:t>
            </a:r>
            <a:r>
              <a:rPr lang="en" sz="2100"/>
              <a:t> Vision:  Whom  do we see?   What do we see as a result of our work? </a:t>
            </a:r>
            <a:endParaRPr/>
          </a:p>
          <a:p>
            <a:pPr marL="0" lvl="0" indent="0" algn="l" rtl="0">
              <a:lnSpc>
                <a:spcPct val="117999"/>
              </a:lnSpc>
              <a:spcBef>
                <a:spcPts val="0"/>
              </a:spcBef>
              <a:spcAft>
                <a:spcPts val="0"/>
              </a:spcAft>
              <a:buNone/>
            </a:pPr>
            <a:endParaRPr sz="2100"/>
          </a:p>
          <a:p>
            <a:pPr marL="0" lvl="0" indent="0" algn="l" rtl="0">
              <a:lnSpc>
                <a:spcPct val="117999"/>
              </a:lnSpc>
              <a:spcBef>
                <a:spcPts val="0"/>
              </a:spcBef>
              <a:spcAft>
                <a:spcPts val="0"/>
              </a:spcAft>
              <a:buNone/>
            </a:pPr>
            <a:r>
              <a:rPr lang="en"/>
              <a:t>The FREEDOM to</a:t>
            </a:r>
            <a:endParaRPr/>
          </a:p>
          <a:p>
            <a:pPr marL="0" lvl="0" indent="0" algn="l" rtl="0">
              <a:lnSpc>
                <a:spcPct val="117999"/>
              </a:lnSpc>
              <a:spcBef>
                <a:spcPts val="0"/>
              </a:spcBef>
              <a:spcAft>
                <a:spcPts val="0"/>
              </a:spcAft>
              <a:buNone/>
            </a:pPr>
            <a:r>
              <a:rPr lang="en"/>
              <a:t>decide what you’ll</a:t>
            </a:r>
            <a:endParaRPr/>
          </a:p>
          <a:p>
            <a:pPr marL="0" lvl="0" indent="0" algn="l" rtl="0">
              <a:lnSpc>
                <a:spcPct val="117999"/>
              </a:lnSpc>
              <a:spcBef>
                <a:spcPts val="0"/>
              </a:spcBef>
              <a:spcAft>
                <a:spcPts val="0"/>
              </a:spcAft>
              <a:buNone/>
            </a:pPr>
            <a:r>
              <a:rPr lang="en"/>
              <a:t>attach your life to.</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What a Vision gives You</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The POWER that comes</a:t>
            </a:r>
            <a:endParaRPr/>
          </a:p>
          <a:p>
            <a:pPr marL="0" lvl="0" indent="0" algn="l" rtl="0">
              <a:lnSpc>
                <a:spcPct val="117999"/>
              </a:lnSpc>
              <a:spcBef>
                <a:spcPts val="0"/>
              </a:spcBef>
              <a:spcAft>
                <a:spcPts val="0"/>
              </a:spcAft>
              <a:buNone/>
            </a:pPr>
            <a:r>
              <a:rPr lang="en"/>
              <a:t>from a mighty purpose.</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The FOCUS and</a:t>
            </a:r>
            <a:endParaRPr/>
          </a:p>
          <a:p>
            <a:pPr marL="0" lvl="0" indent="0" algn="l" rtl="0">
              <a:lnSpc>
                <a:spcPct val="117999"/>
              </a:lnSpc>
              <a:spcBef>
                <a:spcPts val="0"/>
              </a:spcBef>
              <a:spcAft>
                <a:spcPts val="0"/>
              </a:spcAft>
              <a:buNone/>
            </a:pPr>
            <a:r>
              <a:rPr lang="en"/>
              <a:t>alignment that follow.</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Hold it loosely. Evolving.</a:t>
            </a:r>
            <a:endParaRPr/>
          </a:p>
          <a:p>
            <a:pPr marL="0" lvl="0" indent="0" algn="l" rtl="0">
              <a:lnSpc>
                <a:spcPct val="117999"/>
              </a:lnSpc>
              <a:spcBef>
                <a:spcPts val="0"/>
              </a:spcBef>
              <a:spcAft>
                <a:spcPts val="0"/>
              </a:spcAft>
              <a:buNone/>
            </a:pPr>
            <a:r>
              <a:rPr lang="en"/>
              <a:t>Yet:</a:t>
            </a:r>
            <a:endParaRPr/>
          </a:p>
          <a:p>
            <a:pPr marL="0" lvl="0" indent="0" algn="l" rtl="0">
              <a:lnSpc>
                <a:spcPct val="117999"/>
              </a:lnSpc>
              <a:spcBef>
                <a:spcPts val="0"/>
              </a:spcBef>
              <a:spcAft>
                <a:spcPts val="0"/>
              </a:spcAft>
              <a:buNone/>
            </a:pPr>
            <a:r>
              <a:rPr lang="en"/>
              <a:t>Yet hold it tightly. In use.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20970942b83_0_10: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17" name="Google Shape;217;g20970942b83_0_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If I stub my to million right for one wrong. If you attempt your reflection and fall short doe you the miss the good</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There’s more t han meets the eye. Today as we reflect we want you to focus not the problem. But the solution Solutogenisis. </a:t>
            </a:r>
            <a:r>
              <a:rPr lang="en" sz="2200" b="0" i="0">
                <a:latin typeface="Helvetica Neue"/>
                <a:ea typeface="Helvetica Neue"/>
                <a:cs typeface="Helvetica Neue"/>
                <a:sym typeface="Helvetica Neue"/>
              </a:rPr>
              <a:t>factors that support human health and well-being, rather than on factors that cause disease (</a:t>
            </a:r>
            <a:r>
              <a:rPr lang="en" sz="2200" b="1" i="0">
                <a:latin typeface="Helvetica Neue"/>
                <a:ea typeface="Helvetica Neue"/>
                <a:cs typeface="Helvetica Neue"/>
                <a:sym typeface="Helvetica Neue"/>
              </a:rPr>
              <a:t>pathogenesis</a:t>
            </a:r>
            <a:r>
              <a:rPr lang="en" sz="2200" b="0" i="0">
                <a:latin typeface="Helvetica Neue"/>
                <a:ea typeface="Helvetica Neue"/>
                <a:cs typeface="Helvetica Neue"/>
                <a:sym typeface="Helvetica Neue"/>
              </a:rPr>
              <a:t>).</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264a3c7155_0_9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g2264a3c7155_0_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g227f80312f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4" name="Google Shape;674;g227f80312f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KEEP VISION IN MIND</a:t>
            </a:r>
            <a:endParaRPr b="1">
              <a:solidFill>
                <a:schemeClr val="dk1"/>
              </a:solidFill>
            </a:endParaRPr>
          </a:p>
          <a:p>
            <a:pPr marL="457200" lvl="0" indent="0" algn="l" rtl="0">
              <a:lnSpc>
                <a:spcPct val="115000"/>
              </a:lnSpc>
              <a:spcBef>
                <a:spcPts val="0"/>
              </a:spcBef>
              <a:spcAft>
                <a:spcPts val="0"/>
              </a:spcAft>
              <a:buNone/>
            </a:pPr>
            <a:endParaRPr b="1">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Remember Who You Serve</a:t>
            </a:r>
            <a:r>
              <a:rPr lang="en">
                <a:solidFill>
                  <a:schemeClr val="dk1"/>
                </a:solidFill>
              </a:rPr>
              <a:t>- planning touches so many different aspects of the community by </a:t>
            </a:r>
            <a:r>
              <a:rPr lang="en" b="1">
                <a:solidFill>
                  <a:schemeClr val="dk1"/>
                </a:solidFill>
              </a:rPr>
              <a:t>building the housing </a:t>
            </a:r>
            <a:r>
              <a:rPr lang="en">
                <a:solidFill>
                  <a:schemeClr val="dk1"/>
                </a:solidFill>
              </a:rPr>
              <a:t>by </a:t>
            </a:r>
            <a:r>
              <a:rPr lang="en" b="1">
                <a:solidFill>
                  <a:schemeClr val="dk1"/>
                </a:solidFill>
              </a:rPr>
              <a:t>putting the land use togethe</a:t>
            </a:r>
            <a:r>
              <a:rPr lang="en">
                <a:solidFill>
                  <a:schemeClr val="dk1"/>
                </a:solidFill>
              </a:rPr>
              <a:t>r, that brings the whole city and how that development pattern is going to happen not just for the next few years, but</a:t>
            </a:r>
            <a:r>
              <a:rPr lang="en" b="1">
                <a:solidFill>
                  <a:schemeClr val="dk1"/>
                </a:solidFill>
              </a:rPr>
              <a:t> for the next several generations to come. </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Go Out &amp; Seek to Understand- </a:t>
            </a:r>
            <a:r>
              <a:rPr lang="en">
                <a:solidFill>
                  <a:schemeClr val="dk1"/>
                </a:solidFill>
              </a:rPr>
              <a:t>Don’t just look at the staff report, take a look at the site</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-Talk to the people that would be directly affected with the development project</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-Even people that weren't even affected with, with the project to get their perspective</a:t>
            </a:r>
            <a:endParaRPr>
              <a:solidFill>
                <a:schemeClr val="dk1"/>
              </a:solidFill>
            </a:endParaRPr>
          </a:p>
          <a:p>
            <a:pPr marL="914400" lvl="1" indent="-298450" algn="l" rtl="0">
              <a:lnSpc>
                <a:spcPct val="115000"/>
              </a:lnSpc>
              <a:spcBef>
                <a:spcPts val="0"/>
              </a:spcBef>
              <a:spcAft>
                <a:spcPts val="0"/>
              </a:spcAft>
              <a:buClr>
                <a:schemeClr val="dk1"/>
              </a:buClr>
              <a:buSzPts val="1100"/>
              <a:buAutoNum type="alphaLcPeriod"/>
            </a:pPr>
            <a:r>
              <a:rPr lang="en">
                <a:solidFill>
                  <a:schemeClr val="dk1"/>
                </a:solidFill>
              </a:rPr>
              <a:t>-Involve them because they may be affected in the next development -- and you’ll have an ally</a:t>
            </a:r>
            <a:endParaRPr>
              <a:solidFill>
                <a:schemeClr val="dk1"/>
              </a:solidFill>
            </a:endParaRPr>
          </a:p>
          <a:p>
            <a:pPr marL="457200" lvl="0" indent="0" algn="l" rtl="0">
              <a:lnSpc>
                <a:spcPct val="115000"/>
              </a:lnSpc>
              <a:spcBef>
                <a:spcPts val="0"/>
              </a:spcBef>
              <a:spcAft>
                <a:spcPts val="0"/>
              </a:spcAft>
              <a:buNone/>
            </a:pP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b="1">
                <a:solidFill>
                  <a:schemeClr val="dk1"/>
                </a:solidFill>
              </a:rPr>
              <a:t>Communicate the “Balance” </a:t>
            </a:r>
            <a:r>
              <a:rPr lang="en">
                <a:solidFill>
                  <a:schemeClr val="dk1"/>
                </a:solidFill>
              </a:rPr>
              <a:t>Explain the mandates. Have an open session explaining. Listening being with. Sequa, Rena numbers, affordable housing. Venn Diagram. Listening and Not brushing off</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Say to public saying this is this is definitely something out of our control, this is mandated by the state,</a:t>
            </a:r>
            <a:endParaRPr>
              <a:solidFill>
                <a:schemeClr val="dk1"/>
              </a:solidFill>
            </a:endParaRPr>
          </a:p>
          <a:p>
            <a:pPr marL="457200" lvl="0" indent="-298450" algn="l" rtl="0">
              <a:lnSpc>
                <a:spcPct val="115000"/>
              </a:lnSpc>
              <a:spcBef>
                <a:spcPts val="0"/>
              </a:spcBef>
              <a:spcAft>
                <a:spcPts val="0"/>
              </a:spcAft>
              <a:buClr>
                <a:schemeClr val="dk1"/>
              </a:buClr>
              <a:buSzPts val="1100"/>
              <a:buAutoNum type="arabicPeriod"/>
            </a:pPr>
            <a:r>
              <a:rPr lang="en">
                <a:solidFill>
                  <a:schemeClr val="dk1"/>
                </a:solidFill>
              </a:rPr>
              <a:t> any sanctions, that could lose significant funding</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 </a:t>
            </a:r>
            <a:endParaRPr>
              <a:solidFill>
                <a:schemeClr val="dk1"/>
              </a:solidFill>
            </a:endParaRPr>
          </a:p>
          <a:p>
            <a:pPr marL="0" lvl="0" indent="0" algn="l" rtl="0">
              <a:lnSpc>
                <a:spcPct val="115000"/>
              </a:lnSpc>
              <a:spcBef>
                <a:spcPts val="0"/>
              </a:spcBef>
              <a:spcAft>
                <a:spcPts val="0"/>
              </a:spcAft>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 And so how the commissioners can under you know, it's almost a prospective. If the commissioners could step into staff shoes for a day and kind of say, Oh, wow, you're just trying to balance your your command. values what your city wants, but the state, especially in housing, coming down</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I feel that that sense of loss of control, with everything that's coming down from the States, it's how do you do all these things that you just talked about, make the balance, make the change, we make the difference? You know, do all that, combined with the very real challenge of a lot of those things are taken out of our hands?</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g2de46d8c101_0_1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2" name="Google Shape;682;g2de46d8c101_0_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1300" b="1"/>
              <a:t>Maintaining Humanity &amp; Sanity</a:t>
            </a:r>
            <a:endParaRPr sz="1300" b="1"/>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7"/>
        <p:cNvGrpSpPr/>
        <p:nvPr/>
      </p:nvGrpSpPr>
      <p:grpSpPr>
        <a:xfrm>
          <a:off x="0" y="0"/>
          <a:ext cx="0" cy="0"/>
          <a:chOff x="0" y="0"/>
          <a:chExt cx="0" cy="0"/>
        </a:xfrm>
      </p:grpSpPr>
      <p:sp>
        <p:nvSpPr>
          <p:cNvPr id="688" name="Google Shape;688;g20970942b83_0_5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89" name="Google Shape;689;g20970942b83_0_5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g157ccb35d7c_0_3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5" name="Google Shape;695;g157ccb35d7c_0_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a:t>If you picture </a:t>
            </a:r>
            <a:r>
              <a:rPr lang="en" b="1"/>
              <a:t>All of the people in your organization as arrows</a:t>
            </a:r>
            <a:r>
              <a:rPr lang="en"/>
              <a:t> and think about where THEIR attention goes and what their focused and you think about </a:t>
            </a:r>
            <a:r>
              <a:rPr lang="en" b="1"/>
              <a:t>the goals and values and priorities </a:t>
            </a:r>
            <a:endParaRPr b="1"/>
          </a:p>
          <a:p>
            <a:pPr marL="0" lvl="0" indent="0" algn="l" rtl="0">
              <a:lnSpc>
                <a:spcPct val="115000"/>
              </a:lnSpc>
              <a:spcBef>
                <a:spcPts val="0"/>
              </a:spcBef>
              <a:spcAft>
                <a:spcPts val="0"/>
              </a:spcAft>
              <a:buClr>
                <a:schemeClr val="dk1"/>
              </a:buClr>
              <a:buSzPts val="1100"/>
              <a:buFont typeface="Arial"/>
              <a:buNone/>
            </a:pPr>
            <a:r>
              <a:rPr lang="en"/>
              <a:t>Most of them </a:t>
            </a:r>
            <a:r>
              <a:rPr lang="en" b="1"/>
              <a:t>are at odds with each other or at least not on the same page</a:t>
            </a:r>
            <a:r>
              <a:rPr lang="en"/>
              <a:t>.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Imagine being on a </a:t>
            </a:r>
            <a:r>
              <a:rPr lang="en" b="1"/>
              <a:t>rowing team </a:t>
            </a:r>
            <a:r>
              <a:rPr lang="en"/>
              <a:t>and everyone is rowing in a different direction…..</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b="1"/>
              <a:t>When there isn’t a unified purpose or direction,</a:t>
            </a:r>
            <a:r>
              <a:rPr lang="en"/>
              <a:t> momentum is so hard to create. Many organizations unconsciously work this way and are stuck.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Yes they have a a Mision Vision and Values </a:t>
            </a:r>
            <a:r>
              <a:rPr lang="en" b="1"/>
              <a:t>but they banal and are not absorbed but staff</a:t>
            </a:r>
            <a:r>
              <a:rPr lang="en"/>
              <a:t>. And so the organization change efforts and initiatives often fall short. </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2"/>
        <p:cNvGrpSpPr/>
        <p:nvPr/>
      </p:nvGrpSpPr>
      <p:grpSpPr>
        <a:xfrm>
          <a:off x="0" y="0"/>
          <a:ext cx="0" cy="0"/>
          <a:chOff x="0" y="0"/>
          <a:chExt cx="0" cy="0"/>
        </a:xfrm>
      </p:grpSpPr>
      <p:sp>
        <p:nvSpPr>
          <p:cNvPr id="713" name="Google Shape;713;g157ccb35d7c_0_4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4" name="Google Shape;714;g157ccb35d7c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There is a quote that says </a:t>
            </a:r>
            <a:r>
              <a:rPr lang="en" sz="1400" b="1"/>
              <a:t>where attention goes energy flows</a:t>
            </a:r>
            <a:endParaRPr sz="1400" b="1"/>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To be clear today</a:t>
            </a:r>
            <a:r>
              <a:rPr lang="en">
                <a:solidFill>
                  <a:schemeClr val="dk1"/>
                </a:solidFill>
              </a:rPr>
              <a:t> is about powerfully </a:t>
            </a:r>
            <a:r>
              <a:rPr lang="en" b="1">
                <a:solidFill>
                  <a:schemeClr val="dk1"/>
                </a:solidFill>
              </a:rPr>
              <a:t>starting </a:t>
            </a:r>
            <a:r>
              <a:rPr lang="en">
                <a:solidFill>
                  <a:schemeClr val="dk1"/>
                </a:solidFill>
              </a:rPr>
              <a:t>that process and building bonds, energy, and momentum towards a </a:t>
            </a:r>
            <a:r>
              <a:rPr lang="en" u="sng">
                <a:solidFill>
                  <a:schemeClr val="dk1"/>
                </a:solidFill>
              </a:rPr>
              <a:t>clear purpose and direction</a:t>
            </a:r>
            <a:r>
              <a:rPr lang="en">
                <a:solidFill>
                  <a:schemeClr val="dk1"/>
                </a:solidFill>
              </a:rPr>
              <a:t>.</a:t>
            </a: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What we want to do is to</a:t>
            </a:r>
            <a:r>
              <a:rPr lang="en" b="1"/>
              <a:t> get all of us to focus and point in the same direction</a:t>
            </a:r>
            <a:r>
              <a:rPr lang="en"/>
              <a:t> by </a:t>
            </a:r>
            <a:r>
              <a:rPr lang="en" b="1" u="sng"/>
              <a:t>focusing on building a strong and </a:t>
            </a:r>
            <a:r>
              <a:rPr lang="en" b="1" u="sng">
                <a:highlight>
                  <a:srgbClr val="FFFF00"/>
                </a:highlight>
              </a:rPr>
              <a:t>inclusive </a:t>
            </a:r>
            <a:r>
              <a:rPr lang="en" b="1" u="sng"/>
              <a:t>Mission Vision and Values </a:t>
            </a:r>
            <a:endParaRPr b="1" u="sng"/>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15000"/>
              </a:lnSpc>
              <a:spcBef>
                <a:spcPts val="0"/>
              </a:spcBef>
              <a:spcAft>
                <a:spcPts val="0"/>
              </a:spcAft>
              <a:buClr>
                <a:schemeClr val="dk1"/>
              </a:buClr>
              <a:buSzPts val="1100"/>
              <a:buFont typeface="Arial"/>
              <a:buNone/>
            </a:pPr>
            <a:r>
              <a:rPr lang="en"/>
              <a:t>So let’s get to it.</a:t>
            </a: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157ccb35d7c_0_6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3" name="Google Shape;733;g157ccb35d7c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A3135"/>
                </a:solidFill>
                <a:highlight>
                  <a:srgbClr val="FFFFFF"/>
                </a:highlight>
                <a:latin typeface="Roboto"/>
                <a:ea typeface="Roboto"/>
                <a:cs typeface="Roboto"/>
                <a:sym typeface="Roboto"/>
              </a:rPr>
              <a:t>But instead Think of organization as an organism</a:t>
            </a:r>
            <a:endParaRPr sz="1200">
              <a:solidFill>
                <a:srgbClr val="2A3135"/>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rgbClr val="2A3135"/>
                </a:solidFill>
                <a:highlight>
                  <a:srgbClr val="FFFFFF"/>
                </a:highlight>
                <a:latin typeface="Roboto"/>
                <a:ea typeface="Roboto"/>
                <a:cs typeface="Roboto"/>
                <a:sym typeface="Roboto"/>
              </a:rPr>
              <a:t>All working towards a worth cause cells create organs organs create organism </a:t>
            </a:r>
            <a:endParaRPr sz="1200">
              <a:solidFill>
                <a:srgbClr val="2A3135"/>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rgbClr val="2A3135"/>
                </a:solidFill>
                <a:highlight>
                  <a:srgbClr val="FFFFFF"/>
                </a:highlight>
                <a:latin typeface="Roboto"/>
                <a:ea typeface="Roboto"/>
                <a:cs typeface="Roboto"/>
                <a:sym typeface="Roboto"/>
              </a:rPr>
              <a:t>Natural ecosystem it’s no longer work … it just works </a:t>
            </a:r>
            <a:endParaRPr sz="1200">
              <a:solidFill>
                <a:srgbClr val="2A3135"/>
              </a:solidFill>
              <a:highlight>
                <a:srgbClr val="FFFFFF"/>
              </a:highlight>
              <a:latin typeface="Roboto"/>
              <a:ea typeface="Roboto"/>
              <a:cs typeface="Roboto"/>
              <a:sym typeface="Roboto"/>
            </a:endParaRPr>
          </a:p>
          <a:p>
            <a:pPr marL="0" lvl="0" indent="0" algn="l" rtl="0">
              <a:lnSpc>
                <a:spcPct val="115000"/>
              </a:lnSpc>
              <a:spcBef>
                <a:spcPts val="0"/>
              </a:spcBef>
              <a:spcAft>
                <a:spcPts val="0"/>
              </a:spcAft>
              <a:buClr>
                <a:schemeClr val="dk1"/>
              </a:buClr>
              <a:buSzPts val="1100"/>
              <a:buFont typeface="Arial"/>
              <a:buNone/>
            </a:pPr>
            <a:r>
              <a:rPr lang="en" sz="1200">
                <a:solidFill>
                  <a:srgbClr val="2A3135"/>
                </a:solidFill>
                <a:highlight>
                  <a:srgbClr val="FFFFFF"/>
                </a:highlight>
                <a:latin typeface="Roboto"/>
                <a:ea typeface="Roboto"/>
                <a:cs typeface="Roboto"/>
                <a:sym typeface="Roboto"/>
              </a:rPr>
              <a:t>But if you don’t understand the function of your cell the whole organism suffers. Integrity </a:t>
            </a:r>
            <a:endParaRPr sz="1200">
              <a:solidFill>
                <a:srgbClr val="2A3135"/>
              </a:solidFill>
              <a:highlight>
                <a:srgbClr val="FFFFFF"/>
              </a:highlight>
              <a:latin typeface="Roboto"/>
              <a:ea typeface="Roboto"/>
              <a:cs typeface="Roboto"/>
              <a:sym typeface="Roboto"/>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g2ddd30e15f6_0_15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3" name="Google Shape;743;g2ddd30e15f6_0_1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914400" lvl="0" indent="0" algn="l" rtl="0">
              <a:lnSpc>
                <a:spcPct val="115000"/>
              </a:lnSpc>
              <a:spcBef>
                <a:spcPts val="1200"/>
              </a:spcBef>
              <a:spcAft>
                <a:spcPts val="0"/>
              </a:spcAft>
              <a:buNone/>
            </a:pPr>
            <a:endParaRPr>
              <a:solidFill>
                <a:schemeClr val="dk1"/>
              </a:solidFill>
            </a:endParaRPr>
          </a:p>
          <a:p>
            <a:pPr marL="0" lvl="0" indent="0" algn="l" rtl="0">
              <a:spcBef>
                <a:spcPts val="1200"/>
              </a:spcBef>
              <a:spcAft>
                <a:spcPts val="0"/>
              </a:spcAft>
              <a:buNone/>
            </a:pPr>
            <a:endParaRPr>
              <a:solidFill>
                <a:schemeClr val="dk1"/>
              </a:solidFill>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7"/>
        <p:cNvGrpSpPr/>
        <p:nvPr/>
      </p:nvGrpSpPr>
      <p:grpSpPr>
        <a:xfrm>
          <a:off x="0" y="0"/>
          <a:ext cx="0" cy="0"/>
          <a:chOff x="0" y="0"/>
          <a:chExt cx="0" cy="0"/>
        </a:xfrm>
      </p:grpSpPr>
      <p:sp>
        <p:nvSpPr>
          <p:cNvPr id="748" name="Google Shape;748;g2ddd30e15f6_0_15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g2ddd30e15f6_0_15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4"/>
        <p:cNvGrpSpPr/>
        <p:nvPr/>
      </p:nvGrpSpPr>
      <p:grpSpPr>
        <a:xfrm>
          <a:off x="0" y="0"/>
          <a:ext cx="0" cy="0"/>
          <a:chOff x="0" y="0"/>
          <a:chExt cx="0" cy="0"/>
        </a:xfrm>
      </p:grpSpPr>
      <p:sp>
        <p:nvSpPr>
          <p:cNvPr id="755" name="Google Shape;755;g2ddd30e15f6_0_177: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6" name="Google Shape;756;g2ddd30e15f6_0_17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If I stub my to million right for one wrong. If you attempt your reflection and fall short doe you the miss the good</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There’s more t han meets the eye. Today as we reflect we want you to focus not the problem. But the solution Solutogenisis. </a:t>
            </a:r>
            <a:r>
              <a:rPr lang="en" sz="2200" b="0" i="0">
                <a:latin typeface="Helvetica Neue"/>
                <a:ea typeface="Helvetica Neue"/>
                <a:cs typeface="Helvetica Neue"/>
                <a:sym typeface="Helvetica Neue"/>
              </a:rPr>
              <a:t>factors that support human health and well-being, rather than on factors that cause disease (</a:t>
            </a:r>
            <a:r>
              <a:rPr lang="en" sz="2200" b="1" i="0">
                <a:latin typeface="Helvetica Neue"/>
                <a:ea typeface="Helvetica Neue"/>
                <a:cs typeface="Helvetica Neue"/>
                <a:sym typeface="Helvetica Neue"/>
              </a:rPr>
              <a:t>pathogenesis</a:t>
            </a:r>
            <a:r>
              <a:rPr lang="en" sz="2200" b="0" i="0">
                <a:latin typeface="Helvetica Neue"/>
                <a:ea typeface="Helvetica Neue"/>
                <a:cs typeface="Helvetica Neue"/>
                <a:sym typeface="Helvetica Neue"/>
              </a:rPr>
              <a: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20970942b83_0_53: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3" name="Google Shape;223;g20970942b83_0_5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Gratitude is not good because it holy. It’s good because it clears the mind. It clears focus REDUCES YOUR COGNITIVE LOAD SO THAT YOU CAN ENDURE CHANGE. IT  SET’S THE STAGE</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g2ddd30e15f6_0_1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69" name="Google Shape;769;g2ddd30e15f6_0_18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If I stub my to million right for one wrong. If you attempt your reflection and fall short doe you the miss the good</a:t>
            </a: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r>
              <a:rPr lang="en"/>
              <a:t>There’s more t han meets the eye. Today as we reflect we want you to focus not the problem. But the solution Solutogenisis. </a:t>
            </a:r>
            <a:r>
              <a:rPr lang="en" sz="2200" b="0" i="0">
                <a:latin typeface="Helvetica Neue"/>
                <a:ea typeface="Helvetica Neue"/>
                <a:cs typeface="Helvetica Neue"/>
                <a:sym typeface="Helvetica Neue"/>
              </a:rPr>
              <a:t>factors that support human health and well-being, rather than on factors that cause disease (</a:t>
            </a:r>
            <a:r>
              <a:rPr lang="en" sz="2200" b="1" i="0">
                <a:latin typeface="Helvetica Neue"/>
                <a:ea typeface="Helvetica Neue"/>
                <a:cs typeface="Helvetica Neue"/>
                <a:sym typeface="Helvetica Neue"/>
              </a:rPr>
              <a:t>pathogenesis</a:t>
            </a:r>
            <a:r>
              <a:rPr lang="en" sz="2200" b="0" i="0">
                <a:latin typeface="Helvetica Neue"/>
                <a:ea typeface="Helvetica Neue"/>
                <a:cs typeface="Helvetica Neue"/>
                <a:sym typeface="Helvetica Neue"/>
              </a:rPr>
              <a:t>).</a:t>
            </a: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g2ddd30e15f6_0_15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85" name="Google Shape;785;g2ddd30e15f6_0_154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25000"/>
              </a:lnSpc>
              <a:spcBef>
                <a:spcPts val="0"/>
              </a:spcBef>
              <a:spcAft>
                <a:spcPts val="0"/>
              </a:spcAft>
              <a:buNone/>
            </a:pPr>
            <a:r>
              <a:rPr lang="en" sz="1200"/>
              <a:t>Its a rocky road. Build Resilience</a:t>
            </a:r>
            <a:endParaRPr sz="1200"/>
          </a:p>
          <a:p>
            <a:pPr marL="0" marR="0" lvl="0" indent="0" algn="l" rtl="0">
              <a:lnSpc>
                <a:spcPct val="125000"/>
              </a:lnSpc>
              <a:spcBef>
                <a:spcPts val="0"/>
              </a:spcBef>
              <a:spcAft>
                <a:spcPts val="0"/>
              </a:spcAft>
              <a:buNone/>
            </a:pPr>
            <a:r>
              <a:rPr lang="en" sz="1200"/>
              <a:t>Change is a process. If you want it you have to be willing to commit.</a:t>
            </a:r>
            <a:r>
              <a:rPr lang="en" sz="2400"/>
              <a:t> </a:t>
            </a:r>
            <a:endParaRPr sz="2400"/>
          </a:p>
          <a:p>
            <a:pPr marL="0" marR="0" lvl="0" indent="0" algn="l" rtl="0">
              <a:lnSpc>
                <a:spcPct val="125000"/>
              </a:lnSpc>
              <a:spcBef>
                <a:spcPts val="0"/>
              </a:spcBef>
              <a:spcAft>
                <a:spcPts val="0"/>
              </a:spcAft>
              <a:buNone/>
            </a:pPr>
            <a:endParaRPr sz="2400"/>
          </a:p>
          <a:p>
            <a:pPr marL="0" marR="0" lvl="0" indent="0" algn="l" rtl="0">
              <a:lnSpc>
                <a:spcPct val="125000"/>
              </a:lnSpc>
              <a:spcBef>
                <a:spcPts val="0"/>
              </a:spcBef>
              <a:spcAft>
                <a:spcPts val="0"/>
              </a:spcAft>
              <a:buNone/>
            </a:pPr>
            <a:r>
              <a:rPr lang="en" b="1">
                <a:solidFill>
                  <a:schemeClr val="dk1"/>
                </a:solidFill>
                <a:latin typeface="Lato"/>
                <a:ea typeface="Lato"/>
                <a:cs typeface="Lato"/>
                <a:sym typeface="Lato"/>
              </a:rPr>
              <a:t>ake work through this major spot, this is really where I focus the energy is how do we get through the valley of despair. Everybody starts well. But do people in well. And so that's one of the things that I always hit on whoops.</a:t>
            </a:r>
            <a:endParaRPr b="1">
              <a:solidFill>
                <a:schemeClr val="dk1"/>
              </a:solidFill>
              <a:latin typeface="Lato"/>
              <a:ea typeface="Lato"/>
              <a:cs typeface="Lato"/>
              <a:sym typeface="Lato"/>
            </a:endParaRPr>
          </a:p>
          <a:p>
            <a:pPr marL="0" marR="0" lvl="0" indent="0" algn="l" rtl="0">
              <a:lnSpc>
                <a:spcPct val="125000"/>
              </a:lnSpc>
              <a:spcBef>
                <a:spcPts val="0"/>
              </a:spcBef>
              <a:spcAft>
                <a:spcPts val="0"/>
              </a:spcAft>
              <a:buNone/>
            </a:pPr>
            <a:endParaRPr b="1">
              <a:solidFill>
                <a:schemeClr val="dk1"/>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00:18:30Okay, cool, cool, cool. So this is just going to pretty much just talk about, you know, as we make these efforts to make these changes. We're going to start off with optimism and as time goes by.</a:t>
            </a:r>
            <a:endParaRPr>
              <a:solidFill>
                <a:srgbClr val="747487"/>
              </a:solidFill>
              <a:latin typeface="Lato"/>
              <a:ea typeface="Lato"/>
              <a:cs typeface="Lato"/>
              <a:sym typeface="Lato"/>
            </a:endParaRPr>
          </a:p>
          <a:p>
            <a:pPr marL="495300" marR="266700" lvl="0" indent="-298450" algn="l" rtl="0">
              <a:lnSpc>
                <a:spcPct val="140000"/>
              </a:lnSpc>
              <a:spcBef>
                <a:spcPts val="0"/>
              </a:spcBef>
              <a:spcAft>
                <a:spcPts val="0"/>
              </a:spcAft>
              <a:buClr>
                <a:schemeClr val="dk1"/>
              </a:buClr>
              <a:buSzPts val="1100"/>
              <a:buFont typeface="Lato"/>
              <a:buChar char="●"/>
            </a:pPr>
            <a:r>
              <a:rPr lang="en">
                <a:solidFill>
                  <a:srgbClr val="747487"/>
                </a:solidFill>
                <a:latin typeface="Lato"/>
                <a:ea typeface="Lato"/>
                <a:cs typeface="Lato"/>
                <a:sym typeface="Lato"/>
              </a:rPr>
              <a:t>00:18:40</a:t>
            </a:r>
            <a:r>
              <a:rPr lang="en" b="1">
                <a:solidFill>
                  <a:schemeClr val="dk1"/>
                </a:solidFill>
                <a:latin typeface="Lato"/>
                <a:ea typeface="Lato"/>
                <a:cs typeface="Lato"/>
                <a:sym typeface="Lato"/>
              </a:rPr>
              <a:t>Informed pessimism. The valley is where we're like, can we even really gain traction on creating this multiverse case in this human ization that's where we give up and start over. And this is where most of the stories end, but we're trying to do.</a:t>
            </a:r>
            <a:endParaRPr b="1">
              <a:solidFill>
                <a:schemeClr val="dk1"/>
              </a:solidFill>
              <a:latin typeface="Lato"/>
              <a:ea typeface="Lato"/>
              <a:cs typeface="Lato"/>
              <a:sym typeface="Lato"/>
            </a:endParaRPr>
          </a:p>
          <a:p>
            <a:pPr marL="0" marR="266700" lvl="0" indent="0" algn="l" rtl="0">
              <a:lnSpc>
                <a:spcPct val="140000"/>
              </a:lnSpc>
              <a:spcBef>
                <a:spcPts val="0"/>
              </a:spcBef>
              <a:spcAft>
                <a:spcPts val="0"/>
              </a:spcAft>
              <a:buNone/>
            </a:pPr>
            <a:endParaRPr b="1">
              <a:solidFill>
                <a:schemeClr val="dk1"/>
              </a:solidFill>
              <a:latin typeface="Lato"/>
              <a:ea typeface="Lato"/>
              <a:cs typeface="Lato"/>
              <a:sym typeface="Lato"/>
            </a:endParaRPr>
          </a:p>
          <a:p>
            <a:pPr marL="0" marR="266700" lvl="0" indent="0" algn="l" rtl="0">
              <a:lnSpc>
                <a:spcPct val="140000"/>
              </a:lnSpc>
              <a:spcBef>
                <a:spcPts val="0"/>
              </a:spcBef>
              <a:spcAft>
                <a:spcPts val="0"/>
              </a:spcAft>
              <a:buNone/>
            </a:pPr>
            <a:r>
              <a:rPr lang="en" b="1">
                <a:solidFill>
                  <a:schemeClr val="dk1"/>
                </a:solidFill>
                <a:latin typeface="Lato"/>
                <a:ea typeface="Lato"/>
                <a:cs typeface="Lato"/>
                <a:sym typeface="Lato"/>
              </a:rPr>
              <a:t>SETUP: we're trying to provide tools to get you to be able to push back up into informed optimism. So that success and fulfillment can happen right and then</a:t>
            </a:r>
            <a:endParaRPr b="1">
              <a:solidFill>
                <a:schemeClr val="dk1"/>
              </a:solidFill>
              <a:latin typeface="Lato"/>
              <a:ea typeface="Lato"/>
              <a:cs typeface="Lato"/>
              <a:sym typeface="Lato"/>
            </a:endParaRPr>
          </a:p>
          <a:p>
            <a:pPr marL="0" marR="0" lvl="0" indent="0" algn="l" rtl="0">
              <a:lnSpc>
                <a:spcPct val="125000"/>
              </a:lnSpc>
              <a:spcBef>
                <a:spcPts val="0"/>
              </a:spcBef>
              <a:spcAft>
                <a:spcPts val="0"/>
              </a:spcAft>
              <a:buNone/>
            </a:pPr>
            <a:endParaRPr b="1">
              <a:solidFill>
                <a:schemeClr val="dk1"/>
              </a:solidFill>
              <a:latin typeface="Lato"/>
              <a:ea typeface="Lato"/>
              <a:cs typeface="Lato"/>
              <a:sym typeface="Lato"/>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g20970942b83_0_781: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4" name="Google Shape;814;g20970942b83_0_78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Share your these when you meet someone at this conference. BE HUMAN Centered</a:t>
            </a: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You all chose service because you have similar values --- find the commonalities to strengthen bond and momentum ---</a:t>
            </a: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endParaRPr sz="2200">
              <a:latin typeface="Helvetica Neue"/>
              <a:ea typeface="Helvetica Neue"/>
              <a:cs typeface="Helvetica Neue"/>
              <a:sym typeface="Helvetica Neue"/>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Share Vision and Values 1:28 (you all have purpose cleaning roads to </a:t>
            </a:r>
            <a:endParaRPr/>
          </a:p>
          <a:p>
            <a:pPr marL="0" lvl="0" indent="0" algn="l" rtl="0">
              <a:lnSpc>
                <a:spcPct val="117999"/>
              </a:lnSpc>
              <a:spcBef>
                <a:spcPts val="0"/>
              </a:spcBef>
              <a:spcAft>
                <a:spcPts val="0"/>
              </a:spcAft>
              <a:buNone/>
            </a:pPr>
            <a:r>
              <a:rPr lang="en" sz="2200">
                <a:latin typeface="Helvetica Neue"/>
                <a:ea typeface="Helvetica Neue"/>
                <a:cs typeface="Helvetica Neue"/>
                <a:sym typeface="Helvetica Neue"/>
              </a:rPr>
              <a:t>1:40 I just did a 6 minute exercise with you innovative and build community build connection find them on line</a:t>
            </a: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9"/>
        <p:cNvGrpSpPr/>
        <p:nvPr/>
      </p:nvGrpSpPr>
      <p:grpSpPr>
        <a:xfrm>
          <a:off x="0" y="0"/>
          <a:ext cx="0" cy="0"/>
          <a:chOff x="0" y="0"/>
          <a:chExt cx="0" cy="0"/>
        </a:xfrm>
      </p:grpSpPr>
      <p:sp>
        <p:nvSpPr>
          <p:cNvPr id="820" name="Google Shape;820;g157ccb35d7c_0_1285: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21" name="Google Shape;821;g157ccb35d7c_0_128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This shift in thinking causes a transformation The clearer your vision is the more it will “pull” your current reality to it</a:t>
            </a:r>
            <a:endParaRPr/>
          </a:p>
          <a:p>
            <a:pPr marL="0" lvl="0" indent="0" algn="l" rtl="0">
              <a:lnSpc>
                <a:spcPct val="117999"/>
              </a:lnSpc>
              <a:spcBef>
                <a:spcPts val="0"/>
              </a:spcBef>
              <a:spcAft>
                <a:spcPts val="0"/>
              </a:spcAft>
              <a:buNone/>
            </a:pPr>
            <a:endParaRPr sz="2100"/>
          </a:p>
          <a:p>
            <a:pPr marL="0" lvl="0" indent="0" algn="l" rtl="0">
              <a:lnSpc>
                <a:spcPct val="117999"/>
              </a:lnSpc>
              <a:spcBef>
                <a:spcPts val="0"/>
              </a:spcBef>
              <a:spcAft>
                <a:spcPts val="0"/>
              </a:spcAft>
              <a:buNone/>
            </a:pPr>
            <a:endParaRPr/>
          </a:p>
          <a:p>
            <a:pPr marL="0" lvl="0" indent="0" algn="l" rtl="0">
              <a:lnSpc>
                <a:spcPct val="117999"/>
              </a:lnSpc>
              <a:spcBef>
                <a:spcPts val="0"/>
              </a:spcBef>
              <a:spcAft>
                <a:spcPts val="0"/>
              </a:spcAft>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227f80312f0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227f80312f0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Team Connect With Each Other While Here</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You know, it's not only just connection with with the people, but the connection for the program, the resources that are being presented as well, </a:t>
            </a:r>
            <a:r>
              <a:rPr lang="en" b="1">
                <a:solidFill>
                  <a:schemeClr val="dk1"/>
                </a:solidFill>
              </a:rPr>
              <a:t>Team Greater Good</a:t>
            </a:r>
            <a:endParaRPr b="1">
              <a:solidFill>
                <a:schemeClr val="dk1"/>
              </a:solidFill>
            </a:endParaRPr>
          </a:p>
          <a:p>
            <a:pPr marL="0" lvl="0" indent="0" algn="l" rtl="0">
              <a:lnSpc>
                <a:spcPct val="115000"/>
              </a:lnSpc>
              <a:spcBef>
                <a:spcPts val="0"/>
              </a:spcBef>
              <a:spcAft>
                <a:spcPts val="0"/>
              </a:spcAft>
              <a:buNone/>
            </a:pPr>
            <a:r>
              <a:rPr lang="en">
                <a:solidFill>
                  <a:schemeClr val="dk1"/>
                </a:solidFill>
              </a:rPr>
              <a:t>some they'd be really focused on parks like I, my mission is to get more parks in the city or my aspect of, you know, historic aspect or, you know, economic Right? And how do we also focus that and channel it as a group and a collective to help further the city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how do you work together as a team, to further both your interests personally, as a commissioner, which brought you to be involved with government in first place, but then also to channel that to help the greater good and beautiful?</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Diff Perspectives</a:t>
            </a:r>
            <a:endParaRPr>
              <a:solidFill>
                <a:schemeClr val="dk1"/>
              </a:solidFill>
            </a:endParaRPr>
          </a:p>
          <a:p>
            <a:pPr marL="0" lvl="0" indent="0" algn="l" rtl="0">
              <a:lnSpc>
                <a:spcPct val="115000"/>
              </a:lnSpc>
              <a:spcBef>
                <a:spcPts val="0"/>
              </a:spcBef>
              <a:spcAft>
                <a:spcPts val="0"/>
              </a:spcAft>
              <a:buNone/>
            </a:pPr>
            <a:r>
              <a:rPr lang="en" b="1">
                <a:solidFill>
                  <a:schemeClr val="dk1"/>
                </a:solidFill>
              </a:rPr>
              <a:t>Bridging the Gap</a:t>
            </a:r>
            <a:endParaRPr b="1">
              <a:solidFill>
                <a:schemeClr val="dk1"/>
              </a:solidFill>
            </a:endParaRPr>
          </a:p>
          <a:p>
            <a:pPr marL="0" lvl="0" indent="0" algn="l" rtl="0">
              <a:lnSpc>
                <a:spcPct val="115000"/>
              </a:lnSpc>
              <a:spcBef>
                <a:spcPts val="0"/>
              </a:spcBef>
              <a:spcAft>
                <a:spcPts val="0"/>
              </a:spcAft>
              <a:buNone/>
            </a:pPr>
            <a:r>
              <a:rPr lang="en">
                <a:solidFill>
                  <a:schemeClr val="dk1"/>
                </a:solidFill>
              </a:rPr>
              <a:t>30 year olds who are really looking to change the community against values that have been in place since incorporation over 40 years? I absolutely do. Think that is a huge struggle, as you're seeing the younger generation and all those baby boomers and traditional ones kind of easing out and the change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None/>
            </a:pPr>
            <a:r>
              <a:rPr lang="en">
                <a:solidFill>
                  <a:schemeClr val="dk1"/>
                </a:solidFill>
              </a:rPr>
              <a:t>But what else is what the change is going to enhance the value that you have that community pet as the community changes demographically,</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a:solidFill>
                  <a:schemeClr val="dk1"/>
                </a:solidFill>
              </a:rPr>
              <a:t>Reach out to City Staff</a:t>
            </a:r>
            <a:endParaRPr b="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And say hey I need your help public asked question--- Connection </a:t>
            </a: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a:solidFill>
                  <a:schemeClr val="dk1"/>
                </a:solidFill>
              </a:rPr>
              <a:t>Not staff versus Commision we are all bound be the same state laws and guidelines and how to do the right thing for the state and our city at the same time. </a:t>
            </a:r>
            <a:endParaRPr>
              <a:solidFill>
                <a:schemeClr val="dk1"/>
              </a:solidFill>
            </a:endParaRPr>
          </a:p>
          <a:p>
            <a:pPr marL="0" lvl="0" indent="0" algn="l" rtl="0">
              <a:lnSpc>
                <a:spcPct val="115000"/>
              </a:lnSpc>
              <a:spcBef>
                <a:spcPts val="0"/>
              </a:spcBef>
              <a:spcAft>
                <a:spcPts val="0"/>
              </a:spcAft>
              <a:buNone/>
            </a:pPr>
            <a:endParaRPr>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4"/>
        <p:cNvGrpSpPr/>
        <p:nvPr/>
      </p:nvGrpSpPr>
      <p:grpSpPr>
        <a:xfrm>
          <a:off x="0" y="0"/>
          <a:ext cx="0" cy="0"/>
          <a:chOff x="0" y="0"/>
          <a:chExt cx="0" cy="0"/>
        </a:xfrm>
      </p:grpSpPr>
      <p:sp>
        <p:nvSpPr>
          <p:cNvPr id="845" name="Google Shape;845;g2264a3c7155_0_24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6" name="Google Shape;846;g2264a3c7155_0_2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g157ccb35d7c_0_19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2" name="Google Shape;852;g157ccb35d7c_0_1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endParaRPr sz="1000">
              <a:solidFill>
                <a:schemeClr val="dk1"/>
              </a:solidFill>
              <a:latin typeface="Helvetica Neue"/>
              <a:ea typeface="Helvetica Neue"/>
              <a:cs typeface="Helvetica Neue"/>
              <a:sym typeface="Helvetica Neue"/>
            </a:endParaRPr>
          </a:p>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g2264a3c7155_0_1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 name="Google Shape;231;g2264a3c7155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050">
                <a:solidFill>
                  <a:srgbClr val="2A3135"/>
                </a:solidFill>
                <a:highlight>
                  <a:srgbClr val="FFFFFF"/>
                </a:highlight>
                <a:latin typeface="Roboto"/>
                <a:ea typeface="Roboto"/>
                <a:cs typeface="Roboto"/>
                <a:sym typeface="Roboto"/>
              </a:rPr>
              <a:t>Before we dive in let's make sure we're all clear on the reason for our wording. In research, before we begin any conversation, we must first define terms. If we do not do this we lose the ability to communicate through misinterpretation. So let's begin this by defining our terms of humane and inhumane We are our environment.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2264a3c7155_0_24:notes"/>
          <p:cNvSpPr>
            <a:spLocks noGrp="1" noRot="1" noChangeAspect="1"/>
          </p:cNvSpPr>
          <p:nvPr>
            <p:ph type="sldImg" idx="2"/>
          </p:nvPr>
        </p:nvSpPr>
        <p:spPr>
          <a:xfrm>
            <a:off x="381091" y="685800"/>
            <a:ext cx="60957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9" name="Google Shape;239;g2264a3c7155_0_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7999"/>
              </a:lnSpc>
              <a:spcBef>
                <a:spcPts val="0"/>
              </a:spcBef>
              <a:spcAft>
                <a:spcPts val="0"/>
              </a:spcAft>
              <a:buNone/>
            </a:pPr>
            <a:r>
              <a:rPr lang="en"/>
              <a:t>There’s more than meets the eye. Today as we reflect we want you to focus not the problem. But the solution Solutogenisis. </a:t>
            </a:r>
            <a:r>
              <a:rPr lang="en" sz="2200" b="0" i="0">
                <a:latin typeface="Helvetica Neue"/>
                <a:ea typeface="Helvetica Neue"/>
                <a:cs typeface="Helvetica Neue"/>
                <a:sym typeface="Helvetica Neue"/>
              </a:rPr>
              <a:t>factors that support human health and well-being, rather than on factors that cause disease (</a:t>
            </a:r>
            <a:r>
              <a:rPr lang="en" sz="2200" b="1" i="0">
                <a:latin typeface="Helvetica Neue"/>
                <a:ea typeface="Helvetica Neue"/>
                <a:cs typeface="Helvetica Neue"/>
                <a:sym typeface="Helvetica Neue"/>
              </a:rPr>
              <a:t>pathogenesis</a:t>
            </a:r>
            <a:r>
              <a:rPr lang="en" sz="2200" b="0" i="0">
                <a:latin typeface="Helvetica Neue"/>
                <a:ea typeface="Helvetica Neue"/>
                <a:cs typeface="Helvetica Neue"/>
                <a:sym typeface="Helvetica Neue"/>
              </a:rPr>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5400000">
            <a:off x="7500300" y="505"/>
            <a:ext cx="1643700" cy="1643700"/>
          </a:xfrm>
          <a:prstGeom prst="diagStripe">
            <a:avLst>
              <a:gd name="adj" fmla="val 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11;p2"/>
          <p:cNvGrpSpPr/>
          <p:nvPr/>
        </p:nvGrpSpPr>
        <p:grpSpPr>
          <a:xfrm>
            <a:off x="0" y="490"/>
            <a:ext cx="5153705" cy="5134399"/>
            <a:chOff x="0" y="75"/>
            <a:chExt cx="5153705" cy="5152950"/>
          </a:xfrm>
        </p:grpSpPr>
        <p:sp>
          <p:nvSpPr>
            <p:cNvPr id="12" name="Google Shape;12;p2"/>
            <p:cNvSpPr/>
            <p:nvPr/>
          </p:nvSpPr>
          <p:spPr>
            <a:xfrm rot="-5400000">
              <a:off x="455" y="-225"/>
              <a:ext cx="5152800" cy="5153700"/>
            </a:xfrm>
            <a:prstGeom prst="diagStripe">
              <a:avLst>
                <a:gd name="adj" fmla="val 50000"/>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rot="-5400000">
              <a:off x="150" y="1145825"/>
              <a:ext cx="3996600" cy="3996900"/>
            </a:xfrm>
            <a:prstGeom prst="diagStripe">
              <a:avLst>
                <a:gd name="adj" fmla="val 58774"/>
              </a:avLst>
            </a:prstGeom>
            <a:solidFill>
              <a:schemeClr val="lt1">
                <a:alpha val="303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rot="-5400000">
              <a:off x="1646" y="-75"/>
              <a:ext cx="2299800" cy="23001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flipH="1">
              <a:off x="652821" y="590035"/>
              <a:ext cx="2300100" cy="2299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6;p2"/>
          <p:cNvSpPr txBox="1">
            <a:spLocks noGrp="1"/>
          </p:cNvSpPr>
          <p:nvPr>
            <p:ph type="ctrTitle"/>
          </p:nvPr>
        </p:nvSpPr>
        <p:spPr>
          <a:xfrm>
            <a:off x="3537150" y="1578400"/>
            <a:ext cx="5017500" cy="1578900"/>
          </a:xfrm>
          <a:prstGeom prst="rect">
            <a:avLst/>
          </a:prstGeom>
        </p:spPr>
        <p:txBody>
          <a:bodyPr spcFirstLastPara="1" wrap="square" lIns="91425" tIns="91425" rIns="91425" bIns="91425" anchor="t" anchorCtr="0">
            <a:norm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17" name="Google Shape;17;p2"/>
          <p:cNvSpPr txBox="1">
            <a:spLocks noGrp="1"/>
          </p:cNvSpPr>
          <p:nvPr>
            <p:ph type="subTitle" idx="1"/>
          </p:nvPr>
        </p:nvSpPr>
        <p:spPr>
          <a:xfrm>
            <a:off x="5083950" y="3924925"/>
            <a:ext cx="34707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18" name="Google Shape;18;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5"/>
        <p:cNvGrpSpPr/>
        <p:nvPr/>
      </p:nvGrpSpPr>
      <p:grpSpPr>
        <a:xfrm>
          <a:off x="0" y="0"/>
          <a:ext cx="0" cy="0"/>
          <a:chOff x="0" y="0"/>
          <a:chExt cx="0" cy="0"/>
        </a:xfrm>
      </p:grpSpPr>
      <p:grpSp>
        <p:nvGrpSpPr>
          <p:cNvPr id="106" name="Google Shape;106;p11"/>
          <p:cNvGrpSpPr/>
          <p:nvPr/>
        </p:nvGrpSpPr>
        <p:grpSpPr>
          <a:xfrm>
            <a:off x="4406400" y="0"/>
            <a:ext cx="4737600" cy="5143065"/>
            <a:chOff x="4406400" y="0"/>
            <a:chExt cx="4737600" cy="5143065"/>
          </a:xfrm>
        </p:grpSpPr>
        <p:sp>
          <p:nvSpPr>
            <p:cNvPr id="107" name="Google Shape;107;p11"/>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1"/>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1"/>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1"/>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1"/>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1"/>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1"/>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1"/>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1"/>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1"/>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1"/>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125;p11"/>
          <p:cNvSpPr txBox="1">
            <a:spLocks noGrp="1"/>
          </p:cNvSpPr>
          <p:nvPr>
            <p:ph type="title" hasCustomPrompt="1"/>
          </p:nvPr>
        </p:nvSpPr>
        <p:spPr>
          <a:xfrm>
            <a:off x="823850" y="1284675"/>
            <a:ext cx="4776000" cy="1300800"/>
          </a:xfrm>
          <a:prstGeom prst="rect">
            <a:avLst/>
          </a:prstGeom>
        </p:spPr>
        <p:txBody>
          <a:bodyPr spcFirstLastPara="1" wrap="square" lIns="91425" tIns="91425" rIns="91425" bIns="91425" anchor="t" anchorCtr="0">
            <a:normAutofit/>
          </a:bodyPr>
          <a:lstStyle>
            <a:lvl1pPr lvl="0">
              <a:spcBef>
                <a:spcPts val="0"/>
              </a:spcBef>
              <a:spcAft>
                <a:spcPts val="0"/>
              </a:spcAft>
              <a:buSzPts val="8000"/>
              <a:buNone/>
              <a:defRPr sz="8000"/>
            </a:lvl1pPr>
            <a:lvl2pPr lvl="1">
              <a:spcBef>
                <a:spcPts val="0"/>
              </a:spcBef>
              <a:spcAft>
                <a:spcPts val="0"/>
              </a:spcAft>
              <a:buSzPts val="8000"/>
              <a:buNone/>
              <a:defRPr sz="8000"/>
            </a:lvl2pPr>
            <a:lvl3pPr lvl="2">
              <a:spcBef>
                <a:spcPts val="0"/>
              </a:spcBef>
              <a:spcAft>
                <a:spcPts val="0"/>
              </a:spcAft>
              <a:buSzPts val="8000"/>
              <a:buNone/>
              <a:defRPr sz="8000"/>
            </a:lvl3pPr>
            <a:lvl4pPr lvl="3">
              <a:spcBef>
                <a:spcPts val="0"/>
              </a:spcBef>
              <a:spcAft>
                <a:spcPts val="0"/>
              </a:spcAft>
              <a:buSzPts val="8000"/>
              <a:buNone/>
              <a:defRPr sz="8000"/>
            </a:lvl4pPr>
            <a:lvl5pPr lvl="4">
              <a:spcBef>
                <a:spcPts val="0"/>
              </a:spcBef>
              <a:spcAft>
                <a:spcPts val="0"/>
              </a:spcAft>
              <a:buSzPts val="8000"/>
              <a:buNone/>
              <a:defRPr sz="8000"/>
            </a:lvl5pPr>
            <a:lvl6pPr lvl="5">
              <a:spcBef>
                <a:spcPts val="0"/>
              </a:spcBef>
              <a:spcAft>
                <a:spcPts val="0"/>
              </a:spcAft>
              <a:buSzPts val="8000"/>
              <a:buNone/>
              <a:defRPr sz="8000"/>
            </a:lvl6pPr>
            <a:lvl7pPr lvl="6">
              <a:spcBef>
                <a:spcPts val="0"/>
              </a:spcBef>
              <a:spcAft>
                <a:spcPts val="0"/>
              </a:spcAft>
              <a:buSzPts val="8000"/>
              <a:buNone/>
              <a:defRPr sz="8000"/>
            </a:lvl7pPr>
            <a:lvl8pPr lvl="7">
              <a:spcBef>
                <a:spcPts val="0"/>
              </a:spcBef>
              <a:spcAft>
                <a:spcPts val="0"/>
              </a:spcAft>
              <a:buSzPts val="8000"/>
              <a:buNone/>
              <a:defRPr sz="8000"/>
            </a:lvl8pPr>
            <a:lvl9pPr lvl="8">
              <a:spcBef>
                <a:spcPts val="0"/>
              </a:spcBef>
              <a:spcAft>
                <a:spcPts val="0"/>
              </a:spcAft>
              <a:buSzPts val="8000"/>
              <a:buNone/>
              <a:defRPr sz="8000"/>
            </a:lvl9pPr>
          </a:lstStyle>
          <a:p>
            <a:r>
              <a:t>xx%</a:t>
            </a:r>
          </a:p>
        </p:txBody>
      </p:sp>
      <p:sp>
        <p:nvSpPr>
          <p:cNvPr id="126" name="Google Shape;126;p11"/>
          <p:cNvSpPr txBox="1">
            <a:spLocks noGrp="1"/>
          </p:cNvSpPr>
          <p:nvPr>
            <p:ph type="body" idx="1"/>
          </p:nvPr>
        </p:nvSpPr>
        <p:spPr>
          <a:xfrm>
            <a:off x="823850" y="2643124"/>
            <a:ext cx="4776000" cy="1218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127" name="Google Shape;12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8"/>
        <p:cNvGrpSpPr/>
        <p:nvPr/>
      </p:nvGrpSpPr>
      <p:grpSpPr>
        <a:xfrm>
          <a:off x="0" y="0"/>
          <a:ext cx="0" cy="0"/>
          <a:chOff x="0" y="0"/>
          <a:chExt cx="0" cy="0"/>
        </a:xfrm>
      </p:grpSpPr>
      <p:sp>
        <p:nvSpPr>
          <p:cNvPr id="129" name="Google Shape;12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hoto - Horizontal">
  <p:cSld name="Photo - Horizontal">
    <p:spTree>
      <p:nvGrpSpPr>
        <p:cNvPr id="1" name="Shape 130"/>
        <p:cNvGrpSpPr/>
        <p:nvPr/>
      </p:nvGrpSpPr>
      <p:grpSpPr>
        <a:xfrm>
          <a:off x="0" y="0"/>
          <a:ext cx="0" cy="0"/>
          <a:chOff x="0" y="0"/>
          <a:chExt cx="0" cy="0"/>
        </a:xfrm>
      </p:grpSpPr>
      <p:sp>
        <p:nvSpPr>
          <p:cNvPr id="131" name="Google Shape;131;p13"/>
          <p:cNvSpPr>
            <a:spLocks noGrp="1"/>
          </p:cNvSpPr>
          <p:nvPr>
            <p:ph type="pic" idx="2"/>
          </p:nvPr>
        </p:nvSpPr>
        <p:spPr>
          <a:xfrm>
            <a:off x="0" y="0"/>
            <a:ext cx="9144000" cy="5143500"/>
          </a:xfrm>
          <a:prstGeom prst="rect">
            <a:avLst/>
          </a:prstGeom>
          <a:noFill/>
          <a:ln>
            <a:noFill/>
          </a:ln>
        </p:spPr>
        <p:txBody>
          <a:bodyPr spcFirstLastPara="1" wrap="square" lIns="48200" tIns="24100" rIns="48200" bIns="24100" anchor="t" anchorCtr="0">
            <a:noAutofit/>
          </a:bodyPr>
          <a:lstStyle>
            <a:lvl1pPr marR="0" lvl="0"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1pPr>
            <a:lvl2pPr marR="0" lvl="1"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2pPr>
            <a:lvl3pPr marR="0" lvl="2"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3pPr>
            <a:lvl4pPr marR="0" lvl="3"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4pPr>
            <a:lvl5pPr marR="0" lvl="4"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5pPr>
            <a:lvl6pPr marR="0" lvl="5"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6pPr>
            <a:lvl7pPr marR="0" lvl="6"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7pPr>
            <a:lvl8pPr marR="0" lvl="7"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8pPr>
            <a:lvl9pPr marR="0" lvl="8"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9pPr>
          </a:lstStyle>
          <a:p>
            <a:endParaRPr/>
          </a:p>
        </p:txBody>
      </p:sp>
      <p:sp>
        <p:nvSpPr>
          <p:cNvPr id="132" name="Google Shape;132;p13"/>
          <p:cNvSpPr txBox="1">
            <a:spLocks noGrp="1"/>
          </p:cNvSpPr>
          <p:nvPr>
            <p:ph type="title"/>
          </p:nvPr>
        </p:nvSpPr>
        <p:spPr>
          <a:xfrm>
            <a:off x="464344" y="529084"/>
            <a:ext cx="8215200" cy="7701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3300"/>
              <a:buFont typeface="Avenir"/>
              <a:buNone/>
              <a:defRPr sz="3300"/>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33" name="Google Shape;133;p13"/>
          <p:cNvSpPr txBox="1">
            <a:spLocks noGrp="1"/>
          </p:cNvSpPr>
          <p:nvPr>
            <p:ph type="body" idx="1"/>
          </p:nvPr>
        </p:nvSpPr>
        <p:spPr>
          <a:xfrm>
            <a:off x="464344" y="267891"/>
            <a:ext cx="8215200" cy="267900"/>
          </a:xfrm>
          <a:prstGeom prst="rect">
            <a:avLst/>
          </a:prstGeom>
          <a:noFill/>
          <a:ln>
            <a:noFill/>
          </a:ln>
        </p:spPr>
        <p:txBody>
          <a:bodyPr spcFirstLastPara="1" wrap="square" lIns="26800" tIns="26800" rIns="26800" bIns="26800" anchor="ctr" anchorCtr="0">
            <a:normAutofit/>
          </a:bodyPr>
          <a:lstStyle>
            <a:lvl1pPr marL="457200" lvl="0"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1pPr>
            <a:lvl2pPr marL="914400" lvl="1"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2pPr>
            <a:lvl3pPr marL="1371600" lvl="2"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3pPr>
            <a:lvl4pPr marL="1828800" lvl="3"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4pPr>
            <a:lvl5pPr marL="2286000" lvl="4"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34" name="Google Shape;134;p13"/>
          <p:cNvSpPr txBox="1">
            <a:spLocks noGrp="1"/>
          </p:cNvSpPr>
          <p:nvPr>
            <p:ph type="sldNum" idx="12"/>
          </p:nvPr>
        </p:nvSpPr>
        <p:spPr>
          <a:xfrm>
            <a:off x="4462922" y="4882308"/>
            <a:ext cx="197700" cy="192600"/>
          </a:xfrm>
          <a:prstGeom prst="rect">
            <a:avLst/>
          </a:prstGeom>
          <a:noFill/>
          <a:ln>
            <a:noFill/>
          </a:ln>
        </p:spPr>
        <p:txBody>
          <a:bodyPr spcFirstLastPara="1" wrap="square" lIns="26800" tIns="26800" rIns="26800" bIns="26800" anchor="t" anchorCtr="0">
            <a:spAutoFit/>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Center">
  <p:cSld name="Title - Center">
    <p:spTree>
      <p:nvGrpSpPr>
        <p:cNvPr id="1" name="Shape 135"/>
        <p:cNvGrpSpPr/>
        <p:nvPr/>
      </p:nvGrpSpPr>
      <p:grpSpPr>
        <a:xfrm>
          <a:off x="0" y="0"/>
          <a:ext cx="0" cy="0"/>
          <a:chOff x="0" y="0"/>
          <a:chExt cx="0" cy="0"/>
        </a:xfrm>
      </p:grpSpPr>
      <p:sp>
        <p:nvSpPr>
          <p:cNvPr id="136" name="Google Shape;136;p14"/>
          <p:cNvSpPr txBox="1">
            <a:spLocks noGrp="1"/>
          </p:cNvSpPr>
          <p:nvPr>
            <p:ph type="title"/>
          </p:nvPr>
        </p:nvSpPr>
        <p:spPr>
          <a:xfrm>
            <a:off x="464344" y="1982391"/>
            <a:ext cx="8215200" cy="1172100"/>
          </a:xfrm>
          <a:prstGeom prst="rect">
            <a:avLst/>
          </a:prstGeom>
          <a:noFill/>
          <a:ln>
            <a:noFill/>
          </a:ln>
        </p:spPr>
        <p:txBody>
          <a:bodyPr spcFirstLastPara="1" wrap="square" lIns="26800" tIns="26800" rIns="26800" bIns="26800" anchor="ctr" anchorCtr="0">
            <a:normAutofit/>
          </a:bodyPr>
          <a:lstStyle>
            <a:lvl1pPr lvl="0" algn="l" rtl="0">
              <a:lnSpc>
                <a:spcPct val="100000"/>
              </a:lnSpc>
              <a:spcBef>
                <a:spcPts val="0"/>
              </a:spcBef>
              <a:spcAft>
                <a:spcPts val="0"/>
              </a:spcAft>
              <a:buClr>
                <a:srgbClr val="FFFFFF"/>
              </a:buClr>
              <a:buSzPts val="3300"/>
              <a:buFont typeface="Avenir"/>
              <a:buNone/>
              <a:defRPr sz="3300"/>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37" name="Google Shape;137;p14"/>
          <p:cNvSpPr txBox="1">
            <a:spLocks noGrp="1"/>
          </p:cNvSpPr>
          <p:nvPr>
            <p:ph type="sldNum" idx="12"/>
          </p:nvPr>
        </p:nvSpPr>
        <p:spPr>
          <a:xfrm>
            <a:off x="4462922" y="4882308"/>
            <a:ext cx="197700" cy="192600"/>
          </a:xfrm>
          <a:prstGeom prst="rect">
            <a:avLst/>
          </a:prstGeom>
          <a:noFill/>
          <a:ln>
            <a:noFill/>
          </a:ln>
        </p:spPr>
        <p:txBody>
          <a:bodyPr spcFirstLastPara="1" wrap="square" lIns="26800" tIns="26800" rIns="26800" bIns="26800" anchor="t" anchorCtr="0">
            <a:spAutoFit/>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1">
  <p:cSld name="Blank">
    <p:bg>
      <p:bgPr>
        <a:blipFill rotWithShape="1">
          <a:blip r:embed="rId2">
            <a:alphaModFix/>
          </a:blip>
          <a:stretch>
            <a:fillRect/>
          </a:stretch>
        </a:blipFill>
        <a:effectLst/>
      </p:bgPr>
    </p:bg>
    <p:spTree>
      <p:nvGrpSpPr>
        <p:cNvPr id="1" name="Shape 138"/>
        <p:cNvGrpSpPr/>
        <p:nvPr/>
      </p:nvGrpSpPr>
      <p:grpSpPr>
        <a:xfrm>
          <a:off x="0" y="0"/>
          <a:ext cx="0" cy="0"/>
          <a:chOff x="0" y="0"/>
          <a:chExt cx="0" cy="0"/>
        </a:xfrm>
      </p:grpSpPr>
      <p:grpSp>
        <p:nvGrpSpPr>
          <p:cNvPr id="139" name="Google Shape;139;p15"/>
          <p:cNvGrpSpPr/>
          <p:nvPr/>
        </p:nvGrpSpPr>
        <p:grpSpPr>
          <a:xfrm>
            <a:off x="113109" y="0"/>
            <a:ext cx="1827628" cy="5143556"/>
            <a:chOff x="0" y="0"/>
            <a:chExt cx="4873676" cy="13716149"/>
          </a:xfrm>
        </p:grpSpPr>
        <p:sp>
          <p:nvSpPr>
            <p:cNvPr id="140" name="Google Shape;140;p15"/>
            <p:cNvSpPr/>
            <p:nvPr/>
          </p:nvSpPr>
          <p:spPr>
            <a:xfrm>
              <a:off x="612776" y="0"/>
              <a:ext cx="2244600" cy="10658400"/>
            </a:xfrm>
            <a:custGeom>
              <a:avLst/>
              <a:gdLst/>
              <a:ahLst/>
              <a:cxnLst/>
              <a:rect l="l" t="t" r="r" b="b"/>
              <a:pathLst>
                <a:path w="120000" h="120000" extrusionOk="0">
                  <a:moveTo>
                    <a:pt x="0" y="119033"/>
                  </a:moveTo>
                  <a:lnTo>
                    <a:pt x="26477" y="120000"/>
                  </a:lnTo>
                  <a:lnTo>
                    <a:pt x="120000" y="0"/>
                  </a:lnTo>
                  <a:lnTo>
                    <a:pt x="92844" y="0"/>
                  </a:lnTo>
                  <a:lnTo>
                    <a:pt x="0" y="119033"/>
                  </a:lnTo>
                  <a:close/>
                </a:path>
              </a:pathLst>
            </a:custGeom>
            <a:solidFill>
              <a:srgbClr val="30ACEC"/>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sp>
          <p:nvSpPr>
            <p:cNvPr id="141" name="Google Shape;141;p15"/>
            <p:cNvSpPr/>
            <p:nvPr/>
          </p:nvSpPr>
          <p:spPr>
            <a:xfrm>
              <a:off x="0" y="0"/>
              <a:ext cx="2235300" cy="10553700"/>
            </a:xfrm>
            <a:custGeom>
              <a:avLst/>
              <a:gdLst/>
              <a:ahLst/>
              <a:cxnLst/>
              <a:rect l="l" t="t" r="r" b="b"/>
              <a:pathLst>
                <a:path w="120000" h="120000" extrusionOk="0">
                  <a:moveTo>
                    <a:pt x="120000" y="0"/>
                  </a:moveTo>
                  <a:lnTo>
                    <a:pt x="92900" y="0"/>
                  </a:lnTo>
                  <a:lnTo>
                    <a:pt x="0" y="119133"/>
                  </a:lnTo>
                  <a:lnTo>
                    <a:pt x="26761" y="120000"/>
                  </a:lnTo>
                  <a:lnTo>
                    <a:pt x="120000" y="0"/>
                  </a:lnTo>
                  <a:close/>
                </a:path>
              </a:pathLst>
            </a:custGeom>
            <a:solidFill>
              <a:srgbClr val="595959"/>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sp>
          <p:nvSpPr>
            <p:cNvPr id="142" name="Google Shape;142;p15"/>
            <p:cNvSpPr/>
            <p:nvPr/>
          </p:nvSpPr>
          <p:spPr>
            <a:xfrm>
              <a:off x="0" y="10477499"/>
              <a:ext cx="2457600" cy="3238500"/>
            </a:xfrm>
            <a:custGeom>
              <a:avLst/>
              <a:gdLst/>
              <a:ahLst/>
              <a:cxnLst/>
              <a:rect l="l" t="t" r="r" b="b"/>
              <a:pathLst>
                <a:path w="120000" h="120000" extrusionOk="0">
                  <a:moveTo>
                    <a:pt x="0" y="0"/>
                  </a:moveTo>
                  <a:lnTo>
                    <a:pt x="114727" y="120000"/>
                  </a:lnTo>
                  <a:lnTo>
                    <a:pt x="120000" y="120000"/>
                  </a:lnTo>
                  <a:lnTo>
                    <a:pt x="0" y="0"/>
                  </a:lnTo>
                  <a:close/>
                </a:path>
              </a:pathLst>
            </a:custGeom>
            <a:solidFill>
              <a:srgbClr val="262626"/>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sp>
          <p:nvSpPr>
            <p:cNvPr id="143" name="Google Shape;143;p15"/>
            <p:cNvSpPr/>
            <p:nvPr/>
          </p:nvSpPr>
          <p:spPr>
            <a:xfrm>
              <a:off x="612776" y="10582275"/>
              <a:ext cx="2991000" cy="3133800"/>
            </a:xfrm>
            <a:custGeom>
              <a:avLst/>
              <a:gdLst/>
              <a:ahLst/>
              <a:cxnLst/>
              <a:rect l="l" t="t" r="r" b="b"/>
              <a:pathLst>
                <a:path w="120000" h="120000" extrusionOk="0">
                  <a:moveTo>
                    <a:pt x="0" y="0"/>
                  </a:moveTo>
                  <a:lnTo>
                    <a:pt x="115794" y="120000"/>
                  </a:lnTo>
                  <a:lnTo>
                    <a:pt x="120000" y="120000"/>
                  </a:lnTo>
                  <a:lnTo>
                    <a:pt x="0" y="0"/>
                  </a:lnTo>
                  <a:close/>
                </a:path>
              </a:pathLst>
            </a:custGeom>
            <a:solidFill>
              <a:srgbClr val="0C5A82"/>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sp>
          <p:nvSpPr>
            <p:cNvPr id="144" name="Google Shape;144;p15"/>
            <p:cNvSpPr/>
            <p:nvPr/>
          </p:nvSpPr>
          <p:spPr>
            <a:xfrm>
              <a:off x="612776" y="10572749"/>
              <a:ext cx="4260900" cy="3143400"/>
            </a:xfrm>
            <a:custGeom>
              <a:avLst/>
              <a:gdLst/>
              <a:ahLst/>
              <a:cxnLst/>
              <a:rect l="l" t="t" r="r" b="b"/>
              <a:pathLst>
                <a:path w="120000" h="120000" extrusionOk="0">
                  <a:moveTo>
                    <a:pt x="0" y="361"/>
                  </a:moveTo>
                  <a:lnTo>
                    <a:pt x="84233" y="120000"/>
                  </a:lnTo>
                  <a:lnTo>
                    <a:pt x="120000" y="120000"/>
                  </a:lnTo>
                  <a:lnTo>
                    <a:pt x="13950" y="3272"/>
                  </a:lnTo>
                  <a:lnTo>
                    <a:pt x="0" y="0"/>
                  </a:lnTo>
                  <a:lnTo>
                    <a:pt x="0" y="361"/>
                  </a:lnTo>
                  <a:close/>
                </a:path>
              </a:pathLst>
            </a:custGeom>
            <a:solidFill>
              <a:srgbClr val="1287C3"/>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sp>
          <p:nvSpPr>
            <p:cNvPr id="145" name="Google Shape;145;p15"/>
            <p:cNvSpPr/>
            <p:nvPr/>
          </p:nvSpPr>
          <p:spPr>
            <a:xfrm>
              <a:off x="0" y="10477499"/>
              <a:ext cx="3390900" cy="3238500"/>
            </a:xfrm>
            <a:custGeom>
              <a:avLst/>
              <a:gdLst/>
              <a:ahLst/>
              <a:cxnLst/>
              <a:rect l="l" t="t" r="r" b="b"/>
              <a:pathLst>
                <a:path w="120000" h="120000" extrusionOk="0">
                  <a:moveTo>
                    <a:pt x="120000" y="120000"/>
                  </a:moveTo>
                  <a:lnTo>
                    <a:pt x="20672" y="7061"/>
                  </a:lnTo>
                  <a:lnTo>
                    <a:pt x="17305" y="3177"/>
                  </a:lnTo>
                  <a:lnTo>
                    <a:pt x="17638" y="3177"/>
                  </a:lnTo>
                  <a:lnTo>
                    <a:pt x="17638" y="2822"/>
                  </a:lnTo>
                  <a:lnTo>
                    <a:pt x="17305" y="2822"/>
                  </a:lnTo>
                  <a:lnTo>
                    <a:pt x="0" y="0"/>
                  </a:lnTo>
                  <a:lnTo>
                    <a:pt x="86966" y="120000"/>
                  </a:lnTo>
                  <a:lnTo>
                    <a:pt x="120000" y="120000"/>
                  </a:lnTo>
                  <a:close/>
                </a:path>
              </a:pathLst>
            </a:custGeom>
            <a:solidFill>
              <a:srgbClr val="404040"/>
            </a:solidFill>
            <a:ln>
              <a:noFill/>
            </a:ln>
          </p:spPr>
          <p:txBody>
            <a:bodyPr spcFirstLastPara="1" wrap="square" lIns="34300" tIns="34300" rIns="34300" bIns="34300" anchor="t" anchorCtr="0">
              <a:noAutofit/>
            </a:bodyPr>
            <a:lstStyle/>
            <a:p>
              <a:pPr marL="0" marR="0" lvl="0" indent="0" algn="l" rtl="0">
                <a:lnSpc>
                  <a:spcPct val="100000"/>
                </a:lnSpc>
                <a:spcBef>
                  <a:spcPts val="0"/>
                </a:spcBef>
                <a:spcAft>
                  <a:spcPts val="0"/>
                </a:spcAft>
                <a:buClr>
                  <a:srgbClr val="000000"/>
                </a:buClr>
                <a:buSzPts val="1400"/>
                <a:buFont typeface="Corbel"/>
                <a:buNone/>
              </a:pPr>
              <a:endParaRPr sz="1400" b="0" i="0" u="none" strike="noStrike" cap="none">
                <a:solidFill>
                  <a:srgbClr val="000000"/>
                </a:solidFill>
                <a:latin typeface="Corbel"/>
                <a:ea typeface="Corbel"/>
                <a:cs typeface="Corbel"/>
                <a:sym typeface="Corbel"/>
              </a:endParaRPr>
            </a:p>
          </p:txBody>
        </p:sp>
      </p:grpSp>
      <p:sp>
        <p:nvSpPr>
          <p:cNvPr id="146" name="Google Shape;146;p15"/>
          <p:cNvSpPr txBox="1">
            <a:spLocks noGrp="1"/>
          </p:cNvSpPr>
          <p:nvPr>
            <p:ph type="sldNum" idx="12"/>
          </p:nvPr>
        </p:nvSpPr>
        <p:spPr>
          <a:xfrm>
            <a:off x="8458675" y="4460319"/>
            <a:ext cx="168900" cy="177900"/>
          </a:xfrm>
          <a:prstGeom prst="rect">
            <a:avLst/>
          </a:prstGeom>
          <a:noFill/>
          <a:ln>
            <a:noFill/>
          </a:ln>
        </p:spPr>
        <p:txBody>
          <a:bodyPr spcFirstLastPara="1" wrap="square" lIns="34300" tIns="34300" rIns="34300" bIns="34300" anchor="ctr" anchorCtr="0">
            <a:normAutofit lnSpcReduction="20000"/>
          </a:bodyPr>
          <a:lstStyle>
            <a:lvl1pPr marL="0" marR="0" lvl="0"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1pPr>
            <a:lvl2pPr marL="0" marR="0" lvl="1"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2pPr>
            <a:lvl3pPr marL="0" marR="0" lvl="2"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3pPr>
            <a:lvl4pPr marL="0" marR="0" lvl="3"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4pPr>
            <a:lvl5pPr marL="0" marR="0" lvl="4"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5pPr>
            <a:lvl6pPr marL="0" marR="0" lvl="5"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6pPr>
            <a:lvl7pPr marL="0" marR="0" lvl="6"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7pPr>
            <a:lvl8pPr marL="0" marR="0" lvl="7"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8pPr>
            <a:lvl9pPr marL="0" marR="0" lvl="8" indent="0" algn="r" rtl="0">
              <a:lnSpc>
                <a:spcPct val="100000"/>
              </a:lnSpc>
              <a:spcBef>
                <a:spcPts val="0"/>
              </a:spcBef>
              <a:spcAft>
                <a:spcPts val="0"/>
              </a:spcAft>
              <a:buClr>
                <a:srgbClr val="000000"/>
              </a:buClr>
              <a:buSzPts val="800"/>
              <a:buFont typeface="Corbel"/>
              <a:buNone/>
              <a:defRPr sz="800" b="0" i="0" u="none" strike="noStrike" cap="none">
                <a:solidFill>
                  <a:srgbClr val="000000"/>
                </a:solidFill>
                <a:latin typeface="Corbel"/>
                <a:ea typeface="Corbel"/>
                <a:cs typeface="Corbel"/>
                <a:sym typeface="Corbel"/>
              </a:defRPr>
            </a:lvl9pPr>
          </a:lstStyle>
          <a:p>
            <a:pPr marL="0" lvl="0" indent="0" algn="r" rtl="0">
              <a:spcBef>
                <a:spcPts val="0"/>
              </a:spcBef>
              <a:spcAft>
                <a:spcPts val="0"/>
              </a:spcAft>
              <a:buNone/>
            </a:pPr>
            <a:fld id="{00000000-1234-1234-1234-123412341234}" type="slidenum">
              <a:rPr lang="en"/>
              <a:t>‹#›</a:t>
            </a:fld>
            <a:endParaRPr sz="1000">
              <a:solidFill>
                <a:schemeClr val="lt1"/>
              </a:solidFill>
              <a:latin typeface="Lato"/>
              <a:ea typeface="Lato"/>
              <a:cs typeface="Lato"/>
              <a:sym typeface="Lato"/>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hoto - Horizontal Alt">
  <p:cSld name="Photo - Horizontal Alt">
    <p:spTree>
      <p:nvGrpSpPr>
        <p:cNvPr id="1" name="Shape 147"/>
        <p:cNvGrpSpPr/>
        <p:nvPr/>
      </p:nvGrpSpPr>
      <p:grpSpPr>
        <a:xfrm>
          <a:off x="0" y="0"/>
          <a:ext cx="0" cy="0"/>
          <a:chOff x="0" y="0"/>
          <a:chExt cx="0" cy="0"/>
        </a:xfrm>
      </p:grpSpPr>
      <p:sp>
        <p:nvSpPr>
          <p:cNvPr id="148" name="Google Shape;148;p16"/>
          <p:cNvSpPr>
            <a:spLocks noGrp="1"/>
          </p:cNvSpPr>
          <p:nvPr>
            <p:ph type="pic" idx="2"/>
          </p:nvPr>
        </p:nvSpPr>
        <p:spPr>
          <a:xfrm>
            <a:off x="0" y="1433215"/>
            <a:ext cx="9144000" cy="3710400"/>
          </a:xfrm>
          <a:prstGeom prst="rect">
            <a:avLst/>
          </a:prstGeom>
          <a:noFill/>
          <a:ln>
            <a:noFill/>
          </a:ln>
        </p:spPr>
        <p:txBody>
          <a:bodyPr spcFirstLastPara="1" wrap="square" lIns="48200" tIns="24100" rIns="48200" bIns="24100" anchor="t" anchorCtr="0">
            <a:noAutofit/>
          </a:bodyPr>
          <a:lstStyle>
            <a:lvl1pPr marR="0" lvl="0"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1pPr>
            <a:lvl2pPr marR="0" lvl="1"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2pPr>
            <a:lvl3pPr marR="0" lvl="2"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3pPr>
            <a:lvl4pPr marR="0" lvl="3"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4pPr>
            <a:lvl5pPr marR="0" lvl="4"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5pPr>
            <a:lvl6pPr marR="0" lvl="5"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6pPr>
            <a:lvl7pPr marR="0" lvl="6"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7pPr>
            <a:lvl8pPr marR="0" lvl="7"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8pPr>
            <a:lvl9pPr marR="0" lvl="8"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9pPr>
          </a:lstStyle>
          <a:p>
            <a:endParaRPr/>
          </a:p>
        </p:txBody>
      </p:sp>
      <p:sp>
        <p:nvSpPr>
          <p:cNvPr id="149" name="Google Shape;149;p16"/>
          <p:cNvSpPr txBox="1">
            <a:spLocks noGrp="1"/>
          </p:cNvSpPr>
          <p:nvPr>
            <p:ph type="title"/>
          </p:nvPr>
        </p:nvSpPr>
        <p:spPr>
          <a:xfrm>
            <a:off x="464344" y="529084"/>
            <a:ext cx="8215200" cy="7701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3300"/>
              <a:buFont typeface="Avenir"/>
              <a:buNone/>
              <a:defRPr sz="3300"/>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50" name="Google Shape;150;p16"/>
          <p:cNvSpPr txBox="1">
            <a:spLocks noGrp="1"/>
          </p:cNvSpPr>
          <p:nvPr>
            <p:ph type="body" idx="1"/>
          </p:nvPr>
        </p:nvSpPr>
        <p:spPr>
          <a:xfrm>
            <a:off x="464344" y="267891"/>
            <a:ext cx="8215200" cy="267900"/>
          </a:xfrm>
          <a:prstGeom prst="rect">
            <a:avLst/>
          </a:prstGeom>
          <a:noFill/>
          <a:ln>
            <a:noFill/>
          </a:ln>
        </p:spPr>
        <p:txBody>
          <a:bodyPr spcFirstLastPara="1" wrap="square" lIns="26800" tIns="26800" rIns="26800" bIns="26800" anchor="ctr" anchorCtr="0">
            <a:normAutofit/>
          </a:bodyPr>
          <a:lstStyle>
            <a:lvl1pPr marL="457200" lvl="0"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1pPr>
            <a:lvl2pPr marL="914400" lvl="1"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2pPr>
            <a:lvl3pPr marL="1371600" lvl="2"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3pPr>
            <a:lvl4pPr marL="1828800" lvl="3"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4pPr>
            <a:lvl5pPr marL="2286000" lvl="4" indent="-228600" algn="l" rtl="0">
              <a:lnSpc>
                <a:spcPct val="100000"/>
              </a:lnSpc>
              <a:spcBef>
                <a:spcPts val="0"/>
              </a:spcBef>
              <a:spcAft>
                <a:spcPts val="0"/>
              </a:spcAft>
              <a:buClr>
                <a:srgbClr val="FFFFFF"/>
              </a:buClr>
              <a:buSzPts val="1300"/>
              <a:buFont typeface="Avenir"/>
              <a:buNone/>
              <a:defRPr sz="1300" cap="none">
                <a:latin typeface="Avenir"/>
                <a:ea typeface="Avenir"/>
                <a:cs typeface="Avenir"/>
                <a:sym typeface="Aveni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51" name="Google Shape;151;p16"/>
          <p:cNvSpPr txBox="1">
            <a:spLocks noGrp="1"/>
          </p:cNvSpPr>
          <p:nvPr>
            <p:ph type="sldNum" idx="12"/>
          </p:nvPr>
        </p:nvSpPr>
        <p:spPr>
          <a:xfrm>
            <a:off x="4462922" y="4882308"/>
            <a:ext cx="197700" cy="192600"/>
          </a:xfrm>
          <a:prstGeom prst="rect">
            <a:avLst/>
          </a:prstGeom>
          <a:noFill/>
          <a:ln>
            <a:noFill/>
          </a:ln>
        </p:spPr>
        <p:txBody>
          <a:bodyPr spcFirstLastPara="1" wrap="square" lIns="26800" tIns="26800" rIns="26800" bIns="26800" anchor="t" anchorCtr="0">
            <a:spAutoFit/>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mp; Bullets">
  <p:cSld name="Title &amp; Bullets">
    <p:spTree>
      <p:nvGrpSpPr>
        <p:cNvPr id="1" name="Shape 152"/>
        <p:cNvGrpSpPr/>
        <p:nvPr/>
      </p:nvGrpSpPr>
      <p:grpSpPr>
        <a:xfrm>
          <a:off x="0" y="0"/>
          <a:ext cx="0" cy="0"/>
          <a:chOff x="0" y="0"/>
          <a:chExt cx="0" cy="0"/>
        </a:xfrm>
      </p:grpSpPr>
      <p:sp>
        <p:nvSpPr>
          <p:cNvPr id="153" name="Google Shape;153;p17"/>
          <p:cNvSpPr txBox="1">
            <a:spLocks noGrp="1"/>
          </p:cNvSpPr>
          <p:nvPr>
            <p:ph type="title"/>
          </p:nvPr>
        </p:nvSpPr>
        <p:spPr>
          <a:xfrm>
            <a:off x="464344" y="321469"/>
            <a:ext cx="8215200" cy="7500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900"/>
              <a:buNone/>
              <a:defRPr/>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54" name="Google Shape;154;p17"/>
          <p:cNvSpPr txBox="1">
            <a:spLocks noGrp="1"/>
          </p:cNvSpPr>
          <p:nvPr>
            <p:ph type="body" idx="1"/>
          </p:nvPr>
        </p:nvSpPr>
        <p:spPr>
          <a:xfrm>
            <a:off x="464344" y="1064865"/>
            <a:ext cx="8215200" cy="3543000"/>
          </a:xfrm>
          <a:prstGeom prst="rect">
            <a:avLst/>
          </a:prstGeom>
          <a:noFill/>
          <a:ln>
            <a:noFill/>
          </a:ln>
        </p:spPr>
        <p:txBody>
          <a:bodyPr spcFirstLastPara="1" wrap="square" lIns="26800" tIns="26800" rIns="26800" bIns="26800" anchor="ctr" anchorCtr="0">
            <a:normAutofit/>
          </a:bodyPr>
          <a:lstStyle>
            <a:lvl1pPr marL="457200" lvl="0" indent="-285750" algn="l" rtl="0">
              <a:lnSpc>
                <a:spcPct val="100000"/>
              </a:lnSpc>
              <a:spcBef>
                <a:spcPts val="2200"/>
              </a:spcBef>
              <a:spcAft>
                <a:spcPts val="0"/>
              </a:spcAft>
              <a:buSzPts val="900"/>
              <a:buChar char="●"/>
              <a:defRPr/>
            </a:lvl1pPr>
            <a:lvl2pPr marL="914400" lvl="1" indent="-285750" algn="l" rtl="0">
              <a:lnSpc>
                <a:spcPct val="100000"/>
              </a:lnSpc>
              <a:spcBef>
                <a:spcPts val="2200"/>
              </a:spcBef>
              <a:spcAft>
                <a:spcPts val="0"/>
              </a:spcAft>
              <a:buSzPts val="900"/>
              <a:buChar char="○"/>
              <a:defRPr/>
            </a:lvl2pPr>
            <a:lvl3pPr marL="1371600" lvl="2" indent="-285750" algn="l" rtl="0">
              <a:lnSpc>
                <a:spcPct val="100000"/>
              </a:lnSpc>
              <a:spcBef>
                <a:spcPts val="2200"/>
              </a:spcBef>
              <a:spcAft>
                <a:spcPts val="0"/>
              </a:spcAft>
              <a:buSzPts val="900"/>
              <a:buChar char="■"/>
              <a:defRPr/>
            </a:lvl3pPr>
            <a:lvl4pPr marL="1828800" lvl="3" indent="-285750" algn="l" rtl="0">
              <a:lnSpc>
                <a:spcPct val="100000"/>
              </a:lnSpc>
              <a:spcBef>
                <a:spcPts val="2200"/>
              </a:spcBef>
              <a:spcAft>
                <a:spcPts val="0"/>
              </a:spcAft>
              <a:buSzPts val="900"/>
              <a:buChar char="●"/>
              <a:defRPr/>
            </a:lvl4pPr>
            <a:lvl5pPr marL="2286000" lvl="4" indent="-285750" algn="l" rtl="0">
              <a:lnSpc>
                <a:spcPct val="100000"/>
              </a:lnSpc>
              <a:spcBef>
                <a:spcPts val="2200"/>
              </a:spcBef>
              <a:spcAft>
                <a:spcPts val="0"/>
              </a:spcAft>
              <a:buSzPts val="900"/>
              <a:buChar cha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55" name="Google Shape;155;p17"/>
          <p:cNvSpPr txBox="1">
            <a:spLocks noGrp="1"/>
          </p:cNvSpPr>
          <p:nvPr>
            <p:ph type="sldNum" idx="12"/>
          </p:nvPr>
        </p:nvSpPr>
        <p:spPr>
          <a:xfrm>
            <a:off x="4462922" y="4882308"/>
            <a:ext cx="197700" cy="200100"/>
          </a:xfrm>
          <a:prstGeom prst="rect">
            <a:avLst/>
          </a:prstGeom>
          <a:noFill/>
          <a:ln>
            <a:noFill/>
          </a:ln>
        </p:spPr>
        <p:txBody>
          <a:bodyPr spcFirstLastPara="1" wrap="square" lIns="26800" tIns="26800" rIns="26800" bIns="26800" anchor="t" anchorCtr="0">
            <a:normAutofit lnSpcReduction="10000"/>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mp; Subtitle">
  <p:cSld name="TITLE_1">
    <p:spTree>
      <p:nvGrpSpPr>
        <p:cNvPr id="1" name="Shape 156"/>
        <p:cNvGrpSpPr/>
        <p:nvPr/>
      </p:nvGrpSpPr>
      <p:grpSpPr>
        <a:xfrm>
          <a:off x="0" y="0"/>
          <a:ext cx="0" cy="0"/>
          <a:chOff x="0" y="0"/>
          <a:chExt cx="0" cy="0"/>
        </a:xfrm>
      </p:grpSpPr>
      <p:sp>
        <p:nvSpPr>
          <p:cNvPr id="157" name="Google Shape;157;p18"/>
          <p:cNvSpPr txBox="1">
            <a:spLocks noGrp="1"/>
          </p:cNvSpPr>
          <p:nvPr>
            <p:ph type="title"/>
          </p:nvPr>
        </p:nvSpPr>
        <p:spPr>
          <a:xfrm>
            <a:off x="464344" y="2263676"/>
            <a:ext cx="8215200" cy="11721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3300"/>
              <a:buFont typeface="Avenir"/>
              <a:buNone/>
              <a:defRPr sz="3300"/>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58" name="Google Shape;158;p18"/>
          <p:cNvSpPr txBox="1">
            <a:spLocks noGrp="1"/>
          </p:cNvSpPr>
          <p:nvPr>
            <p:ph type="body" idx="1"/>
          </p:nvPr>
        </p:nvSpPr>
        <p:spPr>
          <a:xfrm>
            <a:off x="464344" y="1801564"/>
            <a:ext cx="8215200" cy="468900"/>
          </a:xfrm>
          <a:prstGeom prst="rect">
            <a:avLst/>
          </a:prstGeom>
          <a:noFill/>
          <a:ln>
            <a:noFill/>
          </a:ln>
        </p:spPr>
        <p:txBody>
          <a:bodyPr spcFirstLastPara="1" wrap="square" lIns="26800" tIns="26800" rIns="26800" bIns="26800" anchor="b" anchorCtr="0">
            <a:normAutofit/>
          </a:bodyPr>
          <a:lstStyle>
            <a:lvl1pPr marL="457200" lvl="0"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1pPr>
            <a:lvl2pPr marL="914400" lvl="1"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2pPr>
            <a:lvl3pPr marL="1371600" lvl="2"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3pPr>
            <a:lvl4pPr marL="1828800" lvl="3"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4pPr>
            <a:lvl5pPr marL="2286000" lvl="4"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59" name="Google Shape;159;p18"/>
          <p:cNvSpPr txBox="1">
            <a:spLocks noGrp="1"/>
          </p:cNvSpPr>
          <p:nvPr>
            <p:ph type="sldNum" idx="12"/>
          </p:nvPr>
        </p:nvSpPr>
        <p:spPr>
          <a:xfrm>
            <a:off x="4462922" y="4882308"/>
            <a:ext cx="197700" cy="200100"/>
          </a:xfrm>
          <a:prstGeom prst="rect">
            <a:avLst/>
          </a:prstGeom>
          <a:noFill/>
          <a:ln>
            <a:noFill/>
          </a:ln>
        </p:spPr>
        <p:txBody>
          <a:bodyPr spcFirstLastPara="1" wrap="square" lIns="26800" tIns="26800" rIns="26800" bIns="26800" anchor="t" anchorCtr="0">
            <a:normAutofit lnSpcReduction="10000"/>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2">
  <p:cSld name="TITLE_AND_BODY_1">
    <p:spTree>
      <p:nvGrpSpPr>
        <p:cNvPr id="1" name="Shape 160"/>
        <p:cNvGrpSpPr/>
        <p:nvPr/>
      </p:nvGrpSpPr>
      <p:grpSpPr>
        <a:xfrm>
          <a:off x="0" y="0"/>
          <a:ext cx="0" cy="0"/>
          <a:chOff x="0" y="0"/>
          <a:chExt cx="0" cy="0"/>
        </a:xfrm>
      </p:grpSpPr>
      <p:sp>
        <p:nvSpPr>
          <p:cNvPr id="161" name="Google Shape;161;p19"/>
          <p:cNvSpPr txBox="1">
            <a:spLocks noGrp="1"/>
          </p:cNvSpPr>
          <p:nvPr>
            <p:ph type="sldNum" idx="12"/>
          </p:nvPr>
        </p:nvSpPr>
        <p:spPr>
          <a:xfrm>
            <a:off x="4462922" y="4882308"/>
            <a:ext cx="197700" cy="200100"/>
          </a:xfrm>
          <a:prstGeom prst="rect">
            <a:avLst/>
          </a:prstGeom>
          <a:noFill/>
          <a:ln>
            <a:noFill/>
          </a:ln>
        </p:spPr>
        <p:txBody>
          <a:bodyPr spcFirstLastPara="1" wrap="square" lIns="26800" tIns="26800" rIns="26800" bIns="26800" anchor="t" anchorCtr="0">
            <a:normAutofit lnSpcReduction="10000"/>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62"/>
        <p:cNvGrpSpPr/>
        <p:nvPr/>
      </p:nvGrpSpPr>
      <p:grpSpPr>
        <a:xfrm>
          <a:off x="0" y="0"/>
          <a:ext cx="0" cy="0"/>
          <a:chOff x="0" y="0"/>
          <a:chExt cx="0" cy="0"/>
        </a:xfrm>
      </p:grpSpPr>
      <p:sp>
        <p:nvSpPr>
          <p:cNvPr id="163" name="Google Shape;163;p20"/>
          <p:cNvSpPr txBox="1">
            <a:spLocks noGrp="1"/>
          </p:cNvSpPr>
          <p:nvPr>
            <p:ph type="title"/>
          </p:nvPr>
        </p:nvSpPr>
        <p:spPr>
          <a:xfrm>
            <a:off x="464344" y="321469"/>
            <a:ext cx="8215200" cy="7500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900"/>
              <a:buNone/>
              <a:defRPr/>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64" name="Google Shape;164;p20"/>
          <p:cNvSpPr txBox="1">
            <a:spLocks noGrp="1"/>
          </p:cNvSpPr>
          <p:nvPr>
            <p:ph type="body" idx="1"/>
          </p:nvPr>
        </p:nvSpPr>
        <p:spPr>
          <a:xfrm>
            <a:off x="464344" y="1064865"/>
            <a:ext cx="8215200" cy="3543000"/>
          </a:xfrm>
          <a:prstGeom prst="rect">
            <a:avLst/>
          </a:prstGeom>
          <a:noFill/>
          <a:ln>
            <a:noFill/>
          </a:ln>
        </p:spPr>
        <p:txBody>
          <a:bodyPr spcFirstLastPara="1" wrap="square" lIns="26800" tIns="26800" rIns="26800" bIns="26800" anchor="ctr" anchorCtr="0">
            <a:normAutofit/>
          </a:bodyPr>
          <a:lstStyle>
            <a:lvl1pPr marL="457200" lvl="0" indent="-285750" algn="l" rtl="0">
              <a:lnSpc>
                <a:spcPct val="100000"/>
              </a:lnSpc>
              <a:spcBef>
                <a:spcPts val="2200"/>
              </a:spcBef>
              <a:spcAft>
                <a:spcPts val="0"/>
              </a:spcAft>
              <a:buSzPts val="900"/>
              <a:buChar char="●"/>
              <a:defRPr/>
            </a:lvl1pPr>
            <a:lvl2pPr marL="914400" lvl="1" indent="-285750" algn="l" rtl="0">
              <a:lnSpc>
                <a:spcPct val="100000"/>
              </a:lnSpc>
              <a:spcBef>
                <a:spcPts val="2200"/>
              </a:spcBef>
              <a:spcAft>
                <a:spcPts val="0"/>
              </a:spcAft>
              <a:buSzPts val="900"/>
              <a:buChar char="○"/>
              <a:defRPr/>
            </a:lvl2pPr>
            <a:lvl3pPr marL="1371600" lvl="2" indent="-285750" algn="l" rtl="0">
              <a:lnSpc>
                <a:spcPct val="100000"/>
              </a:lnSpc>
              <a:spcBef>
                <a:spcPts val="2200"/>
              </a:spcBef>
              <a:spcAft>
                <a:spcPts val="0"/>
              </a:spcAft>
              <a:buSzPts val="900"/>
              <a:buChar char="■"/>
              <a:defRPr/>
            </a:lvl3pPr>
            <a:lvl4pPr marL="1828800" lvl="3" indent="-285750" algn="l" rtl="0">
              <a:lnSpc>
                <a:spcPct val="100000"/>
              </a:lnSpc>
              <a:spcBef>
                <a:spcPts val="2200"/>
              </a:spcBef>
              <a:spcAft>
                <a:spcPts val="0"/>
              </a:spcAft>
              <a:buSzPts val="900"/>
              <a:buChar char="●"/>
              <a:defRPr/>
            </a:lvl4pPr>
            <a:lvl5pPr marL="2286000" lvl="4" indent="-285750" algn="l" rtl="0">
              <a:lnSpc>
                <a:spcPct val="100000"/>
              </a:lnSpc>
              <a:spcBef>
                <a:spcPts val="2200"/>
              </a:spcBef>
              <a:spcAft>
                <a:spcPts val="0"/>
              </a:spcAft>
              <a:buSzPts val="900"/>
              <a:buChar cha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65" name="Google Shape;165;p20"/>
          <p:cNvSpPr txBox="1">
            <a:spLocks noGrp="1"/>
          </p:cNvSpPr>
          <p:nvPr>
            <p:ph type="dt" idx="10"/>
          </p:nvPr>
        </p:nvSpPr>
        <p:spPr>
          <a:xfrm>
            <a:off x="628650" y="4767263"/>
            <a:ext cx="2057400" cy="273900"/>
          </a:xfrm>
          <a:prstGeom prst="rect">
            <a:avLst/>
          </a:prstGeom>
          <a:noFill/>
          <a:ln>
            <a:noFill/>
          </a:ln>
        </p:spPr>
        <p:txBody>
          <a:bodyPr spcFirstLastPara="1" wrap="square" lIns="48200" tIns="24100" rIns="48200" bIns="24100" anchor="t" anchorCtr="0">
            <a:noAutofit/>
          </a:bodyPr>
          <a:lstStyle>
            <a:lvl1pPr marR="0" lvl="0"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1pPr>
            <a:lvl2pPr marR="0" lvl="1"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2pPr>
            <a:lvl3pPr marR="0" lvl="2"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3pPr>
            <a:lvl4pPr marR="0" lvl="3"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4pPr>
            <a:lvl5pPr marR="0" lvl="4"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5pPr>
            <a:lvl6pPr marR="0" lvl="5"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6pPr>
            <a:lvl7pPr marR="0" lvl="6"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7pPr>
            <a:lvl8pPr marR="0" lvl="7"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8pPr>
            <a:lvl9pPr marR="0" lvl="8"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9pPr>
          </a:lstStyle>
          <a:p>
            <a:endParaRPr/>
          </a:p>
        </p:txBody>
      </p:sp>
      <p:sp>
        <p:nvSpPr>
          <p:cNvPr id="166" name="Google Shape;166;p20"/>
          <p:cNvSpPr txBox="1">
            <a:spLocks noGrp="1"/>
          </p:cNvSpPr>
          <p:nvPr>
            <p:ph type="ftr" idx="11"/>
          </p:nvPr>
        </p:nvSpPr>
        <p:spPr>
          <a:xfrm>
            <a:off x="3028952" y="4767263"/>
            <a:ext cx="3086100" cy="273900"/>
          </a:xfrm>
          <a:prstGeom prst="rect">
            <a:avLst/>
          </a:prstGeom>
          <a:noFill/>
          <a:ln>
            <a:noFill/>
          </a:ln>
        </p:spPr>
        <p:txBody>
          <a:bodyPr spcFirstLastPara="1" wrap="square" lIns="48200" tIns="24100" rIns="48200" bIns="24100" anchor="t" anchorCtr="0">
            <a:noAutofit/>
          </a:bodyPr>
          <a:lstStyle>
            <a:lvl1pPr marR="0" lvl="0"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1pPr>
            <a:lvl2pPr marR="0" lvl="1"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2pPr>
            <a:lvl3pPr marR="0" lvl="2"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3pPr>
            <a:lvl4pPr marR="0" lvl="3"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4pPr>
            <a:lvl5pPr marR="0" lvl="4"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5pPr>
            <a:lvl6pPr marR="0" lvl="5"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6pPr>
            <a:lvl7pPr marR="0" lvl="6"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7pPr>
            <a:lvl8pPr marR="0" lvl="7"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8pPr>
            <a:lvl9pPr marR="0" lvl="8" algn="ctr" rtl="0">
              <a:lnSpc>
                <a:spcPct val="100000"/>
              </a:lnSpc>
              <a:spcBef>
                <a:spcPts val="0"/>
              </a:spcBef>
              <a:spcAft>
                <a:spcPts val="0"/>
              </a:spcAft>
              <a:buClr>
                <a:srgbClr val="FFFFFF"/>
              </a:buClr>
              <a:buSzPts val="2100"/>
              <a:buFont typeface="Avenir"/>
              <a:buNone/>
              <a:defRPr sz="2100" b="0" i="0" u="none" strike="noStrike" cap="none">
                <a:solidFill>
                  <a:srgbClr val="FFFFFF"/>
                </a:solidFill>
                <a:latin typeface="Avenir"/>
                <a:ea typeface="Avenir"/>
                <a:cs typeface="Avenir"/>
                <a:sym typeface="Avenir"/>
              </a:defRPr>
            </a:lvl9pPr>
          </a:lstStyle>
          <a:p>
            <a:endParaRPr/>
          </a:p>
        </p:txBody>
      </p:sp>
      <p:sp>
        <p:nvSpPr>
          <p:cNvPr id="167" name="Google Shape;167;p20"/>
          <p:cNvSpPr txBox="1">
            <a:spLocks noGrp="1"/>
          </p:cNvSpPr>
          <p:nvPr>
            <p:ph type="sldNum" idx="12"/>
          </p:nvPr>
        </p:nvSpPr>
        <p:spPr>
          <a:xfrm>
            <a:off x="4463516" y="4893469"/>
            <a:ext cx="197700" cy="200100"/>
          </a:xfrm>
          <a:prstGeom prst="rect">
            <a:avLst/>
          </a:prstGeom>
          <a:noFill/>
          <a:ln>
            <a:noFill/>
          </a:ln>
        </p:spPr>
        <p:txBody>
          <a:bodyPr spcFirstLastPara="1" wrap="square" lIns="26800" tIns="26800" rIns="26800" bIns="26800" anchor="t" anchorCtr="0">
            <a:normAutofit lnSpcReduction="10000"/>
          </a:bodyPr>
          <a:lstStyle>
            <a:lvl1pPr marL="0" lvl="0" indent="0" algn="ctr" rtl="0">
              <a:lnSpc>
                <a:spcPct val="100000"/>
              </a:lnSpc>
              <a:spcBef>
                <a:spcPts val="0"/>
              </a:spcBef>
              <a:spcAft>
                <a:spcPts val="0"/>
              </a:spcAft>
              <a:buClr>
                <a:srgbClr val="FFFFFF"/>
              </a:buClr>
              <a:buSzPts val="900"/>
              <a:buFont typeface="Avenir"/>
              <a:buNone/>
              <a:defRPr/>
            </a:lvl1pPr>
            <a:lvl2pPr marL="0" lvl="1" indent="0" algn="ctr" rtl="0">
              <a:lnSpc>
                <a:spcPct val="100000"/>
              </a:lnSpc>
              <a:spcBef>
                <a:spcPts val="0"/>
              </a:spcBef>
              <a:spcAft>
                <a:spcPts val="0"/>
              </a:spcAft>
              <a:buClr>
                <a:srgbClr val="FFFFFF"/>
              </a:buClr>
              <a:buSzPts val="900"/>
              <a:buFont typeface="Avenir"/>
              <a:buNone/>
              <a:defRPr/>
            </a:lvl2pPr>
            <a:lvl3pPr marL="0" lvl="2" indent="0" algn="ctr" rtl="0">
              <a:lnSpc>
                <a:spcPct val="100000"/>
              </a:lnSpc>
              <a:spcBef>
                <a:spcPts val="0"/>
              </a:spcBef>
              <a:spcAft>
                <a:spcPts val="0"/>
              </a:spcAft>
              <a:buClr>
                <a:srgbClr val="FFFFFF"/>
              </a:buClr>
              <a:buSzPts val="900"/>
              <a:buFont typeface="Avenir"/>
              <a:buNone/>
              <a:defRPr/>
            </a:lvl3pPr>
            <a:lvl4pPr marL="0" lvl="3" indent="0" algn="ctr" rtl="0">
              <a:lnSpc>
                <a:spcPct val="100000"/>
              </a:lnSpc>
              <a:spcBef>
                <a:spcPts val="0"/>
              </a:spcBef>
              <a:spcAft>
                <a:spcPts val="0"/>
              </a:spcAft>
              <a:buClr>
                <a:srgbClr val="FFFFFF"/>
              </a:buClr>
              <a:buSzPts val="900"/>
              <a:buFont typeface="Avenir"/>
              <a:buNone/>
              <a:defRPr/>
            </a:lvl4pPr>
            <a:lvl5pPr marL="0" lvl="4" indent="0" algn="ctr" rtl="0">
              <a:lnSpc>
                <a:spcPct val="100000"/>
              </a:lnSpc>
              <a:spcBef>
                <a:spcPts val="0"/>
              </a:spcBef>
              <a:spcAft>
                <a:spcPts val="0"/>
              </a:spcAft>
              <a:buClr>
                <a:srgbClr val="FFFFFF"/>
              </a:buClr>
              <a:buSzPts val="900"/>
              <a:buFont typeface="Avenir"/>
              <a:buNone/>
              <a:defRPr/>
            </a:lvl5pPr>
            <a:lvl6pPr marL="0" lvl="5" indent="0" algn="ctr" rtl="0">
              <a:lnSpc>
                <a:spcPct val="100000"/>
              </a:lnSpc>
              <a:spcBef>
                <a:spcPts val="0"/>
              </a:spcBef>
              <a:spcAft>
                <a:spcPts val="0"/>
              </a:spcAft>
              <a:buClr>
                <a:srgbClr val="FFFFFF"/>
              </a:buClr>
              <a:buSzPts val="900"/>
              <a:buFont typeface="Avenir"/>
              <a:buNone/>
              <a:defRPr/>
            </a:lvl6pPr>
            <a:lvl7pPr marL="0" lvl="6" indent="0" algn="ctr" rtl="0">
              <a:lnSpc>
                <a:spcPct val="100000"/>
              </a:lnSpc>
              <a:spcBef>
                <a:spcPts val="0"/>
              </a:spcBef>
              <a:spcAft>
                <a:spcPts val="0"/>
              </a:spcAft>
              <a:buClr>
                <a:srgbClr val="FFFFFF"/>
              </a:buClr>
              <a:buSzPts val="900"/>
              <a:buFont typeface="Avenir"/>
              <a:buNone/>
              <a:defRPr/>
            </a:lvl7pPr>
            <a:lvl8pPr marL="0" lvl="7" indent="0" algn="ctr" rtl="0">
              <a:lnSpc>
                <a:spcPct val="100000"/>
              </a:lnSpc>
              <a:spcBef>
                <a:spcPts val="0"/>
              </a:spcBef>
              <a:spcAft>
                <a:spcPts val="0"/>
              </a:spcAft>
              <a:buClr>
                <a:srgbClr val="FFFFFF"/>
              </a:buClr>
              <a:buSzPts val="900"/>
              <a:buFont typeface="Avenir"/>
              <a:buNone/>
              <a:defRPr/>
            </a:lvl8pPr>
            <a:lvl9pPr marL="0" lvl="8" indent="0" algn="ctr" rtl="0">
              <a:lnSpc>
                <a:spcPct val="100000"/>
              </a:lnSpc>
              <a:spcBef>
                <a:spcPts val="0"/>
              </a:spcBef>
              <a:spcAft>
                <a:spcPts val="0"/>
              </a:spcAft>
              <a:buClr>
                <a:srgbClr val="FFFFFF"/>
              </a:buClr>
              <a:buSzPts val="900"/>
              <a:buFont typeface="Avenir"/>
              <a:buNone/>
              <a:defRPr/>
            </a:lvl9pPr>
          </a:lstStyle>
          <a:p>
            <a:pPr marL="0" lvl="0" indent="0" algn="ct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grpSp>
        <p:nvGrpSpPr>
          <p:cNvPr id="20" name="Google Shape;20;p3"/>
          <p:cNvGrpSpPr/>
          <p:nvPr/>
        </p:nvGrpSpPr>
        <p:grpSpPr>
          <a:xfrm>
            <a:off x="4406400" y="0"/>
            <a:ext cx="4737600" cy="5143065"/>
            <a:chOff x="4406400" y="0"/>
            <a:chExt cx="4737600" cy="5143065"/>
          </a:xfrm>
        </p:grpSpPr>
        <p:sp>
          <p:nvSpPr>
            <p:cNvPr id="21" name="Google Shape;21;p3"/>
            <p:cNvSpPr/>
            <p:nvPr/>
          </p:nvSpPr>
          <p:spPr>
            <a:xfrm rot="5400000">
              <a:off x="4408200" y="-1800"/>
              <a:ext cx="47340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rot="5400000">
              <a:off x="4841125" y="5700"/>
              <a:ext cx="42981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3"/>
            <p:cNvSpPr/>
            <p:nvPr/>
          </p:nvSpPr>
          <p:spPr>
            <a:xfrm rot="-5400000">
              <a:off x="5618399" y="123646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3"/>
            <p:cNvSpPr/>
            <p:nvPr/>
          </p:nvSpPr>
          <p:spPr>
            <a:xfrm flipH="1">
              <a:off x="5849857" y="14439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3"/>
            <p:cNvSpPr/>
            <p:nvPr/>
          </p:nvSpPr>
          <p:spPr>
            <a:xfrm rot="-5400000">
              <a:off x="5987081" y="24694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3"/>
            <p:cNvSpPr/>
            <p:nvPr/>
          </p:nvSpPr>
          <p:spPr>
            <a:xfrm flipH="1">
              <a:off x="6222115" y="267695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3"/>
            <p:cNvSpPr/>
            <p:nvPr/>
          </p:nvSpPr>
          <p:spPr>
            <a:xfrm rot="-5400000">
              <a:off x="6675341" y="186201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3"/>
            <p:cNvSpPr/>
            <p:nvPr/>
          </p:nvSpPr>
          <p:spPr>
            <a:xfrm flipH="1">
              <a:off x="6908099" y="2069505"/>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3"/>
            <p:cNvSpPr/>
            <p:nvPr/>
          </p:nvSpPr>
          <p:spPr>
            <a:xfrm rot="-5400000">
              <a:off x="6861141" y="247781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3"/>
            <p:cNvSpPr/>
            <p:nvPr/>
          </p:nvSpPr>
          <p:spPr>
            <a:xfrm flipH="1">
              <a:off x="7965266" y="269296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3"/>
            <p:cNvSpPr/>
            <p:nvPr/>
          </p:nvSpPr>
          <p:spPr>
            <a:xfrm flipH="1">
              <a:off x="8145082" y="330875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3"/>
            <p:cNvSpPr/>
            <p:nvPr/>
          </p:nvSpPr>
          <p:spPr>
            <a:xfrm rot="-5400000">
              <a:off x="7047599" y="309501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3"/>
            <p:cNvSpPr/>
            <p:nvPr/>
          </p:nvSpPr>
          <p:spPr>
            <a:xfrm flipH="1">
              <a:off x="7276649" y="330250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3"/>
            <p:cNvSpPr/>
            <p:nvPr/>
          </p:nvSpPr>
          <p:spPr>
            <a:xfrm rot="-5400000">
              <a:off x="7227414" y="3710807"/>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p:nvPr/>
          </p:nvSpPr>
          <p:spPr>
            <a:xfrm flipH="1">
              <a:off x="7462448" y="391829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3"/>
            <p:cNvSpPr/>
            <p:nvPr/>
          </p:nvSpPr>
          <p:spPr>
            <a:xfrm rot="-5400000">
              <a:off x="8102491" y="371847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3"/>
            <p:cNvSpPr/>
            <p:nvPr/>
          </p:nvSpPr>
          <p:spPr>
            <a:xfrm flipH="1">
              <a:off x="8334533" y="392596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3"/>
            <p:cNvSpPr/>
            <p:nvPr/>
          </p:nvSpPr>
          <p:spPr>
            <a:xfrm rot="-5400000">
              <a:off x="8288290" y="433426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9" name="Google Shape;39;p3"/>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40" name="Google Shape;4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mp; Subtitle 1">
  <p:cSld name="TITLE_2">
    <p:spTree>
      <p:nvGrpSpPr>
        <p:cNvPr id="1" name="Shape 168"/>
        <p:cNvGrpSpPr/>
        <p:nvPr/>
      </p:nvGrpSpPr>
      <p:grpSpPr>
        <a:xfrm>
          <a:off x="0" y="0"/>
          <a:ext cx="0" cy="0"/>
          <a:chOff x="0" y="0"/>
          <a:chExt cx="0" cy="0"/>
        </a:xfrm>
      </p:grpSpPr>
      <p:sp>
        <p:nvSpPr>
          <p:cNvPr id="169" name="Google Shape;169;p21"/>
          <p:cNvSpPr txBox="1">
            <a:spLocks noGrp="1"/>
          </p:cNvSpPr>
          <p:nvPr>
            <p:ph type="title"/>
          </p:nvPr>
        </p:nvSpPr>
        <p:spPr>
          <a:xfrm>
            <a:off x="464344" y="2263676"/>
            <a:ext cx="8215200" cy="1172100"/>
          </a:xfrm>
          <a:prstGeom prst="rect">
            <a:avLst/>
          </a:prstGeom>
          <a:noFill/>
          <a:ln>
            <a:noFill/>
          </a:ln>
        </p:spPr>
        <p:txBody>
          <a:bodyPr spcFirstLastPara="1" wrap="square" lIns="26800" tIns="26800" rIns="26800" bIns="26800" anchor="t" anchorCtr="0">
            <a:normAutofit/>
          </a:bodyPr>
          <a:lstStyle>
            <a:lvl1pPr lvl="0" algn="l" rtl="0">
              <a:lnSpc>
                <a:spcPct val="100000"/>
              </a:lnSpc>
              <a:spcBef>
                <a:spcPts val="0"/>
              </a:spcBef>
              <a:spcAft>
                <a:spcPts val="0"/>
              </a:spcAft>
              <a:buClr>
                <a:srgbClr val="FFFFFF"/>
              </a:buClr>
              <a:buSzPts val="3300"/>
              <a:buFont typeface="Avenir"/>
              <a:buNone/>
              <a:defRPr sz="3300"/>
            </a:lvl1pPr>
            <a:lvl2pPr lvl="1" algn="l" rtl="0">
              <a:lnSpc>
                <a:spcPct val="100000"/>
              </a:lnSpc>
              <a:spcBef>
                <a:spcPts val="0"/>
              </a:spcBef>
              <a:spcAft>
                <a:spcPts val="0"/>
              </a:spcAft>
              <a:buClr>
                <a:srgbClr val="FFFFFF"/>
              </a:buClr>
              <a:buSzPts val="900"/>
              <a:buNone/>
              <a:defRPr/>
            </a:lvl2pPr>
            <a:lvl3pPr lvl="2" algn="l" rtl="0">
              <a:lnSpc>
                <a:spcPct val="100000"/>
              </a:lnSpc>
              <a:spcBef>
                <a:spcPts val="0"/>
              </a:spcBef>
              <a:spcAft>
                <a:spcPts val="0"/>
              </a:spcAft>
              <a:buClr>
                <a:srgbClr val="FFFFFF"/>
              </a:buClr>
              <a:buSzPts val="900"/>
              <a:buNone/>
              <a:defRPr/>
            </a:lvl3pPr>
            <a:lvl4pPr lvl="3" algn="l" rtl="0">
              <a:lnSpc>
                <a:spcPct val="100000"/>
              </a:lnSpc>
              <a:spcBef>
                <a:spcPts val="0"/>
              </a:spcBef>
              <a:spcAft>
                <a:spcPts val="0"/>
              </a:spcAft>
              <a:buClr>
                <a:srgbClr val="FFFFFF"/>
              </a:buClr>
              <a:buSzPts val="900"/>
              <a:buNone/>
              <a:defRPr/>
            </a:lvl4pPr>
            <a:lvl5pPr lvl="4" algn="l" rtl="0">
              <a:lnSpc>
                <a:spcPct val="100000"/>
              </a:lnSpc>
              <a:spcBef>
                <a:spcPts val="0"/>
              </a:spcBef>
              <a:spcAft>
                <a:spcPts val="0"/>
              </a:spcAft>
              <a:buClr>
                <a:srgbClr val="FFFFFF"/>
              </a:buClr>
              <a:buSzPts val="900"/>
              <a:buNone/>
              <a:defRPr/>
            </a:lvl5pPr>
            <a:lvl6pPr lvl="5" algn="l" rtl="0">
              <a:lnSpc>
                <a:spcPct val="100000"/>
              </a:lnSpc>
              <a:spcBef>
                <a:spcPts val="0"/>
              </a:spcBef>
              <a:spcAft>
                <a:spcPts val="0"/>
              </a:spcAft>
              <a:buClr>
                <a:srgbClr val="FFFFFF"/>
              </a:buClr>
              <a:buSzPts val="900"/>
              <a:buNone/>
              <a:defRPr/>
            </a:lvl6pPr>
            <a:lvl7pPr lvl="6" algn="l" rtl="0">
              <a:lnSpc>
                <a:spcPct val="100000"/>
              </a:lnSpc>
              <a:spcBef>
                <a:spcPts val="0"/>
              </a:spcBef>
              <a:spcAft>
                <a:spcPts val="0"/>
              </a:spcAft>
              <a:buClr>
                <a:srgbClr val="FFFFFF"/>
              </a:buClr>
              <a:buSzPts val="900"/>
              <a:buNone/>
              <a:defRPr/>
            </a:lvl7pPr>
            <a:lvl8pPr lvl="7" algn="l" rtl="0">
              <a:lnSpc>
                <a:spcPct val="100000"/>
              </a:lnSpc>
              <a:spcBef>
                <a:spcPts val="0"/>
              </a:spcBef>
              <a:spcAft>
                <a:spcPts val="0"/>
              </a:spcAft>
              <a:buClr>
                <a:srgbClr val="FFFFFF"/>
              </a:buClr>
              <a:buSzPts val="900"/>
              <a:buNone/>
              <a:defRPr/>
            </a:lvl8pPr>
            <a:lvl9pPr lvl="8" algn="l" rtl="0">
              <a:lnSpc>
                <a:spcPct val="100000"/>
              </a:lnSpc>
              <a:spcBef>
                <a:spcPts val="0"/>
              </a:spcBef>
              <a:spcAft>
                <a:spcPts val="0"/>
              </a:spcAft>
              <a:buClr>
                <a:srgbClr val="FFFFFF"/>
              </a:buClr>
              <a:buSzPts val="900"/>
              <a:buNone/>
              <a:defRPr/>
            </a:lvl9pPr>
          </a:lstStyle>
          <a:p>
            <a:endParaRPr/>
          </a:p>
        </p:txBody>
      </p:sp>
      <p:sp>
        <p:nvSpPr>
          <p:cNvPr id="170" name="Google Shape;170;p21"/>
          <p:cNvSpPr txBox="1">
            <a:spLocks noGrp="1"/>
          </p:cNvSpPr>
          <p:nvPr>
            <p:ph type="body" idx="1"/>
          </p:nvPr>
        </p:nvSpPr>
        <p:spPr>
          <a:xfrm>
            <a:off x="464344" y="1801564"/>
            <a:ext cx="8215200" cy="468900"/>
          </a:xfrm>
          <a:prstGeom prst="rect">
            <a:avLst/>
          </a:prstGeom>
          <a:noFill/>
          <a:ln>
            <a:noFill/>
          </a:ln>
        </p:spPr>
        <p:txBody>
          <a:bodyPr spcFirstLastPara="1" wrap="square" lIns="26800" tIns="26800" rIns="26800" bIns="26800" anchor="b" anchorCtr="0">
            <a:normAutofit/>
          </a:bodyPr>
          <a:lstStyle>
            <a:lvl1pPr marL="457200" lvl="0"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1pPr>
            <a:lvl2pPr marL="914400" lvl="1"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2pPr>
            <a:lvl3pPr marL="1371600" lvl="2"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3pPr>
            <a:lvl4pPr marL="1828800" lvl="3"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4pPr>
            <a:lvl5pPr marL="2286000" lvl="4" indent="-228600" algn="l" rtl="0">
              <a:lnSpc>
                <a:spcPct val="100000"/>
              </a:lnSpc>
              <a:spcBef>
                <a:spcPts val="0"/>
              </a:spcBef>
              <a:spcAft>
                <a:spcPts val="0"/>
              </a:spcAft>
              <a:buClr>
                <a:srgbClr val="54D7FE"/>
              </a:buClr>
              <a:buSzPts val="1300"/>
              <a:buFont typeface="Avenir"/>
              <a:buNone/>
              <a:defRPr sz="1300" cap="none">
                <a:solidFill>
                  <a:srgbClr val="54D7FE"/>
                </a:solidFill>
                <a:latin typeface="Avenir"/>
                <a:ea typeface="Avenir"/>
                <a:cs typeface="Avenir"/>
                <a:sym typeface="Avenir"/>
              </a:defRPr>
            </a:lvl5pPr>
            <a:lvl6pPr marL="2743200" lvl="5" indent="-285750" algn="l" rtl="0">
              <a:lnSpc>
                <a:spcPct val="100000"/>
              </a:lnSpc>
              <a:spcBef>
                <a:spcPts val="2200"/>
              </a:spcBef>
              <a:spcAft>
                <a:spcPts val="0"/>
              </a:spcAft>
              <a:buSzPts val="900"/>
              <a:buChar char="■"/>
              <a:defRPr/>
            </a:lvl6pPr>
            <a:lvl7pPr marL="3200400" lvl="6" indent="-285750" algn="l" rtl="0">
              <a:lnSpc>
                <a:spcPct val="100000"/>
              </a:lnSpc>
              <a:spcBef>
                <a:spcPts val="2200"/>
              </a:spcBef>
              <a:spcAft>
                <a:spcPts val="0"/>
              </a:spcAft>
              <a:buSzPts val="900"/>
              <a:buChar char="●"/>
              <a:defRPr/>
            </a:lvl7pPr>
            <a:lvl8pPr marL="3657600" lvl="7" indent="-285750" algn="l" rtl="0">
              <a:lnSpc>
                <a:spcPct val="100000"/>
              </a:lnSpc>
              <a:spcBef>
                <a:spcPts val="2200"/>
              </a:spcBef>
              <a:spcAft>
                <a:spcPts val="0"/>
              </a:spcAft>
              <a:buSzPts val="900"/>
              <a:buChar char="○"/>
              <a:defRPr/>
            </a:lvl8pPr>
            <a:lvl9pPr marL="4114800" lvl="8" indent="-285750" algn="l" rtl="0">
              <a:lnSpc>
                <a:spcPct val="100000"/>
              </a:lnSpc>
              <a:spcBef>
                <a:spcPts val="2200"/>
              </a:spcBef>
              <a:spcAft>
                <a:spcPts val="0"/>
              </a:spcAft>
              <a:buSzPts val="900"/>
              <a:buChar char="■"/>
              <a:defRPr/>
            </a:lvl9pPr>
          </a:lstStyle>
          <a:p>
            <a:endParaRPr/>
          </a:p>
        </p:txBody>
      </p:sp>
      <p:sp>
        <p:nvSpPr>
          <p:cNvPr id="171" name="Google Shape;171;p21"/>
          <p:cNvSpPr txBox="1">
            <a:spLocks noGrp="1"/>
          </p:cNvSpPr>
          <p:nvPr>
            <p:ph type="sldNum" idx="12"/>
          </p:nvPr>
        </p:nvSpPr>
        <p:spPr>
          <a:xfrm>
            <a:off x="4462922" y="4882308"/>
            <a:ext cx="197700" cy="200100"/>
          </a:xfrm>
          <a:prstGeom prst="rect">
            <a:avLst/>
          </a:prstGeom>
          <a:noFill/>
          <a:ln>
            <a:noFill/>
          </a:ln>
        </p:spPr>
        <p:txBody>
          <a:bodyPr spcFirstLastPara="1" wrap="square" lIns="26800" tIns="26800" rIns="26800" bIns="26800" anchor="t" anchorCtr="0">
            <a:normAutofit lnSpcReduction="10000"/>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Bullets &amp; Photo">
  <p:cSld name="Title, Bullets &amp; Photo">
    <p:spTree>
      <p:nvGrpSpPr>
        <p:cNvPr id="1" name="Shape 172"/>
        <p:cNvGrpSpPr/>
        <p:nvPr/>
      </p:nvGrpSpPr>
      <p:grpSpPr>
        <a:xfrm>
          <a:off x="0" y="0"/>
          <a:ext cx="0" cy="0"/>
          <a:chOff x="0" y="0"/>
          <a:chExt cx="0" cy="0"/>
        </a:xfrm>
      </p:grpSpPr>
      <p:sp>
        <p:nvSpPr>
          <p:cNvPr id="173" name="Google Shape;173;p22"/>
          <p:cNvSpPr>
            <a:spLocks noGrp="1"/>
          </p:cNvSpPr>
          <p:nvPr>
            <p:ph type="pic" idx="2"/>
          </p:nvPr>
        </p:nvSpPr>
        <p:spPr>
          <a:xfrm>
            <a:off x="4572000" y="0"/>
            <a:ext cx="4572000" cy="5143500"/>
          </a:xfrm>
          <a:prstGeom prst="rect">
            <a:avLst/>
          </a:prstGeom>
          <a:noFill/>
          <a:ln>
            <a:noFill/>
          </a:ln>
        </p:spPr>
        <p:txBody>
          <a:bodyPr spcFirstLastPara="1" wrap="square" lIns="34275" tIns="17150" rIns="34275" bIns="17150" anchor="t" anchorCtr="0">
            <a:noAutofit/>
          </a:bodyPr>
          <a:lstStyle>
            <a:lvl1pPr marR="0" lvl="0"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1pPr>
            <a:lvl2pPr marR="0" lvl="1"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2pPr>
            <a:lvl3pPr marR="0" lvl="2"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3pPr>
            <a:lvl4pPr marR="0" lvl="3"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4pPr>
            <a:lvl5pPr marR="0" lvl="4"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5pPr>
            <a:lvl6pPr marR="0" lvl="5"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6pPr>
            <a:lvl7pPr marR="0" lvl="6"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7pPr>
            <a:lvl8pPr marR="0" lvl="7"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8pPr>
            <a:lvl9pPr marR="0" lvl="8" algn="l" rtl="0">
              <a:lnSpc>
                <a:spcPct val="100000"/>
              </a:lnSpc>
              <a:spcBef>
                <a:spcPts val="2200"/>
              </a:spcBef>
              <a:spcAft>
                <a:spcPts val="0"/>
              </a:spcAft>
              <a:buClr>
                <a:srgbClr val="646464"/>
              </a:buClr>
              <a:buSzPts val="1700"/>
              <a:buFont typeface="Avenir"/>
              <a:buChar char="•"/>
              <a:defRPr sz="1900" b="0" i="0" u="none" strike="noStrike" cap="none">
                <a:solidFill>
                  <a:srgbClr val="FFFFFF"/>
                </a:solidFill>
                <a:latin typeface="Avenir"/>
                <a:ea typeface="Avenir"/>
                <a:cs typeface="Avenir"/>
                <a:sym typeface="Avenir"/>
              </a:defRPr>
            </a:lvl9pPr>
          </a:lstStyle>
          <a:p>
            <a:endParaRPr/>
          </a:p>
        </p:txBody>
      </p:sp>
      <p:sp>
        <p:nvSpPr>
          <p:cNvPr id="174" name="Google Shape;174;p22"/>
          <p:cNvSpPr txBox="1">
            <a:spLocks noGrp="1"/>
          </p:cNvSpPr>
          <p:nvPr>
            <p:ph type="title"/>
          </p:nvPr>
        </p:nvSpPr>
        <p:spPr>
          <a:xfrm>
            <a:off x="466725" y="323850"/>
            <a:ext cx="3571800" cy="976200"/>
          </a:xfrm>
          <a:prstGeom prst="rect">
            <a:avLst/>
          </a:prstGeom>
          <a:noFill/>
          <a:ln>
            <a:noFill/>
          </a:ln>
        </p:spPr>
        <p:txBody>
          <a:bodyPr spcFirstLastPara="1" wrap="square" lIns="19050" tIns="19050" rIns="19050" bIns="19050" anchor="t" anchorCtr="0">
            <a:normAutofit/>
          </a:bodyPr>
          <a:lstStyle>
            <a:lvl1pPr lvl="0" algn="l" rtl="0">
              <a:lnSpc>
                <a:spcPct val="100000"/>
              </a:lnSpc>
              <a:spcBef>
                <a:spcPts val="0"/>
              </a:spcBef>
              <a:spcAft>
                <a:spcPts val="0"/>
              </a:spcAft>
              <a:buClr>
                <a:srgbClr val="FFFFFF"/>
              </a:buClr>
              <a:buSzPts val="700"/>
              <a:buNone/>
              <a:defRPr/>
            </a:lvl1pPr>
            <a:lvl2pPr lvl="1" algn="l" rtl="0">
              <a:lnSpc>
                <a:spcPct val="100000"/>
              </a:lnSpc>
              <a:spcBef>
                <a:spcPts val="0"/>
              </a:spcBef>
              <a:spcAft>
                <a:spcPts val="0"/>
              </a:spcAft>
              <a:buClr>
                <a:srgbClr val="FFFFFF"/>
              </a:buClr>
              <a:buSzPts val="700"/>
              <a:buNone/>
              <a:defRPr/>
            </a:lvl2pPr>
            <a:lvl3pPr lvl="2" algn="l" rtl="0">
              <a:lnSpc>
                <a:spcPct val="100000"/>
              </a:lnSpc>
              <a:spcBef>
                <a:spcPts val="0"/>
              </a:spcBef>
              <a:spcAft>
                <a:spcPts val="0"/>
              </a:spcAft>
              <a:buClr>
                <a:srgbClr val="FFFFFF"/>
              </a:buClr>
              <a:buSzPts val="700"/>
              <a:buNone/>
              <a:defRPr/>
            </a:lvl3pPr>
            <a:lvl4pPr lvl="3" algn="l" rtl="0">
              <a:lnSpc>
                <a:spcPct val="100000"/>
              </a:lnSpc>
              <a:spcBef>
                <a:spcPts val="0"/>
              </a:spcBef>
              <a:spcAft>
                <a:spcPts val="0"/>
              </a:spcAft>
              <a:buClr>
                <a:srgbClr val="FFFFFF"/>
              </a:buClr>
              <a:buSzPts val="700"/>
              <a:buNone/>
              <a:defRPr/>
            </a:lvl4pPr>
            <a:lvl5pPr lvl="4" algn="l" rtl="0">
              <a:lnSpc>
                <a:spcPct val="100000"/>
              </a:lnSpc>
              <a:spcBef>
                <a:spcPts val="0"/>
              </a:spcBef>
              <a:spcAft>
                <a:spcPts val="0"/>
              </a:spcAft>
              <a:buClr>
                <a:srgbClr val="FFFFFF"/>
              </a:buClr>
              <a:buSzPts val="700"/>
              <a:buNone/>
              <a:defRPr/>
            </a:lvl5pPr>
            <a:lvl6pPr lvl="5" algn="l" rtl="0">
              <a:lnSpc>
                <a:spcPct val="100000"/>
              </a:lnSpc>
              <a:spcBef>
                <a:spcPts val="0"/>
              </a:spcBef>
              <a:spcAft>
                <a:spcPts val="0"/>
              </a:spcAft>
              <a:buClr>
                <a:srgbClr val="FFFFFF"/>
              </a:buClr>
              <a:buSzPts val="700"/>
              <a:buNone/>
              <a:defRPr/>
            </a:lvl6pPr>
            <a:lvl7pPr lvl="6" algn="l" rtl="0">
              <a:lnSpc>
                <a:spcPct val="100000"/>
              </a:lnSpc>
              <a:spcBef>
                <a:spcPts val="0"/>
              </a:spcBef>
              <a:spcAft>
                <a:spcPts val="0"/>
              </a:spcAft>
              <a:buClr>
                <a:srgbClr val="FFFFFF"/>
              </a:buClr>
              <a:buSzPts val="700"/>
              <a:buNone/>
              <a:defRPr/>
            </a:lvl7pPr>
            <a:lvl8pPr lvl="7" algn="l" rtl="0">
              <a:lnSpc>
                <a:spcPct val="100000"/>
              </a:lnSpc>
              <a:spcBef>
                <a:spcPts val="0"/>
              </a:spcBef>
              <a:spcAft>
                <a:spcPts val="0"/>
              </a:spcAft>
              <a:buClr>
                <a:srgbClr val="FFFFFF"/>
              </a:buClr>
              <a:buSzPts val="700"/>
              <a:buNone/>
              <a:defRPr/>
            </a:lvl8pPr>
            <a:lvl9pPr lvl="8" algn="l" rtl="0">
              <a:lnSpc>
                <a:spcPct val="100000"/>
              </a:lnSpc>
              <a:spcBef>
                <a:spcPts val="0"/>
              </a:spcBef>
              <a:spcAft>
                <a:spcPts val="0"/>
              </a:spcAft>
              <a:buClr>
                <a:srgbClr val="FFFFFF"/>
              </a:buClr>
              <a:buSzPts val="700"/>
              <a:buNone/>
              <a:defRPr/>
            </a:lvl9pPr>
          </a:lstStyle>
          <a:p>
            <a:endParaRPr/>
          </a:p>
        </p:txBody>
      </p:sp>
      <p:sp>
        <p:nvSpPr>
          <p:cNvPr id="175" name="Google Shape;175;p22"/>
          <p:cNvSpPr txBox="1">
            <a:spLocks noGrp="1"/>
          </p:cNvSpPr>
          <p:nvPr>
            <p:ph type="body" idx="1"/>
          </p:nvPr>
        </p:nvSpPr>
        <p:spPr>
          <a:xfrm>
            <a:off x="466725" y="1485900"/>
            <a:ext cx="3571800" cy="3195600"/>
          </a:xfrm>
          <a:prstGeom prst="rect">
            <a:avLst/>
          </a:prstGeom>
          <a:noFill/>
          <a:ln>
            <a:noFill/>
          </a:ln>
        </p:spPr>
        <p:txBody>
          <a:bodyPr spcFirstLastPara="1" wrap="square" lIns="19050" tIns="19050" rIns="19050" bIns="19050" anchor="ctr" anchorCtr="0">
            <a:normAutofit/>
          </a:bodyPr>
          <a:lstStyle>
            <a:lvl1pPr marL="457200" lvl="0" indent="-317500" algn="l" rtl="0">
              <a:lnSpc>
                <a:spcPct val="100000"/>
              </a:lnSpc>
              <a:spcBef>
                <a:spcPts val="1700"/>
              </a:spcBef>
              <a:spcAft>
                <a:spcPts val="0"/>
              </a:spcAft>
              <a:buSzPts val="1400"/>
              <a:buFont typeface="Avenir"/>
              <a:buChar char="●"/>
              <a:defRPr sz="1600"/>
            </a:lvl1pPr>
            <a:lvl2pPr marL="914400" lvl="1" indent="-317500" algn="l" rtl="0">
              <a:lnSpc>
                <a:spcPct val="100000"/>
              </a:lnSpc>
              <a:spcBef>
                <a:spcPts val="1700"/>
              </a:spcBef>
              <a:spcAft>
                <a:spcPts val="0"/>
              </a:spcAft>
              <a:buSzPts val="1400"/>
              <a:buFont typeface="Avenir"/>
              <a:buChar char="○"/>
              <a:defRPr sz="1600"/>
            </a:lvl2pPr>
            <a:lvl3pPr marL="1371600" lvl="2" indent="-317500" algn="l" rtl="0">
              <a:lnSpc>
                <a:spcPct val="100000"/>
              </a:lnSpc>
              <a:spcBef>
                <a:spcPts val="1700"/>
              </a:spcBef>
              <a:spcAft>
                <a:spcPts val="0"/>
              </a:spcAft>
              <a:buSzPts val="1400"/>
              <a:buFont typeface="Avenir"/>
              <a:buChar char="■"/>
              <a:defRPr sz="1600"/>
            </a:lvl3pPr>
            <a:lvl4pPr marL="1828800" lvl="3" indent="-317500" algn="l" rtl="0">
              <a:lnSpc>
                <a:spcPct val="100000"/>
              </a:lnSpc>
              <a:spcBef>
                <a:spcPts val="1700"/>
              </a:spcBef>
              <a:spcAft>
                <a:spcPts val="0"/>
              </a:spcAft>
              <a:buSzPts val="1400"/>
              <a:buFont typeface="Avenir"/>
              <a:buChar char="●"/>
              <a:defRPr sz="1600"/>
            </a:lvl4pPr>
            <a:lvl5pPr marL="2286000" lvl="4" indent="-317500" algn="l" rtl="0">
              <a:lnSpc>
                <a:spcPct val="100000"/>
              </a:lnSpc>
              <a:spcBef>
                <a:spcPts val="1700"/>
              </a:spcBef>
              <a:spcAft>
                <a:spcPts val="0"/>
              </a:spcAft>
              <a:buSzPts val="1400"/>
              <a:buFont typeface="Avenir"/>
              <a:buChar char="○"/>
              <a:defRPr sz="1600"/>
            </a:lvl5pPr>
            <a:lvl6pPr marL="2743200" lvl="5" indent="-266700" algn="l" rtl="0">
              <a:lnSpc>
                <a:spcPct val="100000"/>
              </a:lnSpc>
              <a:spcBef>
                <a:spcPts val="2200"/>
              </a:spcBef>
              <a:spcAft>
                <a:spcPts val="0"/>
              </a:spcAft>
              <a:buSzPts val="600"/>
              <a:buChar char="■"/>
              <a:defRPr/>
            </a:lvl6pPr>
            <a:lvl7pPr marL="3200400" lvl="6" indent="-266700" algn="l" rtl="0">
              <a:lnSpc>
                <a:spcPct val="100000"/>
              </a:lnSpc>
              <a:spcBef>
                <a:spcPts val="2200"/>
              </a:spcBef>
              <a:spcAft>
                <a:spcPts val="0"/>
              </a:spcAft>
              <a:buSzPts val="600"/>
              <a:buChar char="●"/>
              <a:defRPr/>
            </a:lvl7pPr>
            <a:lvl8pPr marL="3657600" lvl="7" indent="-266700" algn="l" rtl="0">
              <a:lnSpc>
                <a:spcPct val="100000"/>
              </a:lnSpc>
              <a:spcBef>
                <a:spcPts val="2200"/>
              </a:spcBef>
              <a:spcAft>
                <a:spcPts val="0"/>
              </a:spcAft>
              <a:buSzPts val="600"/>
              <a:buChar char="○"/>
              <a:defRPr/>
            </a:lvl8pPr>
            <a:lvl9pPr marL="4114800" lvl="8" indent="-266700" algn="l" rtl="0">
              <a:lnSpc>
                <a:spcPct val="100000"/>
              </a:lnSpc>
              <a:spcBef>
                <a:spcPts val="2200"/>
              </a:spcBef>
              <a:spcAft>
                <a:spcPts val="0"/>
              </a:spcAft>
              <a:buSzPts val="600"/>
              <a:buChar char="■"/>
              <a:defRPr/>
            </a:lvl9pPr>
          </a:lstStyle>
          <a:p>
            <a:endParaRPr/>
          </a:p>
        </p:txBody>
      </p:sp>
      <p:sp>
        <p:nvSpPr>
          <p:cNvPr id="176" name="Google Shape;176;p22"/>
          <p:cNvSpPr txBox="1">
            <a:spLocks noGrp="1"/>
          </p:cNvSpPr>
          <p:nvPr>
            <p:ph type="sldNum" idx="12"/>
          </p:nvPr>
        </p:nvSpPr>
        <p:spPr>
          <a:xfrm>
            <a:off x="4481546" y="4893469"/>
            <a:ext cx="161700" cy="195300"/>
          </a:xfrm>
          <a:prstGeom prst="rect">
            <a:avLst/>
          </a:prstGeom>
          <a:noFill/>
          <a:ln>
            <a:noFill/>
          </a:ln>
        </p:spPr>
        <p:txBody>
          <a:bodyPr spcFirstLastPara="1" wrap="square" lIns="19050" tIns="19050" rIns="19050" bIns="19050" anchor="t" anchorCtr="0">
            <a:normAutofit/>
          </a:bodyPr>
          <a:lstStyle>
            <a:lvl1pPr marL="0" lvl="0" indent="0" algn="ctr" rtl="0">
              <a:lnSpc>
                <a:spcPct val="100000"/>
              </a:lnSpc>
              <a:spcBef>
                <a:spcPts val="0"/>
              </a:spcBef>
              <a:spcAft>
                <a:spcPts val="0"/>
              </a:spcAft>
              <a:buClr>
                <a:srgbClr val="FFFFFF"/>
              </a:buClr>
              <a:buSzPts val="900"/>
              <a:buFont typeface="Avenir"/>
              <a:buNone/>
              <a:defRPr sz="900"/>
            </a:lvl1pPr>
            <a:lvl2pPr marL="0" lvl="1" indent="0" algn="ctr" rtl="0">
              <a:lnSpc>
                <a:spcPct val="100000"/>
              </a:lnSpc>
              <a:spcBef>
                <a:spcPts val="0"/>
              </a:spcBef>
              <a:spcAft>
                <a:spcPts val="0"/>
              </a:spcAft>
              <a:buClr>
                <a:srgbClr val="FFFFFF"/>
              </a:buClr>
              <a:buSzPts val="900"/>
              <a:buFont typeface="Avenir"/>
              <a:buNone/>
              <a:defRPr sz="900"/>
            </a:lvl2pPr>
            <a:lvl3pPr marL="0" lvl="2" indent="0" algn="ctr" rtl="0">
              <a:lnSpc>
                <a:spcPct val="100000"/>
              </a:lnSpc>
              <a:spcBef>
                <a:spcPts val="0"/>
              </a:spcBef>
              <a:spcAft>
                <a:spcPts val="0"/>
              </a:spcAft>
              <a:buClr>
                <a:srgbClr val="FFFFFF"/>
              </a:buClr>
              <a:buSzPts val="900"/>
              <a:buFont typeface="Avenir"/>
              <a:buNone/>
              <a:defRPr sz="900"/>
            </a:lvl3pPr>
            <a:lvl4pPr marL="0" lvl="3" indent="0" algn="ctr" rtl="0">
              <a:lnSpc>
                <a:spcPct val="100000"/>
              </a:lnSpc>
              <a:spcBef>
                <a:spcPts val="0"/>
              </a:spcBef>
              <a:spcAft>
                <a:spcPts val="0"/>
              </a:spcAft>
              <a:buClr>
                <a:srgbClr val="FFFFFF"/>
              </a:buClr>
              <a:buSzPts val="900"/>
              <a:buFont typeface="Avenir"/>
              <a:buNone/>
              <a:defRPr sz="900"/>
            </a:lvl4pPr>
            <a:lvl5pPr marL="0" lvl="4" indent="0" algn="ctr" rtl="0">
              <a:lnSpc>
                <a:spcPct val="100000"/>
              </a:lnSpc>
              <a:spcBef>
                <a:spcPts val="0"/>
              </a:spcBef>
              <a:spcAft>
                <a:spcPts val="0"/>
              </a:spcAft>
              <a:buClr>
                <a:srgbClr val="FFFFFF"/>
              </a:buClr>
              <a:buSzPts val="900"/>
              <a:buFont typeface="Avenir"/>
              <a:buNone/>
              <a:defRPr sz="900"/>
            </a:lvl5pPr>
            <a:lvl6pPr marL="0" lvl="5" indent="0" algn="ctr" rtl="0">
              <a:lnSpc>
                <a:spcPct val="100000"/>
              </a:lnSpc>
              <a:spcBef>
                <a:spcPts val="0"/>
              </a:spcBef>
              <a:spcAft>
                <a:spcPts val="0"/>
              </a:spcAft>
              <a:buClr>
                <a:srgbClr val="FFFFFF"/>
              </a:buClr>
              <a:buSzPts val="900"/>
              <a:buFont typeface="Avenir"/>
              <a:buNone/>
              <a:defRPr sz="900"/>
            </a:lvl6pPr>
            <a:lvl7pPr marL="0" lvl="6" indent="0" algn="ctr" rtl="0">
              <a:lnSpc>
                <a:spcPct val="100000"/>
              </a:lnSpc>
              <a:spcBef>
                <a:spcPts val="0"/>
              </a:spcBef>
              <a:spcAft>
                <a:spcPts val="0"/>
              </a:spcAft>
              <a:buClr>
                <a:srgbClr val="FFFFFF"/>
              </a:buClr>
              <a:buSzPts val="900"/>
              <a:buFont typeface="Avenir"/>
              <a:buNone/>
              <a:defRPr sz="900"/>
            </a:lvl7pPr>
            <a:lvl8pPr marL="0" lvl="7" indent="0" algn="ctr" rtl="0">
              <a:lnSpc>
                <a:spcPct val="100000"/>
              </a:lnSpc>
              <a:spcBef>
                <a:spcPts val="0"/>
              </a:spcBef>
              <a:spcAft>
                <a:spcPts val="0"/>
              </a:spcAft>
              <a:buClr>
                <a:srgbClr val="FFFFFF"/>
              </a:buClr>
              <a:buSzPts val="900"/>
              <a:buFont typeface="Avenir"/>
              <a:buNone/>
              <a:defRPr sz="900"/>
            </a:lvl8pPr>
            <a:lvl9pPr marL="0" lvl="8" indent="0" algn="ctr" rtl="0">
              <a:lnSpc>
                <a:spcPct val="100000"/>
              </a:lnSpc>
              <a:spcBef>
                <a:spcPts val="0"/>
              </a:spcBef>
              <a:spcAft>
                <a:spcPts val="0"/>
              </a:spcAft>
              <a:buClr>
                <a:srgbClr val="FFFFFF"/>
              </a:buClr>
              <a:buSzPts val="900"/>
              <a:buFont typeface="Avenir"/>
              <a:buNone/>
              <a:defRPr sz="900"/>
            </a:lvl9pPr>
          </a:lstStyle>
          <a:p>
            <a:pPr marL="0" lvl="0" indent="0" algn="ctr" rtl="0">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41"/>
        <p:cNvGrpSpPr/>
        <p:nvPr/>
      </p:nvGrpSpPr>
      <p:grpSpPr>
        <a:xfrm>
          <a:off x="0" y="0"/>
          <a:ext cx="0" cy="0"/>
          <a:chOff x="0" y="0"/>
          <a:chExt cx="0" cy="0"/>
        </a:xfrm>
      </p:grpSpPr>
      <p:grpSp>
        <p:nvGrpSpPr>
          <p:cNvPr id="42" name="Google Shape;42;p4"/>
          <p:cNvGrpSpPr/>
          <p:nvPr/>
        </p:nvGrpSpPr>
        <p:grpSpPr>
          <a:xfrm>
            <a:off x="0" y="381001"/>
            <a:ext cx="1037850" cy="1016287"/>
            <a:chOff x="0" y="381001"/>
            <a:chExt cx="1037850" cy="1016287"/>
          </a:xfrm>
        </p:grpSpPr>
        <p:sp>
          <p:nvSpPr>
            <p:cNvPr id="43" name="Google Shape;43;p4"/>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4"/>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45;p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46" name="Google Shape;46;p4"/>
          <p:cNvSpPr txBox="1">
            <a:spLocks noGrp="1"/>
          </p:cNvSpPr>
          <p:nvPr>
            <p:ph type="body" idx="1"/>
          </p:nvPr>
        </p:nvSpPr>
        <p:spPr>
          <a:xfrm>
            <a:off x="1297500" y="1567550"/>
            <a:ext cx="70389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47" name="Google Shape;47;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8"/>
        <p:cNvGrpSpPr/>
        <p:nvPr/>
      </p:nvGrpSpPr>
      <p:grpSpPr>
        <a:xfrm>
          <a:off x="0" y="0"/>
          <a:ext cx="0" cy="0"/>
          <a:chOff x="0" y="0"/>
          <a:chExt cx="0" cy="0"/>
        </a:xfrm>
      </p:grpSpPr>
      <p:grpSp>
        <p:nvGrpSpPr>
          <p:cNvPr id="49" name="Google Shape;49;p5"/>
          <p:cNvGrpSpPr/>
          <p:nvPr/>
        </p:nvGrpSpPr>
        <p:grpSpPr>
          <a:xfrm>
            <a:off x="0" y="381001"/>
            <a:ext cx="1037850" cy="1016287"/>
            <a:chOff x="0" y="381001"/>
            <a:chExt cx="1037850" cy="1016287"/>
          </a:xfrm>
        </p:grpSpPr>
        <p:sp>
          <p:nvSpPr>
            <p:cNvPr id="50" name="Google Shape;50;p5"/>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5"/>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52;p5"/>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53" name="Google Shape;53;p5"/>
          <p:cNvSpPr txBox="1">
            <a:spLocks noGrp="1"/>
          </p:cNvSpPr>
          <p:nvPr>
            <p:ph type="body" idx="1"/>
          </p:nvPr>
        </p:nvSpPr>
        <p:spPr>
          <a:xfrm>
            <a:off x="1297500"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4" name="Google Shape;54;p5"/>
          <p:cNvSpPr txBox="1">
            <a:spLocks noGrp="1"/>
          </p:cNvSpPr>
          <p:nvPr>
            <p:ph type="body" idx="2"/>
          </p:nvPr>
        </p:nvSpPr>
        <p:spPr>
          <a:xfrm>
            <a:off x="4933221" y="1567550"/>
            <a:ext cx="3403200" cy="29112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55" name="Google Shape;5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6"/>
        <p:cNvGrpSpPr/>
        <p:nvPr/>
      </p:nvGrpSpPr>
      <p:grpSpPr>
        <a:xfrm>
          <a:off x="0" y="0"/>
          <a:ext cx="0" cy="0"/>
          <a:chOff x="0" y="0"/>
          <a:chExt cx="0" cy="0"/>
        </a:xfrm>
      </p:grpSpPr>
      <p:grpSp>
        <p:nvGrpSpPr>
          <p:cNvPr id="57" name="Google Shape;57;p6"/>
          <p:cNvGrpSpPr/>
          <p:nvPr/>
        </p:nvGrpSpPr>
        <p:grpSpPr>
          <a:xfrm>
            <a:off x="0" y="381001"/>
            <a:ext cx="1037850" cy="1016287"/>
            <a:chOff x="0" y="381001"/>
            <a:chExt cx="1037850" cy="1016287"/>
          </a:xfrm>
        </p:grpSpPr>
        <p:sp>
          <p:nvSpPr>
            <p:cNvPr id="58" name="Google Shape;58;p6"/>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6"/>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60;p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1" name="Google Shape;61;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2"/>
        <p:cNvGrpSpPr/>
        <p:nvPr/>
      </p:nvGrpSpPr>
      <p:grpSpPr>
        <a:xfrm>
          <a:off x="0" y="0"/>
          <a:ext cx="0" cy="0"/>
          <a:chOff x="0" y="0"/>
          <a:chExt cx="0" cy="0"/>
        </a:xfrm>
      </p:grpSpPr>
      <p:grpSp>
        <p:nvGrpSpPr>
          <p:cNvPr id="63" name="Google Shape;63;p7"/>
          <p:cNvGrpSpPr/>
          <p:nvPr/>
        </p:nvGrpSpPr>
        <p:grpSpPr>
          <a:xfrm>
            <a:off x="0" y="381001"/>
            <a:ext cx="1037850" cy="1016287"/>
            <a:chOff x="0" y="381001"/>
            <a:chExt cx="1037850" cy="1016287"/>
          </a:xfrm>
        </p:grpSpPr>
        <p:sp>
          <p:nvSpPr>
            <p:cNvPr id="64" name="Google Shape;64;p7"/>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7"/>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7"/>
          <p:cNvSpPr txBox="1">
            <a:spLocks noGrp="1"/>
          </p:cNvSpPr>
          <p:nvPr>
            <p:ph type="title"/>
          </p:nvPr>
        </p:nvSpPr>
        <p:spPr>
          <a:xfrm>
            <a:off x="1297500" y="393750"/>
            <a:ext cx="3798900" cy="14931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67" name="Google Shape;67;p7"/>
          <p:cNvSpPr txBox="1">
            <a:spLocks noGrp="1"/>
          </p:cNvSpPr>
          <p:nvPr>
            <p:ph type="body" idx="1"/>
          </p:nvPr>
        </p:nvSpPr>
        <p:spPr>
          <a:xfrm>
            <a:off x="1297500" y="1972550"/>
            <a:ext cx="3798900" cy="24159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68" name="Google Shape;68;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9"/>
        <p:cNvGrpSpPr/>
        <p:nvPr/>
      </p:nvGrpSpPr>
      <p:grpSpPr>
        <a:xfrm>
          <a:off x="0" y="0"/>
          <a:ext cx="0" cy="0"/>
          <a:chOff x="0" y="0"/>
          <a:chExt cx="0" cy="0"/>
        </a:xfrm>
      </p:grpSpPr>
      <p:grpSp>
        <p:nvGrpSpPr>
          <p:cNvPr id="70" name="Google Shape;70;p8"/>
          <p:cNvGrpSpPr/>
          <p:nvPr/>
        </p:nvGrpSpPr>
        <p:grpSpPr>
          <a:xfrm>
            <a:off x="4406400" y="0"/>
            <a:ext cx="4737600" cy="5143500"/>
            <a:chOff x="4406400" y="0"/>
            <a:chExt cx="4737600" cy="5143500"/>
          </a:xfrm>
        </p:grpSpPr>
        <p:sp>
          <p:nvSpPr>
            <p:cNvPr id="71" name="Google Shape;71;p8"/>
            <p:cNvSpPr/>
            <p:nvPr/>
          </p:nvSpPr>
          <p:spPr>
            <a:xfrm rot="5400000">
              <a:off x="4407900" y="-1500"/>
              <a:ext cx="4734600" cy="4737600"/>
            </a:xfrm>
            <a:prstGeom prst="diagStripe">
              <a:avLst>
                <a:gd name="adj" fmla="val 49469"/>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8"/>
            <p:cNvSpPr/>
            <p:nvPr/>
          </p:nvSpPr>
          <p:spPr>
            <a:xfrm rot="5400000">
              <a:off x="4840825" y="6000"/>
              <a:ext cx="4298700" cy="4286700"/>
            </a:xfrm>
            <a:prstGeom prst="diagStripe">
              <a:avLst>
                <a:gd name="adj" fmla="val 0"/>
              </a:avLst>
            </a:prstGeom>
            <a:solidFill>
              <a:schemeClr val="lt1">
                <a:alpha val="346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8"/>
            <p:cNvSpPr/>
            <p:nvPr/>
          </p:nvSpPr>
          <p:spPr>
            <a:xfrm rot="-5400000">
              <a:off x="5618399" y="123664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8"/>
            <p:cNvSpPr/>
            <p:nvPr/>
          </p:nvSpPr>
          <p:spPr>
            <a:xfrm flipH="1">
              <a:off x="5849857" y="144407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8"/>
            <p:cNvSpPr/>
            <p:nvPr/>
          </p:nvSpPr>
          <p:spPr>
            <a:xfrm rot="-5400000">
              <a:off x="5987081" y="2469743"/>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8"/>
            <p:cNvSpPr/>
            <p:nvPr/>
          </p:nvSpPr>
          <p:spPr>
            <a:xfrm flipH="1">
              <a:off x="6222115" y="2677179"/>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8"/>
            <p:cNvSpPr/>
            <p:nvPr/>
          </p:nvSpPr>
          <p:spPr>
            <a:xfrm rot="-5400000">
              <a:off x="6675341" y="1862244"/>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8"/>
            <p:cNvSpPr/>
            <p:nvPr/>
          </p:nvSpPr>
          <p:spPr>
            <a:xfrm flipH="1">
              <a:off x="6908099" y="2069680"/>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rot="-5400000">
              <a:off x="6861141" y="2478088"/>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8"/>
            <p:cNvSpPr/>
            <p:nvPr/>
          </p:nvSpPr>
          <p:spPr>
            <a:xfrm flipH="1">
              <a:off x="7965266" y="269319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8"/>
            <p:cNvSpPr/>
            <p:nvPr/>
          </p:nvSpPr>
          <p:spPr>
            <a:xfrm flipH="1">
              <a:off x="8145082" y="330903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rot="-5400000">
              <a:off x="7047599" y="309534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flipH="1">
              <a:off x="7276649" y="3302781"/>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8"/>
            <p:cNvSpPr/>
            <p:nvPr/>
          </p:nvSpPr>
          <p:spPr>
            <a:xfrm rot="-5400000">
              <a:off x="7227414" y="3711189"/>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8"/>
            <p:cNvSpPr/>
            <p:nvPr/>
          </p:nvSpPr>
          <p:spPr>
            <a:xfrm flipH="1">
              <a:off x="7462448" y="3918625"/>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8"/>
            <p:cNvSpPr/>
            <p:nvPr/>
          </p:nvSpPr>
          <p:spPr>
            <a:xfrm rot="-5400000">
              <a:off x="8102491" y="3718856"/>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flipH="1">
              <a:off x="8334533" y="3926292"/>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rot="-5400000">
              <a:off x="8288290" y="4334700"/>
              <a:ext cx="808800" cy="808800"/>
            </a:xfrm>
            <a:prstGeom prst="diagStripe">
              <a:avLst>
                <a:gd name="adj" fmla="val 50000"/>
              </a:avLst>
            </a:prstGeom>
            <a:solidFill>
              <a:schemeClr val="lt1">
                <a:alpha val="731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 name="Google Shape;89;p8"/>
          <p:cNvSpPr txBox="1">
            <a:spLocks noGrp="1"/>
          </p:cNvSpPr>
          <p:nvPr>
            <p:ph type="title"/>
          </p:nvPr>
        </p:nvSpPr>
        <p:spPr>
          <a:xfrm>
            <a:off x="823850" y="866775"/>
            <a:ext cx="4587000" cy="3521100"/>
          </a:xfrm>
          <a:prstGeom prst="rect">
            <a:avLst/>
          </a:prstGeom>
        </p:spPr>
        <p:txBody>
          <a:bodyPr spcFirstLastPara="1" wrap="square" lIns="91425" tIns="91425" rIns="91425" bIns="91425" anchor="ctr"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0" name="Google Shape;9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1"/>
        <p:cNvGrpSpPr/>
        <p:nvPr/>
      </p:nvGrpSpPr>
      <p:grpSpPr>
        <a:xfrm>
          <a:off x="0" y="0"/>
          <a:ext cx="0" cy="0"/>
          <a:chOff x="0" y="0"/>
          <a:chExt cx="0" cy="0"/>
        </a:xfrm>
      </p:grpSpPr>
      <p:grpSp>
        <p:nvGrpSpPr>
          <p:cNvPr id="92" name="Google Shape;92;p9"/>
          <p:cNvGrpSpPr/>
          <p:nvPr/>
        </p:nvGrpSpPr>
        <p:grpSpPr>
          <a:xfrm>
            <a:off x="0" y="381001"/>
            <a:ext cx="1037850" cy="1016287"/>
            <a:chOff x="0" y="381001"/>
            <a:chExt cx="1037850" cy="1016287"/>
          </a:xfrm>
        </p:grpSpPr>
        <p:sp>
          <p:nvSpPr>
            <p:cNvPr id="93" name="Google Shape;93;p9"/>
            <p:cNvSpPr/>
            <p:nvPr/>
          </p:nvSpPr>
          <p:spPr>
            <a:xfrm rot="-5400000">
              <a:off x="0" y="381001"/>
              <a:ext cx="808800" cy="808800"/>
            </a:xfrm>
            <a:prstGeom prst="diagStripe">
              <a:avLst>
                <a:gd name="adj" fmla="val 5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9"/>
            <p:cNvSpPr/>
            <p:nvPr/>
          </p:nvSpPr>
          <p:spPr>
            <a:xfrm flipH="1">
              <a:off x="229050" y="588489"/>
              <a:ext cx="808800" cy="808800"/>
            </a:xfrm>
            <a:prstGeom prst="diagStripe">
              <a:avLst>
                <a:gd name="adj" fmla="val 50000"/>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9"/>
          <p:cNvSpPr txBox="1">
            <a:spLocks noGrp="1"/>
          </p:cNvSpPr>
          <p:nvPr>
            <p:ph type="title"/>
          </p:nvPr>
        </p:nvSpPr>
        <p:spPr>
          <a:xfrm>
            <a:off x="1297500" y="1658325"/>
            <a:ext cx="3036300" cy="1751700"/>
          </a:xfrm>
          <a:prstGeom prst="rect">
            <a:avLst/>
          </a:prstGeom>
        </p:spPr>
        <p:txBody>
          <a:bodyPr spcFirstLastPara="1" wrap="square" lIns="91425" tIns="91425" rIns="91425" bIns="91425" anchor="t"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6" name="Google Shape;96;p9"/>
          <p:cNvSpPr txBox="1">
            <a:spLocks noGrp="1"/>
          </p:cNvSpPr>
          <p:nvPr>
            <p:ph type="subTitle" idx="1"/>
          </p:nvPr>
        </p:nvSpPr>
        <p:spPr>
          <a:xfrm>
            <a:off x="1297500" y="3538000"/>
            <a:ext cx="3036300" cy="506100"/>
          </a:xfrm>
          <a:prstGeom prst="rect">
            <a:avLst/>
          </a:prstGeom>
        </p:spPr>
        <p:txBody>
          <a:bodyPr spcFirstLastPara="1" wrap="square" lIns="91425" tIns="91425" rIns="91425" bIns="91425" anchor="t" anchorCtr="0">
            <a:normAutofit/>
          </a:bodyPr>
          <a:lstStyle>
            <a:lvl1pPr lvl="0">
              <a:lnSpc>
                <a:spcPct val="100000"/>
              </a:lnSpc>
              <a:spcBef>
                <a:spcPts val="0"/>
              </a:spcBef>
              <a:spcAft>
                <a:spcPts val="0"/>
              </a:spcAft>
              <a:buSzPts val="1300"/>
              <a:buNone/>
              <a:defRPr/>
            </a:lvl1pPr>
            <a:lvl2pPr lvl="1">
              <a:lnSpc>
                <a:spcPct val="100000"/>
              </a:lnSpc>
              <a:spcBef>
                <a:spcPts val="0"/>
              </a:spcBef>
              <a:spcAft>
                <a:spcPts val="0"/>
              </a:spcAft>
              <a:buSzPts val="1300"/>
              <a:buNone/>
              <a:defRPr sz="1300"/>
            </a:lvl2pPr>
            <a:lvl3pPr lvl="2">
              <a:lnSpc>
                <a:spcPct val="100000"/>
              </a:lnSpc>
              <a:spcBef>
                <a:spcPts val="0"/>
              </a:spcBef>
              <a:spcAft>
                <a:spcPts val="0"/>
              </a:spcAft>
              <a:buSzPts val="1300"/>
              <a:buNone/>
              <a:defRPr sz="1300"/>
            </a:lvl3pPr>
            <a:lvl4pPr lvl="3">
              <a:lnSpc>
                <a:spcPct val="100000"/>
              </a:lnSpc>
              <a:spcBef>
                <a:spcPts val="0"/>
              </a:spcBef>
              <a:spcAft>
                <a:spcPts val="0"/>
              </a:spcAft>
              <a:buSzPts val="1300"/>
              <a:buNone/>
              <a:defRPr sz="1300"/>
            </a:lvl4pPr>
            <a:lvl5pPr lvl="4">
              <a:lnSpc>
                <a:spcPct val="100000"/>
              </a:lnSpc>
              <a:spcBef>
                <a:spcPts val="0"/>
              </a:spcBef>
              <a:spcAft>
                <a:spcPts val="0"/>
              </a:spcAft>
              <a:buSzPts val="1300"/>
              <a:buNone/>
              <a:defRPr sz="1300"/>
            </a:lvl5pPr>
            <a:lvl6pPr lvl="5">
              <a:lnSpc>
                <a:spcPct val="100000"/>
              </a:lnSpc>
              <a:spcBef>
                <a:spcPts val="0"/>
              </a:spcBef>
              <a:spcAft>
                <a:spcPts val="0"/>
              </a:spcAft>
              <a:buSzPts val="1300"/>
              <a:buNone/>
              <a:defRPr sz="1300"/>
            </a:lvl6pPr>
            <a:lvl7pPr lvl="6">
              <a:lnSpc>
                <a:spcPct val="100000"/>
              </a:lnSpc>
              <a:spcBef>
                <a:spcPts val="0"/>
              </a:spcBef>
              <a:spcAft>
                <a:spcPts val="0"/>
              </a:spcAft>
              <a:buSzPts val="1300"/>
              <a:buNone/>
              <a:defRPr sz="1300"/>
            </a:lvl7pPr>
            <a:lvl8pPr lvl="7">
              <a:lnSpc>
                <a:spcPct val="100000"/>
              </a:lnSpc>
              <a:spcBef>
                <a:spcPts val="0"/>
              </a:spcBef>
              <a:spcAft>
                <a:spcPts val="0"/>
              </a:spcAft>
              <a:buSzPts val="1300"/>
              <a:buNone/>
              <a:defRPr sz="1300"/>
            </a:lvl8pPr>
            <a:lvl9pPr lvl="8">
              <a:lnSpc>
                <a:spcPct val="100000"/>
              </a:lnSpc>
              <a:spcBef>
                <a:spcPts val="0"/>
              </a:spcBef>
              <a:spcAft>
                <a:spcPts val="0"/>
              </a:spcAft>
              <a:buSzPts val="1300"/>
              <a:buNone/>
              <a:defRPr sz="1300"/>
            </a:lvl9pPr>
          </a:lstStyle>
          <a:p>
            <a:endParaRPr/>
          </a:p>
        </p:txBody>
      </p:sp>
      <p:sp>
        <p:nvSpPr>
          <p:cNvPr id="97" name="Google Shape;97;p9"/>
          <p:cNvSpPr txBox="1">
            <a:spLocks noGrp="1"/>
          </p:cNvSpPr>
          <p:nvPr>
            <p:ph type="body" idx="2"/>
          </p:nvPr>
        </p:nvSpPr>
        <p:spPr>
          <a:xfrm>
            <a:off x="4648200" y="1696600"/>
            <a:ext cx="3676800" cy="2347500"/>
          </a:xfrm>
          <a:prstGeom prst="rect">
            <a:avLst/>
          </a:prstGeom>
        </p:spPr>
        <p:txBody>
          <a:bodyPr spcFirstLastPara="1" wrap="square" lIns="91425" tIns="91425" rIns="91425" bIns="91425" anchor="t" anchorCtr="0">
            <a:normAutofit/>
          </a:bodyPr>
          <a:lstStyle>
            <a:lvl1pPr marL="457200" lvl="0" indent="-311150">
              <a:spcBef>
                <a:spcPts val="0"/>
              </a:spcBef>
              <a:spcAft>
                <a:spcPts val="0"/>
              </a:spcAft>
              <a:buSzPts val="1300"/>
              <a:buChar char="●"/>
              <a:defRPr/>
            </a:lvl1pPr>
            <a:lvl2pPr marL="914400" lvl="1" indent="-298450">
              <a:spcBef>
                <a:spcPts val="0"/>
              </a:spcBef>
              <a:spcAft>
                <a:spcPts val="0"/>
              </a:spcAft>
              <a:buSzPts val="1100"/>
              <a:buChar char="○"/>
              <a:defRPr/>
            </a:lvl2pPr>
            <a:lvl3pPr marL="1371600" lvl="2" indent="-298450">
              <a:spcBef>
                <a:spcPts val="0"/>
              </a:spcBef>
              <a:spcAft>
                <a:spcPts val="0"/>
              </a:spcAft>
              <a:buSzPts val="1100"/>
              <a:buChar char="■"/>
              <a:defRPr/>
            </a:lvl3pPr>
            <a:lvl4pPr marL="1828800" lvl="3" indent="-298450">
              <a:spcBef>
                <a:spcPts val="0"/>
              </a:spcBef>
              <a:spcAft>
                <a:spcPts val="0"/>
              </a:spcAft>
              <a:buSzPts val="1100"/>
              <a:buChar char="●"/>
              <a:defRPr/>
            </a:lvl4pPr>
            <a:lvl5pPr marL="2286000" lvl="4" indent="-298450">
              <a:spcBef>
                <a:spcPts val="0"/>
              </a:spcBef>
              <a:spcAft>
                <a:spcPts val="0"/>
              </a:spcAft>
              <a:buSzPts val="1100"/>
              <a:buChar char="○"/>
              <a:defRPr/>
            </a:lvl5pPr>
            <a:lvl6pPr marL="2743200" lvl="5" indent="-298450">
              <a:spcBef>
                <a:spcPts val="0"/>
              </a:spcBef>
              <a:spcAft>
                <a:spcPts val="0"/>
              </a:spcAft>
              <a:buSzPts val="1100"/>
              <a:buChar char="■"/>
              <a:defRPr/>
            </a:lvl6pPr>
            <a:lvl7pPr marL="3200400" lvl="6" indent="-298450">
              <a:spcBef>
                <a:spcPts val="0"/>
              </a:spcBef>
              <a:spcAft>
                <a:spcPts val="0"/>
              </a:spcAft>
              <a:buSzPts val="1100"/>
              <a:buChar char="●"/>
              <a:defRPr/>
            </a:lvl7pPr>
            <a:lvl8pPr marL="3657600" lvl="7" indent="-298450">
              <a:spcBef>
                <a:spcPts val="0"/>
              </a:spcBef>
              <a:spcAft>
                <a:spcPts val="0"/>
              </a:spcAft>
              <a:buSzPts val="1100"/>
              <a:buChar char="○"/>
              <a:defRPr/>
            </a:lvl8pPr>
            <a:lvl9pPr marL="4114800" lvl="8" indent="-298450">
              <a:spcBef>
                <a:spcPts val="0"/>
              </a:spcBef>
              <a:spcAft>
                <a:spcPts val="0"/>
              </a:spcAft>
              <a:buSzPts val="1100"/>
              <a:buChar char="■"/>
              <a:defRPr/>
            </a:lvl9pPr>
          </a:lstStyle>
          <a:p>
            <a:endParaRPr/>
          </a:p>
        </p:txBody>
      </p:sp>
      <p:sp>
        <p:nvSpPr>
          <p:cNvPr id="98" name="Google Shape;98;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
        <p:cNvGrpSpPr/>
        <p:nvPr/>
      </p:nvGrpSpPr>
      <p:grpSpPr>
        <a:xfrm>
          <a:off x="0" y="0"/>
          <a:ext cx="0" cy="0"/>
          <a:chOff x="0" y="0"/>
          <a:chExt cx="0" cy="0"/>
        </a:xfrm>
      </p:grpSpPr>
      <p:grpSp>
        <p:nvGrpSpPr>
          <p:cNvPr id="100" name="Google Shape;100;p10"/>
          <p:cNvGrpSpPr/>
          <p:nvPr/>
        </p:nvGrpSpPr>
        <p:grpSpPr>
          <a:xfrm>
            <a:off x="0" y="4128572"/>
            <a:ext cx="698925" cy="684657"/>
            <a:chOff x="0" y="3785672"/>
            <a:chExt cx="698925" cy="684657"/>
          </a:xfrm>
        </p:grpSpPr>
        <p:sp>
          <p:nvSpPr>
            <p:cNvPr id="101" name="Google Shape;101;p10"/>
            <p:cNvSpPr/>
            <p:nvPr/>
          </p:nvSpPr>
          <p:spPr>
            <a:xfrm rot="-5400000">
              <a:off x="0" y="3785672"/>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0"/>
            <p:cNvSpPr/>
            <p:nvPr/>
          </p:nvSpPr>
          <p:spPr>
            <a:xfrm flipH="1">
              <a:off x="154125" y="3925529"/>
              <a:ext cx="544800" cy="544800"/>
            </a:xfrm>
            <a:prstGeom prst="diagStripe">
              <a:avLst>
                <a:gd name="adj" fmla="val 50000"/>
              </a:avLst>
            </a:prstGeom>
            <a:solidFill>
              <a:schemeClr val="lt1">
                <a:alpha val="962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10"/>
          <p:cNvSpPr txBox="1">
            <a:spLocks noGrp="1"/>
          </p:cNvSpPr>
          <p:nvPr>
            <p:ph type="body" idx="1"/>
          </p:nvPr>
        </p:nvSpPr>
        <p:spPr>
          <a:xfrm>
            <a:off x="812725" y="4305375"/>
            <a:ext cx="6936000" cy="5238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300"/>
              <a:buNone/>
              <a:defRPr/>
            </a:lvl1pPr>
          </a:lstStyle>
          <a:p>
            <a:endParaRPr/>
          </a:p>
        </p:txBody>
      </p:sp>
      <p:sp>
        <p:nvSpPr>
          <p:cNvPr id="104" name="Google Shape;104;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focus">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1pPr>
            <a:lvl2pPr lvl="1">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2pPr>
            <a:lvl3pPr lvl="2">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3pPr>
            <a:lvl4pPr lvl="3">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4pPr>
            <a:lvl5pPr lvl="4">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5pPr>
            <a:lvl6pPr lvl="5">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6pPr>
            <a:lvl7pPr lvl="6">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7pPr>
            <a:lvl8pPr lvl="7">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8pPr>
            <a:lvl9pPr lvl="8">
              <a:spcBef>
                <a:spcPts val="0"/>
              </a:spcBef>
              <a:spcAft>
                <a:spcPts val="0"/>
              </a:spcAft>
              <a:buClr>
                <a:schemeClr val="lt1"/>
              </a:buClr>
              <a:buSzPts val="2800"/>
              <a:buFont typeface="Montserrat"/>
              <a:buNone/>
              <a:defRPr sz="2800">
                <a:solidFill>
                  <a:schemeClr val="lt1"/>
                </a:solidFill>
                <a:latin typeface="Montserrat"/>
                <a:ea typeface="Montserrat"/>
                <a:cs typeface="Montserrat"/>
                <a:sym typeface="Montserrat"/>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11150">
              <a:lnSpc>
                <a:spcPct val="115000"/>
              </a:lnSpc>
              <a:spcBef>
                <a:spcPts val="0"/>
              </a:spcBef>
              <a:spcAft>
                <a:spcPts val="0"/>
              </a:spcAft>
              <a:buClr>
                <a:schemeClr val="lt1"/>
              </a:buClr>
              <a:buSzPts val="1300"/>
              <a:buFont typeface="Lato"/>
              <a:buChar char="●"/>
              <a:defRPr sz="1300">
                <a:solidFill>
                  <a:schemeClr val="lt1"/>
                </a:solidFill>
                <a:latin typeface="Lato"/>
                <a:ea typeface="Lato"/>
                <a:cs typeface="Lato"/>
                <a:sym typeface="Lato"/>
              </a:defRPr>
            </a:lvl1pPr>
            <a:lvl2pPr marL="914400" lvl="1"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2pPr>
            <a:lvl3pPr marL="1371600" lvl="2"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3pPr>
            <a:lvl4pPr marL="1828800" lvl="3"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4pPr>
            <a:lvl5pPr marL="2286000" lvl="4"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5pPr>
            <a:lvl6pPr marL="2743200" lvl="5"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6pPr>
            <a:lvl7pPr marL="3200400" lvl="6"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7pPr>
            <a:lvl8pPr marL="3657600" lvl="7"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8pPr>
            <a:lvl9pPr marL="4114800" lvl="8" indent="-298450">
              <a:lnSpc>
                <a:spcPct val="115000"/>
              </a:lnSpc>
              <a:spcBef>
                <a:spcPts val="0"/>
              </a:spcBef>
              <a:spcAft>
                <a:spcPts val="0"/>
              </a:spcAft>
              <a:buClr>
                <a:schemeClr val="lt1"/>
              </a:buClr>
              <a:buSzPts val="1100"/>
              <a:buFont typeface="Lato"/>
              <a:buChar char="■"/>
              <a:defRPr sz="1100">
                <a:solidFill>
                  <a:schemeClr val="lt1"/>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lt1"/>
                </a:solidFill>
                <a:latin typeface="Lato"/>
                <a:ea typeface="Lato"/>
                <a:cs typeface="Lato"/>
                <a:sym typeface="Lato"/>
              </a:defRPr>
            </a:lvl1pPr>
            <a:lvl2pPr lvl="1" algn="r">
              <a:buNone/>
              <a:defRPr sz="1000">
                <a:solidFill>
                  <a:schemeClr val="lt1"/>
                </a:solidFill>
                <a:latin typeface="Lato"/>
                <a:ea typeface="Lato"/>
                <a:cs typeface="Lato"/>
                <a:sym typeface="Lato"/>
              </a:defRPr>
            </a:lvl2pPr>
            <a:lvl3pPr lvl="2" algn="r">
              <a:buNone/>
              <a:defRPr sz="1000">
                <a:solidFill>
                  <a:schemeClr val="lt1"/>
                </a:solidFill>
                <a:latin typeface="Lato"/>
                <a:ea typeface="Lato"/>
                <a:cs typeface="Lato"/>
                <a:sym typeface="Lato"/>
              </a:defRPr>
            </a:lvl3pPr>
            <a:lvl4pPr lvl="3" algn="r">
              <a:buNone/>
              <a:defRPr sz="1000">
                <a:solidFill>
                  <a:schemeClr val="lt1"/>
                </a:solidFill>
                <a:latin typeface="Lato"/>
                <a:ea typeface="Lato"/>
                <a:cs typeface="Lato"/>
                <a:sym typeface="Lato"/>
              </a:defRPr>
            </a:lvl4pPr>
            <a:lvl5pPr lvl="4" algn="r">
              <a:buNone/>
              <a:defRPr sz="1000">
                <a:solidFill>
                  <a:schemeClr val="lt1"/>
                </a:solidFill>
                <a:latin typeface="Lato"/>
                <a:ea typeface="Lato"/>
                <a:cs typeface="Lato"/>
                <a:sym typeface="Lato"/>
              </a:defRPr>
            </a:lvl5pPr>
            <a:lvl6pPr lvl="5" algn="r">
              <a:buNone/>
              <a:defRPr sz="1000">
                <a:solidFill>
                  <a:schemeClr val="lt1"/>
                </a:solidFill>
                <a:latin typeface="Lato"/>
                <a:ea typeface="Lato"/>
                <a:cs typeface="Lato"/>
                <a:sym typeface="Lato"/>
              </a:defRPr>
            </a:lvl6pPr>
            <a:lvl7pPr lvl="6" algn="r">
              <a:buNone/>
              <a:defRPr sz="1000">
                <a:solidFill>
                  <a:schemeClr val="lt1"/>
                </a:solidFill>
                <a:latin typeface="Lato"/>
                <a:ea typeface="Lato"/>
                <a:cs typeface="Lato"/>
                <a:sym typeface="Lato"/>
              </a:defRPr>
            </a:lvl7pPr>
            <a:lvl8pPr lvl="7" algn="r">
              <a:buNone/>
              <a:defRPr sz="1000">
                <a:solidFill>
                  <a:schemeClr val="lt1"/>
                </a:solidFill>
                <a:latin typeface="Lato"/>
                <a:ea typeface="Lato"/>
                <a:cs typeface="Lato"/>
                <a:sym typeface="Lato"/>
              </a:defRPr>
            </a:lvl8pPr>
            <a:lvl9pPr lvl="8" algn="r">
              <a:buNone/>
              <a:defRPr sz="1000">
                <a:solidFill>
                  <a:schemeClr val="lt1"/>
                </a:solidFill>
                <a:latin typeface="Lato"/>
                <a:ea typeface="Lato"/>
                <a:cs typeface="Lato"/>
                <a:sym typeface="Lat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transition spd="med">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6.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7.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8.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3.png"/></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9.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27.jpg"/><Relationship Id="rId4" Type="http://schemas.openxmlformats.org/officeDocument/2006/relationships/image" Target="../media/image26.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2.xml"/><Relationship Id="rId1" Type="http://schemas.openxmlformats.org/officeDocument/2006/relationships/slideLayout" Target="../slideLayouts/slideLayout16.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hyperlink" Target="http://www.youtube.com/watch?v=HdqVF7-8wng" TargetMode="External"/><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0.jp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48.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54.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27.jpg"/></Relationships>
</file>

<file path=ppt/slides/_rels/slide5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7.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8.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1.xml"/></Relationships>
</file>

<file path=ppt/slides/_rels/slide6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5.xml"/><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66.xml"/><Relationship Id="rId1" Type="http://schemas.openxmlformats.org/officeDocument/2006/relationships/slideLayout" Target="../slideLayouts/slideLayout11.xml"/><Relationship Id="rId6" Type="http://schemas.openxmlformats.org/officeDocument/2006/relationships/image" Target="../media/image3.png"/><Relationship Id="rId5" Type="http://schemas.openxmlformats.org/officeDocument/2006/relationships/image" Target="../media/image36.jpg"/><Relationship Id="rId4" Type="http://schemas.openxmlformats.org/officeDocument/2006/relationships/image" Target="../media/image35.jpg"/></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2.xml"/><Relationship Id="rId1" Type="http://schemas.openxmlformats.org/officeDocument/2006/relationships/slideLayout" Target="../slideLayouts/slideLayout10.xml"/></Relationships>
</file>

<file path=ppt/slides/_rels/slide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3.xml"/><Relationship Id="rId1" Type="http://schemas.openxmlformats.org/officeDocument/2006/relationships/slideLayout" Target="../slideLayouts/slideLayout16.xml"/></Relationships>
</file>

<file path=ppt/slides/_rels/slide7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0.jp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3"/>
          <p:cNvSpPr txBox="1">
            <a:spLocks noGrp="1"/>
          </p:cNvSpPr>
          <p:nvPr>
            <p:ph type="ctrTitle"/>
          </p:nvPr>
        </p:nvSpPr>
        <p:spPr>
          <a:xfrm>
            <a:off x="3122831" y="1734919"/>
            <a:ext cx="6021300" cy="1135500"/>
          </a:xfrm>
          <a:prstGeom prst="rect">
            <a:avLst/>
          </a:prstGeom>
          <a:ln>
            <a:noFill/>
          </a:ln>
        </p:spPr>
        <p:txBody>
          <a:bodyPr spcFirstLastPara="1" wrap="square" lIns="91425" tIns="91425" rIns="91425" bIns="91425" anchor="t" anchorCtr="0">
            <a:normAutofit/>
          </a:bodyPr>
          <a:lstStyle/>
          <a:p>
            <a:pPr marL="0" lvl="0" indent="0" algn="l" rtl="0">
              <a:spcBef>
                <a:spcPts val="0"/>
              </a:spcBef>
              <a:spcAft>
                <a:spcPts val="0"/>
              </a:spcAft>
              <a:buNone/>
            </a:pPr>
            <a:r>
              <a:rPr lang="en" sz="3400"/>
              <a:t>Leadership &amp; Partnerships </a:t>
            </a:r>
            <a:endParaRPr sz="3400"/>
          </a:p>
          <a:p>
            <a:pPr marL="0" lvl="0" indent="0" algn="l" rtl="0">
              <a:spcBef>
                <a:spcPts val="0"/>
              </a:spcBef>
              <a:spcAft>
                <a:spcPts val="0"/>
              </a:spcAft>
              <a:buNone/>
            </a:pPr>
            <a:endParaRPr sz="1900">
              <a:solidFill>
                <a:schemeClr val="lt2"/>
              </a:solidFill>
            </a:endParaRPr>
          </a:p>
          <a:p>
            <a:pPr marL="0" lvl="0" indent="0" algn="l" rtl="0">
              <a:spcBef>
                <a:spcPts val="0"/>
              </a:spcBef>
              <a:spcAft>
                <a:spcPts val="0"/>
              </a:spcAft>
              <a:buNone/>
            </a:pPr>
            <a:endParaRPr sz="1900"/>
          </a:p>
        </p:txBody>
      </p:sp>
      <p:sp>
        <p:nvSpPr>
          <p:cNvPr id="182" name="Google Shape;182;p23"/>
          <p:cNvSpPr txBox="1">
            <a:spLocks noGrp="1"/>
          </p:cNvSpPr>
          <p:nvPr>
            <p:ph type="subTitle" idx="1"/>
          </p:nvPr>
        </p:nvSpPr>
        <p:spPr>
          <a:xfrm>
            <a:off x="5192456" y="4478163"/>
            <a:ext cx="3470700" cy="506100"/>
          </a:xfrm>
          <a:prstGeom prst="rect">
            <a:avLst/>
          </a:prstGeom>
        </p:spPr>
        <p:txBody>
          <a:bodyPr spcFirstLastPara="1" wrap="square" lIns="91425" tIns="91425" rIns="91425" bIns="91425" anchor="t" anchorCtr="0">
            <a:normAutofit fontScale="85000" lnSpcReduction="20000"/>
          </a:bodyPr>
          <a:lstStyle/>
          <a:p>
            <a:pPr marL="0" lvl="0" indent="0" algn="r" rtl="0">
              <a:spcBef>
                <a:spcPts val="0"/>
              </a:spcBef>
              <a:spcAft>
                <a:spcPts val="0"/>
              </a:spcAft>
              <a:buNone/>
            </a:pPr>
            <a:r>
              <a:rPr lang="en" sz="1500">
                <a:latin typeface="Montserrat Medium"/>
                <a:ea typeface="Montserrat Medium"/>
                <a:cs typeface="Montserrat Medium"/>
                <a:sym typeface="Montserrat Medium"/>
              </a:rPr>
              <a:t>Speaker: A. Berké Brown</a:t>
            </a:r>
            <a:endParaRPr sz="1500">
              <a:latin typeface="Montserrat Medium"/>
              <a:ea typeface="Montserrat Medium"/>
              <a:cs typeface="Montserrat Medium"/>
              <a:sym typeface="Montserrat Medium"/>
            </a:endParaRPr>
          </a:p>
          <a:p>
            <a:pPr marL="0" lvl="0" indent="0" algn="r" rtl="0">
              <a:spcBef>
                <a:spcPts val="0"/>
              </a:spcBef>
              <a:spcAft>
                <a:spcPts val="0"/>
              </a:spcAft>
              <a:buNone/>
            </a:pPr>
            <a:r>
              <a:rPr lang="en" sz="1500">
                <a:latin typeface="Montserrat Medium"/>
                <a:ea typeface="Montserrat Medium"/>
                <a:cs typeface="Montserrat Medium"/>
                <a:sym typeface="Montserrat Medium"/>
              </a:rPr>
              <a:t>May 22nd,  2024</a:t>
            </a:r>
            <a:endParaRPr sz="1500">
              <a:latin typeface="Montserrat Medium"/>
              <a:ea typeface="Montserrat Medium"/>
              <a:cs typeface="Montserrat Medium"/>
              <a:sym typeface="Montserrat Medium"/>
            </a:endParaRPr>
          </a:p>
        </p:txBody>
      </p:sp>
      <p:pic>
        <p:nvPicPr>
          <p:cNvPr id="183" name="Google Shape;183;p23"/>
          <p:cNvPicPr preferRelativeResize="0"/>
          <p:nvPr/>
        </p:nvPicPr>
        <p:blipFill rotWithShape="1">
          <a:blip r:embed="rId3">
            <a:alphaModFix/>
          </a:blip>
          <a:srcRect l="26535" t="9963" r="23111" b="20316"/>
          <a:stretch/>
        </p:blipFill>
        <p:spPr>
          <a:xfrm>
            <a:off x="9670106" y="87938"/>
            <a:ext cx="1984743" cy="2553975"/>
          </a:xfrm>
          <a:prstGeom prst="rect">
            <a:avLst/>
          </a:prstGeom>
          <a:noFill/>
          <a:ln w="9525" cap="flat" cmpd="sng">
            <a:solidFill>
              <a:srgbClr val="000000"/>
            </a:solidFill>
            <a:prstDash val="solid"/>
            <a:round/>
            <a:headEnd type="none" w="sm" len="sm"/>
            <a:tailEnd type="none" w="sm" len="sm"/>
          </a:ln>
          <a:effectLst>
            <a:outerShdw blurRad="57150" dist="19050" dir="5400000" algn="bl" rotWithShape="0">
              <a:srgbClr val="000000">
                <a:alpha val="50000"/>
              </a:srgbClr>
            </a:outerShdw>
          </a:effectLst>
        </p:spPr>
      </p:pic>
      <p:sp>
        <p:nvSpPr>
          <p:cNvPr id="184" name="Google Shape;184;p23"/>
          <p:cNvSpPr txBox="1"/>
          <p:nvPr/>
        </p:nvSpPr>
        <p:spPr>
          <a:xfrm>
            <a:off x="3187918" y="1438296"/>
            <a:ext cx="4552800" cy="716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100">
                <a:solidFill>
                  <a:srgbClr val="55D8FF"/>
                </a:solidFill>
                <a:latin typeface="Montserrat"/>
                <a:ea typeface="Montserrat"/>
                <a:cs typeface="Montserrat"/>
                <a:sym typeface="Montserrat"/>
              </a:rPr>
              <a:t>A Human-Centered Approach to </a:t>
            </a:r>
            <a:endParaRPr sz="2100">
              <a:solidFill>
                <a:srgbClr val="55D8FF"/>
              </a:solidFill>
              <a:latin typeface="Lato"/>
              <a:ea typeface="Lato"/>
              <a:cs typeface="Lato"/>
              <a:sym typeface="Lato"/>
            </a:endParaRPr>
          </a:p>
        </p:txBody>
      </p:sp>
      <p:sp>
        <p:nvSpPr>
          <p:cNvPr id="185" name="Google Shape;185;p23"/>
          <p:cNvSpPr txBox="1"/>
          <p:nvPr/>
        </p:nvSpPr>
        <p:spPr>
          <a:xfrm>
            <a:off x="3187931" y="2309106"/>
            <a:ext cx="8119500" cy="7164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1900" i="1">
                <a:solidFill>
                  <a:schemeClr val="lt2"/>
                </a:solidFill>
                <a:latin typeface="Montserrat"/>
                <a:ea typeface="Montserrat"/>
                <a:cs typeface="Montserrat"/>
                <a:sym typeface="Montserrat"/>
              </a:rPr>
              <a:t>For Community Health</a:t>
            </a:r>
            <a:endParaRPr sz="1300" i="1">
              <a:solidFill>
                <a:schemeClr val="lt1"/>
              </a:solidFill>
              <a:latin typeface="Lato"/>
              <a:ea typeface="Lato"/>
              <a:cs typeface="Lato"/>
              <a:sym typeface="Lato"/>
            </a:endParaRPr>
          </a:p>
        </p:txBody>
      </p:sp>
      <p:pic>
        <p:nvPicPr>
          <p:cNvPr id="186" name="Google Shape;186;p23"/>
          <p:cNvPicPr preferRelativeResize="0"/>
          <p:nvPr/>
        </p:nvPicPr>
        <p:blipFill>
          <a:blip r:embed="rId4">
            <a:alphaModFix/>
          </a:blip>
          <a:stretch>
            <a:fillRect/>
          </a:stretch>
        </p:blipFill>
        <p:spPr>
          <a:xfrm>
            <a:off x="162000" y="4478212"/>
            <a:ext cx="2775350" cy="50602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32"/>
          <p:cNvSpPr txBox="1">
            <a:spLocks noGrp="1"/>
          </p:cNvSpPr>
          <p:nvPr>
            <p:ph type="title"/>
          </p:nvPr>
        </p:nvSpPr>
        <p:spPr>
          <a:xfrm>
            <a:off x="973125" y="295313"/>
            <a:ext cx="52791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Defining Our Terms</a:t>
            </a:r>
            <a:endParaRPr/>
          </a:p>
        </p:txBody>
      </p:sp>
      <p:sp>
        <p:nvSpPr>
          <p:cNvPr id="257" name="Google Shape;257;p32"/>
          <p:cNvSpPr txBox="1">
            <a:spLocks noGrp="1"/>
          </p:cNvSpPr>
          <p:nvPr>
            <p:ph type="body" idx="1"/>
          </p:nvPr>
        </p:nvSpPr>
        <p:spPr>
          <a:xfrm>
            <a:off x="1355813" y="1824600"/>
            <a:ext cx="6980700" cy="2654400"/>
          </a:xfrm>
          <a:prstGeom prst="rect">
            <a:avLst/>
          </a:prstGeom>
        </p:spPr>
        <p:txBody>
          <a:bodyPr spcFirstLastPara="1" wrap="square" lIns="91425" tIns="91425" rIns="91425" bIns="91425" anchor="t" anchorCtr="0">
            <a:normAutofit/>
          </a:bodyPr>
          <a:lstStyle/>
          <a:p>
            <a:pPr marL="0" lvl="0" indent="0" algn="l" rtl="0">
              <a:lnSpc>
                <a:spcPct val="115000"/>
              </a:lnSpc>
              <a:spcBef>
                <a:spcPts val="0"/>
              </a:spcBef>
              <a:spcAft>
                <a:spcPts val="0"/>
              </a:spcAft>
              <a:buNone/>
            </a:pPr>
            <a:r>
              <a:rPr lang="en" sz="1800"/>
              <a:t>Definition of salutogenesis</a:t>
            </a:r>
            <a:endParaRPr sz="1800"/>
          </a:p>
          <a:p>
            <a:pPr marL="342900" lvl="0" indent="-279400" algn="l" rtl="0">
              <a:lnSpc>
                <a:spcPct val="115000"/>
              </a:lnSpc>
              <a:spcBef>
                <a:spcPts val="800"/>
              </a:spcBef>
              <a:spcAft>
                <a:spcPts val="0"/>
              </a:spcAft>
              <a:buSzPts val="1800"/>
              <a:buAutoNum type="arabicPeriod"/>
            </a:pPr>
            <a:r>
              <a:rPr lang="en" sz="1800"/>
              <a:t>: an approach to human health that examines the factors contributing to the promotion and maintenance of physical and mental well-being rather than disease with particular emphasis on the coping mechanisms of individuals which help preserve health despite stressful conditions</a:t>
            </a:r>
            <a:endParaRPr sz="1800"/>
          </a:p>
          <a:p>
            <a:pPr marL="342900" lvl="0" indent="0" algn="l" rtl="0">
              <a:lnSpc>
                <a:spcPct val="115000"/>
              </a:lnSpc>
              <a:spcBef>
                <a:spcPts val="800"/>
              </a:spcBef>
              <a:spcAft>
                <a:spcPts val="800"/>
              </a:spcAft>
              <a:buNone/>
            </a:pPr>
            <a:endParaRPr sz="1800"/>
          </a:p>
        </p:txBody>
      </p:sp>
      <p:pic>
        <p:nvPicPr>
          <p:cNvPr id="258" name="Google Shape;258;p32"/>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259" name="Google Shape;259;p32"/>
          <p:cNvSpPr txBox="1">
            <a:spLocks noGrp="1"/>
          </p:cNvSpPr>
          <p:nvPr>
            <p:ph type="title"/>
          </p:nvPr>
        </p:nvSpPr>
        <p:spPr>
          <a:xfrm>
            <a:off x="1297500" y="1099913"/>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Salutogenesis</a:t>
            </a:r>
            <a:endParaRPr b="1"/>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33"/>
          <p:cNvSpPr/>
          <p:nvPr/>
        </p:nvSpPr>
        <p:spPr>
          <a:xfrm>
            <a:off x="4330909" y="2330648"/>
            <a:ext cx="482100" cy="482100"/>
          </a:xfrm>
          <a:prstGeom prst="ellipse">
            <a:avLst/>
          </a:prstGeom>
          <a:solidFill>
            <a:srgbClr val="1D566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65" name="Google Shape;265;p33"/>
          <p:cNvSpPr/>
          <p:nvPr/>
        </p:nvSpPr>
        <p:spPr>
          <a:xfrm rot="-8473244">
            <a:off x="2022320" y="1704155"/>
            <a:ext cx="1078679" cy="383439"/>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66" name="Google Shape;266;p33"/>
          <p:cNvSpPr/>
          <p:nvPr/>
        </p:nvSpPr>
        <p:spPr>
          <a:xfrm rot="-2702154">
            <a:off x="6017186" y="1720724"/>
            <a:ext cx="1015901" cy="383535"/>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67" name="Google Shape;267;p33"/>
          <p:cNvSpPr/>
          <p:nvPr/>
        </p:nvSpPr>
        <p:spPr>
          <a:xfrm rot="8690749">
            <a:off x="2053649" y="3361421"/>
            <a:ext cx="1016015" cy="383451"/>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68" name="Google Shape;268;p33"/>
          <p:cNvSpPr/>
          <p:nvPr/>
        </p:nvSpPr>
        <p:spPr>
          <a:xfrm rot="2130373">
            <a:off x="6197276" y="3319611"/>
            <a:ext cx="1016028" cy="383617"/>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69" name="Google Shape;269;p33"/>
          <p:cNvSpPr txBox="1"/>
          <p:nvPr/>
        </p:nvSpPr>
        <p:spPr>
          <a:xfrm>
            <a:off x="2804505" y="2198103"/>
            <a:ext cx="3534900" cy="638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chemeClr val="lt1"/>
              </a:buClr>
              <a:buSzPts val="3800"/>
              <a:buFont typeface="Avenir"/>
              <a:buNone/>
            </a:pPr>
            <a:r>
              <a:rPr lang="en" sz="3800" b="1" i="0" u="none" strike="noStrike" cap="none">
                <a:solidFill>
                  <a:schemeClr val="lt1"/>
                </a:solidFill>
                <a:latin typeface="Avenir"/>
                <a:ea typeface="Avenir"/>
                <a:cs typeface="Avenir"/>
                <a:sym typeface="Avenir"/>
              </a:rPr>
              <a:t>THE SOLUTION</a:t>
            </a:r>
            <a:endParaRPr sz="3800" b="1" i="0" u="none" strike="noStrike" cap="none">
              <a:solidFill>
                <a:schemeClr val="lt1"/>
              </a:solidFill>
              <a:latin typeface="Avenir"/>
              <a:ea typeface="Avenir"/>
              <a:cs typeface="Avenir"/>
              <a:sym typeface="Avenir"/>
            </a:endParaRPr>
          </a:p>
        </p:txBody>
      </p:sp>
      <p:sp>
        <p:nvSpPr>
          <p:cNvPr id="270" name="Google Shape;270;p33"/>
          <p:cNvSpPr txBox="1">
            <a:spLocks noGrp="1"/>
          </p:cNvSpPr>
          <p:nvPr>
            <p:ph type="title"/>
          </p:nvPr>
        </p:nvSpPr>
        <p:spPr>
          <a:xfrm>
            <a:off x="973125" y="295313"/>
            <a:ext cx="5279100" cy="6855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a:t>WHAT DO YOU SEE?</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p:nvPr/>
        </p:nvSpPr>
        <p:spPr>
          <a:xfrm>
            <a:off x="5533860" y="1717740"/>
            <a:ext cx="2226000" cy="2257800"/>
          </a:xfrm>
          <a:prstGeom prst="ellipse">
            <a:avLst/>
          </a:prstGeom>
          <a:solidFill>
            <a:srgbClr val="7996B9"/>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200"/>
              <a:buFont typeface="Palatino"/>
              <a:buNone/>
            </a:pPr>
            <a:endParaRPr sz="1200" b="0" i="0" u="none" strike="noStrike" cap="none">
              <a:solidFill>
                <a:srgbClr val="FFFFFF"/>
              </a:solidFill>
              <a:latin typeface="Avenir"/>
              <a:ea typeface="Avenir"/>
              <a:cs typeface="Avenir"/>
              <a:sym typeface="Avenir"/>
            </a:endParaRPr>
          </a:p>
        </p:txBody>
      </p:sp>
      <p:sp>
        <p:nvSpPr>
          <p:cNvPr id="276" name="Google Shape;276;p34"/>
          <p:cNvSpPr txBox="1">
            <a:spLocks noGrp="1"/>
          </p:cNvSpPr>
          <p:nvPr>
            <p:ph type="title"/>
          </p:nvPr>
        </p:nvSpPr>
        <p:spPr>
          <a:xfrm>
            <a:off x="544709" y="332217"/>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300">
                <a:solidFill>
                  <a:srgbClr val="96C2F0"/>
                </a:solidFill>
              </a:rPr>
              <a:t>MAKING THE DIFFERENCE</a:t>
            </a:r>
            <a:endParaRPr sz="1300">
              <a:solidFill>
                <a:srgbClr val="96C2F0"/>
              </a:solidFill>
            </a:endParaRPr>
          </a:p>
        </p:txBody>
      </p:sp>
      <p:sp>
        <p:nvSpPr>
          <p:cNvPr id="277" name="Google Shape;277;p34"/>
          <p:cNvSpPr/>
          <p:nvPr/>
        </p:nvSpPr>
        <p:spPr>
          <a:xfrm>
            <a:off x="934617" y="1717740"/>
            <a:ext cx="2226000" cy="2257800"/>
          </a:xfrm>
          <a:prstGeom prst="ellipse">
            <a:avLst/>
          </a:prstGeom>
          <a:solidFill>
            <a:srgbClr val="7996B9"/>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200"/>
              <a:buFont typeface="Palatino"/>
              <a:buNone/>
            </a:pPr>
            <a:endParaRPr sz="1200" b="0" i="0" u="none" strike="noStrike" cap="none">
              <a:solidFill>
                <a:srgbClr val="FFFFFF"/>
              </a:solidFill>
              <a:latin typeface="Avenir"/>
              <a:ea typeface="Avenir"/>
              <a:cs typeface="Avenir"/>
              <a:sym typeface="Avenir"/>
            </a:endParaRPr>
          </a:p>
        </p:txBody>
      </p:sp>
      <p:cxnSp>
        <p:nvCxnSpPr>
          <p:cNvPr id="278" name="Google Shape;278;p34"/>
          <p:cNvCxnSpPr/>
          <p:nvPr/>
        </p:nvCxnSpPr>
        <p:spPr>
          <a:xfrm>
            <a:off x="1846470" y="3892978"/>
            <a:ext cx="4861500" cy="0"/>
          </a:xfrm>
          <a:prstGeom prst="straightConnector1">
            <a:avLst/>
          </a:prstGeom>
          <a:noFill/>
          <a:ln w="76200" cap="flat" cmpd="sng">
            <a:solidFill>
              <a:srgbClr val="7996B9"/>
            </a:solidFill>
            <a:prstDash val="solid"/>
            <a:miter lim="400000"/>
            <a:headEnd type="none" w="sm" len="sm"/>
            <a:tailEnd type="none" w="sm" len="sm"/>
          </a:ln>
        </p:spPr>
      </p:cxnSp>
      <p:cxnSp>
        <p:nvCxnSpPr>
          <p:cNvPr id="279" name="Google Shape;279;p34"/>
          <p:cNvCxnSpPr/>
          <p:nvPr/>
        </p:nvCxnSpPr>
        <p:spPr>
          <a:xfrm>
            <a:off x="2084353" y="1772875"/>
            <a:ext cx="4525800" cy="0"/>
          </a:xfrm>
          <a:prstGeom prst="straightConnector1">
            <a:avLst/>
          </a:prstGeom>
          <a:noFill/>
          <a:ln w="76200" cap="flat" cmpd="sng">
            <a:solidFill>
              <a:srgbClr val="7996B9"/>
            </a:solidFill>
            <a:prstDash val="solid"/>
            <a:miter lim="400000"/>
            <a:headEnd type="none" w="sm" len="sm"/>
            <a:tailEnd type="none" w="sm" len="sm"/>
          </a:ln>
        </p:spPr>
      </p:cxnSp>
      <p:sp>
        <p:nvSpPr>
          <p:cNvPr id="280" name="Google Shape;280;p34"/>
          <p:cNvSpPr/>
          <p:nvPr/>
        </p:nvSpPr>
        <p:spPr>
          <a:xfrm>
            <a:off x="1051889" y="2195644"/>
            <a:ext cx="1991700" cy="1346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800"/>
              <a:buFont typeface="Palatino"/>
              <a:buNone/>
            </a:pPr>
            <a:r>
              <a:rPr lang="en" sz="1800">
                <a:solidFill>
                  <a:srgbClr val="FFFFFF"/>
                </a:solidFill>
                <a:latin typeface="Palatino"/>
                <a:ea typeface="Palatino"/>
                <a:cs typeface="Palatino"/>
                <a:sym typeface="Palatino"/>
              </a:rPr>
              <a:t>Current Reality</a:t>
            </a:r>
            <a:endParaRPr sz="700"/>
          </a:p>
        </p:txBody>
      </p:sp>
      <p:sp>
        <p:nvSpPr>
          <p:cNvPr id="281" name="Google Shape;281;p34"/>
          <p:cNvSpPr/>
          <p:nvPr/>
        </p:nvSpPr>
        <p:spPr>
          <a:xfrm>
            <a:off x="5785276" y="2435700"/>
            <a:ext cx="1829100" cy="7293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Palatino"/>
              <a:buNone/>
            </a:pPr>
            <a:r>
              <a:rPr lang="en" sz="2100">
                <a:solidFill>
                  <a:srgbClr val="FFFFFF"/>
                </a:solidFill>
                <a:latin typeface="Palatino"/>
                <a:ea typeface="Palatino"/>
                <a:cs typeface="Palatino"/>
                <a:sym typeface="Palatino"/>
              </a:rPr>
              <a:t>Vision</a:t>
            </a:r>
            <a:endParaRPr sz="2100">
              <a:solidFill>
                <a:srgbClr val="FFFFFF"/>
              </a:solidFill>
              <a:latin typeface="Palatino"/>
              <a:ea typeface="Palatino"/>
              <a:cs typeface="Palatino"/>
              <a:sym typeface="Palatino"/>
            </a:endParaRPr>
          </a:p>
        </p:txBody>
      </p:sp>
      <p:sp>
        <p:nvSpPr>
          <p:cNvPr id="282" name="Google Shape;282;p34"/>
          <p:cNvSpPr/>
          <p:nvPr/>
        </p:nvSpPr>
        <p:spPr>
          <a:xfrm>
            <a:off x="3260529" y="2224858"/>
            <a:ext cx="2140800" cy="1284600"/>
          </a:xfrm>
          <a:prstGeom prst="rightArrow">
            <a:avLst>
              <a:gd name="adj1" fmla="val 32000"/>
              <a:gd name="adj2" fmla="val 53556"/>
            </a:avLst>
          </a:prstGeom>
          <a:solidFill>
            <a:srgbClr val="00B050"/>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900"/>
              <a:buFont typeface="Palatino"/>
              <a:buNone/>
            </a:pPr>
            <a:endParaRPr sz="1900" b="0" i="0" u="none" strike="noStrike" cap="none">
              <a:solidFill>
                <a:srgbClr val="FFFFFF"/>
              </a:solidFill>
              <a:latin typeface="Palatino"/>
              <a:ea typeface="Palatino"/>
              <a:cs typeface="Palatino"/>
              <a:sym typeface="Palatino"/>
            </a:endParaRPr>
          </a:p>
        </p:txBody>
      </p:sp>
      <p:sp>
        <p:nvSpPr>
          <p:cNvPr id="283" name="Google Shape;283;p34"/>
          <p:cNvSpPr txBox="1"/>
          <p:nvPr/>
        </p:nvSpPr>
        <p:spPr>
          <a:xfrm>
            <a:off x="6707983" y="4074723"/>
            <a:ext cx="1428000" cy="189600"/>
          </a:xfrm>
          <a:prstGeom prst="rect">
            <a:avLst/>
          </a:prstGeom>
          <a:noFill/>
          <a:ln>
            <a:noFill/>
          </a:ln>
        </p:spPr>
        <p:txBody>
          <a:bodyPr spcFirstLastPara="1" wrap="square" lIns="26800" tIns="26800" rIns="26800" bIns="26800" anchor="t" anchorCtr="0">
            <a:noAutofit/>
          </a:bodyPr>
          <a:lstStyle/>
          <a:p>
            <a:pPr marL="0" marR="0" lvl="0" indent="0" algn="l" rtl="0">
              <a:lnSpc>
                <a:spcPct val="80000"/>
              </a:lnSpc>
              <a:spcBef>
                <a:spcPts val="0"/>
              </a:spcBef>
              <a:spcAft>
                <a:spcPts val="0"/>
              </a:spcAft>
              <a:buClr>
                <a:srgbClr val="FFFFFF"/>
              </a:buClr>
              <a:buSzPts val="600"/>
              <a:buFont typeface="Avenir"/>
              <a:buNone/>
            </a:pPr>
            <a:r>
              <a:rPr lang="en" sz="600" b="0" i="0" u="none" strike="noStrike" cap="none">
                <a:solidFill>
                  <a:srgbClr val="FFFFFF"/>
                </a:solidFill>
                <a:latin typeface="Avenir"/>
                <a:ea typeface="Avenir"/>
                <a:cs typeface="Avenir"/>
                <a:sym typeface="Avenir"/>
              </a:rPr>
              <a:t>PETER SENGE 2006</a:t>
            </a:r>
            <a:endParaRPr sz="700"/>
          </a:p>
        </p:txBody>
      </p:sp>
      <p:sp>
        <p:nvSpPr>
          <p:cNvPr id="284" name="Google Shape;284;p34"/>
          <p:cNvSpPr txBox="1"/>
          <p:nvPr/>
        </p:nvSpPr>
        <p:spPr>
          <a:xfrm>
            <a:off x="544709" y="516806"/>
            <a:ext cx="8215200" cy="428700"/>
          </a:xfrm>
          <a:prstGeom prst="rect">
            <a:avLst/>
          </a:prstGeom>
          <a:noFill/>
          <a:ln>
            <a:noFill/>
          </a:ln>
        </p:spPr>
        <p:txBody>
          <a:bodyPr spcFirstLastPara="1" wrap="square" lIns="26800" tIns="26800" rIns="26800" bIns="26800" anchor="t" anchorCtr="0">
            <a:noAutofit/>
          </a:bodyPr>
          <a:lstStyle/>
          <a:p>
            <a:pPr marL="0" marR="0" lvl="0" indent="0" algn="l" rtl="0">
              <a:lnSpc>
                <a:spcPct val="100000"/>
              </a:lnSpc>
              <a:spcBef>
                <a:spcPts val="0"/>
              </a:spcBef>
              <a:spcAft>
                <a:spcPts val="0"/>
              </a:spcAft>
              <a:buClr>
                <a:srgbClr val="FFFFFF"/>
              </a:buClr>
              <a:buSzPts val="2400"/>
              <a:buFont typeface="Avenir"/>
              <a:buNone/>
            </a:pPr>
            <a:r>
              <a:rPr lang="en" sz="2400">
                <a:solidFill>
                  <a:srgbClr val="FFFFFF"/>
                </a:solidFill>
                <a:latin typeface="Avenir"/>
                <a:ea typeface="Avenir"/>
                <a:cs typeface="Avenir"/>
                <a:sym typeface="Avenir"/>
              </a:rPr>
              <a:t>What the Vision Does</a:t>
            </a:r>
            <a:endParaRPr sz="700"/>
          </a:p>
        </p:txBody>
      </p:sp>
      <p:sp>
        <p:nvSpPr>
          <p:cNvPr id="285" name="Google Shape;285;p34"/>
          <p:cNvSpPr txBox="1"/>
          <p:nvPr/>
        </p:nvSpPr>
        <p:spPr>
          <a:xfrm>
            <a:off x="2847250" y="1003363"/>
            <a:ext cx="3000000" cy="477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latin typeface="Palatino"/>
                <a:ea typeface="Palatino"/>
                <a:cs typeface="Palatino"/>
                <a:sym typeface="Palatino"/>
              </a:rPr>
              <a:t>Creative Tension </a:t>
            </a:r>
            <a:endParaRPr sz="1900">
              <a:solidFill>
                <a:schemeClr val="lt1"/>
              </a:solidFill>
              <a:latin typeface="Palatino"/>
              <a:ea typeface="Palatino"/>
              <a:cs typeface="Palatino"/>
              <a:sym typeface="Palatino"/>
            </a:endParaRPr>
          </a:p>
        </p:txBody>
      </p:sp>
      <p:pic>
        <p:nvPicPr>
          <p:cNvPr id="286" name="Google Shape;286;p34"/>
          <p:cNvPicPr preferRelativeResize="0"/>
          <p:nvPr/>
        </p:nvPicPr>
        <p:blipFill>
          <a:blip r:embed="rId3">
            <a:alphaModFix/>
          </a:blip>
          <a:stretch>
            <a:fillRect/>
          </a:stretch>
        </p:blipFill>
        <p:spPr>
          <a:xfrm>
            <a:off x="6647686" y="4363512"/>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7"/>
                                        </p:tgtEl>
                                        <p:attrNameLst>
                                          <p:attrName>style.visibility</p:attrName>
                                        </p:attrNameLst>
                                      </p:cBhvr>
                                      <p:to>
                                        <p:strVal val="visible"/>
                                      </p:to>
                                    </p:set>
                                    <p:animEffect transition="in" filter="fade">
                                      <p:cBhvr>
                                        <p:cTn id="7" dur="500"/>
                                        <p:tgtEl>
                                          <p:spTgt spid="277"/>
                                        </p:tgtEl>
                                      </p:cBhvr>
                                    </p:animEffect>
                                  </p:childTnLst>
                                </p:cTn>
                              </p:par>
                              <p:par>
                                <p:cTn id="8" presetID="10" presetClass="entr" presetSubtype="0" fill="hold" nodeType="withEffect">
                                  <p:stCondLst>
                                    <p:cond delay="0"/>
                                  </p:stCondLst>
                                  <p:childTnLst>
                                    <p:set>
                                      <p:cBhvr>
                                        <p:cTn id="9" dur="1" fill="hold">
                                          <p:stCondLst>
                                            <p:cond delay="0"/>
                                          </p:stCondLst>
                                        </p:cTn>
                                        <p:tgtEl>
                                          <p:spTgt spid="280"/>
                                        </p:tgtEl>
                                        <p:attrNameLst>
                                          <p:attrName>style.visibility</p:attrName>
                                        </p:attrNameLst>
                                      </p:cBhvr>
                                      <p:to>
                                        <p:strVal val="visible"/>
                                      </p:to>
                                    </p:set>
                                    <p:animEffect transition="in" filter="fade">
                                      <p:cBhvr>
                                        <p:cTn id="10" dur="500"/>
                                        <p:tgtEl>
                                          <p:spTgt spid="28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1"/>
                                        </p:tgtEl>
                                        <p:attrNameLst>
                                          <p:attrName>style.visibility</p:attrName>
                                        </p:attrNameLst>
                                      </p:cBhvr>
                                      <p:to>
                                        <p:strVal val="visible"/>
                                      </p:to>
                                    </p:set>
                                    <p:animEffect transition="in" filter="fade">
                                      <p:cBhvr>
                                        <p:cTn id="15" dur="500"/>
                                        <p:tgtEl>
                                          <p:spTgt spid="281"/>
                                        </p:tgtEl>
                                      </p:cBhvr>
                                    </p:animEffect>
                                  </p:childTnLst>
                                </p:cTn>
                              </p:par>
                              <p:par>
                                <p:cTn id="16" presetID="10" presetClass="entr" presetSubtype="0" fill="hold" nodeType="withEffect">
                                  <p:stCondLst>
                                    <p:cond delay="0"/>
                                  </p:stCondLst>
                                  <p:childTnLst>
                                    <p:set>
                                      <p:cBhvr>
                                        <p:cTn id="17" dur="1" fill="hold">
                                          <p:stCondLst>
                                            <p:cond delay="0"/>
                                          </p:stCondLst>
                                        </p:cTn>
                                        <p:tgtEl>
                                          <p:spTgt spid="275"/>
                                        </p:tgtEl>
                                        <p:attrNameLst>
                                          <p:attrName>style.visibility</p:attrName>
                                        </p:attrNameLst>
                                      </p:cBhvr>
                                      <p:to>
                                        <p:strVal val="visible"/>
                                      </p:to>
                                    </p:set>
                                    <p:animEffect transition="in" filter="fade">
                                      <p:cBhvr>
                                        <p:cTn id="18" dur="500"/>
                                        <p:tgtEl>
                                          <p:spTgt spid="275"/>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278"/>
                                        </p:tgtEl>
                                        <p:attrNameLst>
                                          <p:attrName>style.visibility</p:attrName>
                                        </p:attrNameLst>
                                      </p:cBhvr>
                                      <p:to>
                                        <p:strVal val="visible"/>
                                      </p:to>
                                    </p:set>
                                    <p:anim calcmode="lin" valueType="num">
                                      <p:cBhvr additive="base">
                                        <p:cTn id="23" dur="500"/>
                                        <p:tgtEl>
                                          <p:spTgt spid="278"/>
                                        </p:tgtEl>
                                        <p:attrNameLst>
                                          <p:attrName>ppt_w</p:attrName>
                                        </p:attrNameLst>
                                      </p:cBhvr>
                                      <p:tavLst>
                                        <p:tav tm="0">
                                          <p:val>
                                            <p:strVal val="0"/>
                                          </p:val>
                                        </p:tav>
                                        <p:tav tm="100000">
                                          <p:val>
                                            <p:strVal val="#ppt_w"/>
                                          </p:val>
                                        </p:tav>
                                      </p:tavLst>
                                    </p:anim>
                                    <p:anim calcmode="lin" valueType="num">
                                      <p:cBhvr additive="base">
                                        <p:cTn id="24" dur="500"/>
                                        <p:tgtEl>
                                          <p:spTgt spid="278"/>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285"/>
                                        </p:tgtEl>
                                        <p:attrNameLst>
                                          <p:attrName>style.visibility</p:attrName>
                                        </p:attrNameLst>
                                      </p:cBhvr>
                                      <p:to>
                                        <p:strVal val="visible"/>
                                      </p:to>
                                    </p:set>
                                    <p:anim calcmode="lin" valueType="num">
                                      <p:cBhvr additive="base">
                                        <p:cTn id="27" dur="1000"/>
                                        <p:tgtEl>
                                          <p:spTgt spid="285"/>
                                        </p:tgtEl>
                                        <p:attrNameLst>
                                          <p:attrName>ppt_w</p:attrName>
                                        </p:attrNameLst>
                                      </p:cBhvr>
                                      <p:tavLst>
                                        <p:tav tm="0">
                                          <p:val>
                                            <p:strVal val="0"/>
                                          </p:val>
                                        </p:tav>
                                        <p:tav tm="100000">
                                          <p:val>
                                            <p:strVal val="#ppt_w"/>
                                          </p:val>
                                        </p:tav>
                                      </p:tavLst>
                                    </p:anim>
                                    <p:anim calcmode="lin" valueType="num">
                                      <p:cBhvr additive="base">
                                        <p:cTn id="28" dur="1000"/>
                                        <p:tgtEl>
                                          <p:spTgt spid="285"/>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279"/>
                                        </p:tgtEl>
                                        <p:attrNameLst>
                                          <p:attrName>style.visibility</p:attrName>
                                        </p:attrNameLst>
                                      </p:cBhvr>
                                      <p:to>
                                        <p:strVal val="visible"/>
                                      </p:to>
                                    </p:set>
                                    <p:anim calcmode="lin" valueType="num">
                                      <p:cBhvr additive="base">
                                        <p:cTn id="31" dur="500"/>
                                        <p:tgtEl>
                                          <p:spTgt spid="279"/>
                                        </p:tgtEl>
                                        <p:attrNameLst>
                                          <p:attrName>ppt_w</p:attrName>
                                        </p:attrNameLst>
                                      </p:cBhvr>
                                      <p:tavLst>
                                        <p:tav tm="0">
                                          <p:val>
                                            <p:strVal val="0"/>
                                          </p:val>
                                        </p:tav>
                                        <p:tav tm="100000">
                                          <p:val>
                                            <p:strVal val="#ppt_w"/>
                                          </p:val>
                                        </p:tav>
                                      </p:tavLst>
                                    </p:anim>
                                    <p:anim calcmode="lin" valueType="num">
                                      <p:cBhvr additive="base">
                                        <p:cTn id="32" dur="500"/>
                                        <p:tgtEl>
                                          <p:spTgt spid="279"/>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82"/>
                                        </p:tgtEl>
                                        <p:attrNameLst>
                                          <p:attrName>style.visibility</p:attrName>
                                        </p:attrNameLst>
                                      </p:cBhvr>
                                      <p:to>
                                        <p:strVal val="visible"/>
                                      </p:to>
                                    </p:set>
                                    <p:animEffect transition="in" filter="fade">
                                      <p:cBhvr>
                                        <p:cTn id="37" dur="500"/>
                                        <p:tgtEl>
                                          <p:spTgt spid="2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35"/>
          <p:cNvSpPr txBox="1">
            <a:spLocks noGrp="1"/>
          </p:cNvSpPr>
          <p:nvPr>
            <p:ph type="title"/>
          </p:nvPr>
        </p:nvSpPr>
        <p:spPr>
          <a:xfrm>
            <a:off x="362200" y="2053000"/>
            <a:ext cx="8500800" cy="11487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sz="3200"/>
              <a:t> "Improving the health of local communities </a:t>
            </a:r>
            <a:r>
              <a:rPr lang="en" sz="3150" b="1">
                <a:solidFill>
                  <a:srgbClr val="00FFFF"/>
                </a:solidFill>
              </a:rPr>
              <a:t>beyond the clinic</a:t>
            </a:r>
            <a:r>
              <a:rPr lang="en" sz="3150"/>
              <a:t> </a:t>
            </a:r>
            <a:r>
              <a:rPr lang="en" sz="3200"/>
              <a:t>by leveraging the power of healthcare providers."</a:t>
            </a:r>
            <a:endParaRPr sz="3200"/>
          </a:p>
          <a:p>
            <a:pPr marL="0" lvl="0" indent="0" algn="l" rtl="0">
              <a:spcBef>
                <a:spcPts val="0"/>
              </a:spcBef>
              <a:spcAft>
                <a:spcPts val="0"/>
              </a:spcAft>
              <a:buNone/>
            </a:pPr>
            <a:endParaRPr sz="1100"/>
          </a:p>
          <a:p>
            <a:pPr marL="0" lvl="0" indent="0" algn="r" rtl="0">
              <a:lnSpc>
                <a:spcPct val="100000"/>
              </a:lnSpc>
              <a:spcBef>
                <a:spcPts val="0"/>
              </a:spcBef>
              <a:spcAft>
                <a:spcPts val="0"/>
              </a:spcAft>
              <a:buNone/>
            </a:pPr>
            <a:r>
              <a:rPr lang="en" sz="3200"/>
              <a:t>- </a:t>
            </a:r>
            <a:r>
              <a:rPr lang="en" sz="2200"/>
              <a:t>Champion Provider Fellowship Mission</a:t>
            </a:r>
            <a:endParaRPr sz="2200"/>
          </a:p>
        </p:txBody>
      </p:sp>
      <p:pic>
        <p:nvPicPr>
          <p:cNvPr id="292" name="Google Shape;292;p35"/>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293" name="Google Shape;293;p35"/>
          <p:cNvSpPr txBox="1">
            <a:spLocks noGrp="1"/>
          </p:cNvSpPr>
          <p:nvPr>
            <p:ph type="title"/>
          </p:nvPr>
        </p:nvSpPr>
        <p:spPr>
          <a:xfrm>
            <a:off x="459750" y="266275"/>
            <a:ext cx="6873000" cy="6855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The Champion Provider Fellowship Vision</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36"/>
          <p:cNvSpPr txBox="1">
            <a:spLocks noGrp="1"/>
          </p:cNvSpPr>
          <p:nvPr>
            <p:ph type="title"/>
          </p:nvPr>
        </p:nvSpPr>
        <p:spPr>
          <a:xfrm>
            <a:off x="537132" y="1876375"/>
            <a:ext cx="5468100" cy="8616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What is Human-Centered?</a:t>
            </a:r>
            <a:endParaRPr i="1">
              <a:solidFill>
                <a:schemeClr val="accent3"/>
              </a:solidFill>
            </a:endParaRPr>
          </a:p>
        </p:txBody>
      </p:sp>
      <p:pic>
        <p:nvPicPr>
          <p:cNvPr id="299" name="Google Shape;299;p36"/>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03"/>
        <p:cNvGrpSpPr/>
        <p:nvPr/>
      </p:nvGrpSpPr>
      <p:grpSpPr>
        <a:xfrm>
          <a:off x="0" y="0"/>
          <a:ext cx="0" cy="0"/>
          <a:chOff x="0" y="0"/>
          <a:chExt cx="0" cy="0"/>
        </a:xfrm>
      </p:grpSpPr>
      <p:sp>
        <p:nvSpPr>
          <p:cNvPr id="304" name="Google Shape;304;p37"/>
          <p:cNvSpPr txBox="1">
            <a:spLocks noGrp="1"/>
          </p:cNvSpPr>
          <p:nvPr>
            <p:ph type="title"/>
          </p:nvPr>
        </p:nvSpPr>
        <p:spPr>
          <a:xfrm>
            <a:off x="617888" y="1539750"/>
            <a:ext cx="3440400" cy="8616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Human Centered Approach</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38"/>
          <p:cNvSpPr txBox="1">
            <a:spLocks noGrp="1"/>
          </p:cNvSpPr>
          <p:nvPr>
            <p:ph type="title"/>
          </p:nvPr>
        </p:nvSpPr>
        <p:spPr>
          <a:xfrm>
            <a:off x="973125" y="295313"/>
            <a:ext cx="52791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Defining Our Terms</a:t>
            </a:r>
            <a:endParaRPr/>
          </a:p>
        </p:txBody>
      </p:sp>
      <p:sp>
        <p:nvSpPr>
          <p:cNvPr id="310" name="Google Shape;310;p38"/>
          <p:cNvSpPr txBox="1">
            <a:spLocks noGrp="1"/>
          </p:cNvSpPr>
          <p:nvPr>
            <p:ph type="body" idx="1"/>
          </p:nvPr>
        </p:nvSpPr>
        <p:spPr>
          <a:xfrm>
            <a:off x="1355813" y="1560263"/>
            <a:ext cx="6980700" cy="2918400"/>
          </a:xfrm>
          <a:prstGeom prst="rect">
            <a:avLst/>
          </a:prstGeom>
        </p:spPr>
        <p:txBody>
          <a:bodyPr spcFirstLastPara="1" wrap="square" lIns="91425" tIns="91425" rIns="91425" bIns="91425" anchor="t" anchorCtr="0">
            <a:normAutofit/>
          </a:bodyPr>
          <a:lstStyle/>
          <a:p>
            <a:pPr marL="0" lvl="0" indent="0" algn="l" rtl="0">
              <a:lnSpc>
                <a:spcPct val="100000"/>
              </a:lnSpc>
              <a:spcBef>
                <a:spcPts val="0"/>
              </a:spcBef>
              <a:spcAft>
                <a:spcPts val="0"/>
              </a:spcAft>
              <a:buNone/>
            </a:pPr>
            <a:r>
              <a:rPr lang="en" sz="1800"/>
              <a:t>adjective</a:t>
            </a:r>
            <a:endParaRPr sz="1800"/>
          </a:p>
          <a:p>
            <a:pPr marL="342900" lvl="0" indent="-279400" algn="l" rtl="0">
              <a:lnSpc>
                <a:spcPct val="115000"/>
              </a:lnSpc>
              <a:spcBef>
                <a:spcPts val="1200"/>
              </a:spcBef>
              <a:spcAft>
                <a:spcPts val="0"/>
              </a:spcAft>
              <a:buSzPts val="1800"/>
              <a:buAutoNum type="arabicPeriod"/>
            </a:pPr>
            <a:r>
              <a:rPr lang="en" sz="1800"/>
              <a:t>characterized by tenderness, compassion, and sympathy for people and animals, especially for the suffering or distressed</a:t>
            </a:r>
            <a:endParaRPr sz="1800"/>
          </a:p>
          <a:p>
            <a:pPr marL="342900" lvl="0" indent="-279400" algn="l" rtl="0">
              <a:lnSpc>
                <a:spcPct val="115000"/>
              </a:lnSpc>
              <a:spcBef>
                <a:spcPts val="800"/>
              </a:spcBef>
              <a:spcAft>
                <a:spcPts val="0"/>
              </a:spcAft>
              <a:buSzPts val="1800"/>
              <a:buAutoNum type="arabicPeriod"/>
            </a:pPr>
            <a:r>
              <a:rPr lang="en" sz="1800"/>
              <a:t>acting in a manner that causes the least harm to people or animals:</a:t>
            </a:r>
            <a:endParaRPr sz="1800"/>
          </a:p>
          <a:p>
            <a:pPr marL="342900" lvl="0" indent="0" algn="l" rtl="0">
              <a:lnSpc>
                <a:spcPct val="115000"/>
              </a:lnSpc>
              <a:spcBef>
                <a:spcPts val="800"/>
              </a:spcBef>
              <a:spcAft>
                <a:spcPts val="800"/>
              </a:spcAft>
              <a:buNone/>
            </a:pPr>
            <a:endParaRPr sz="1800"/>
          </a:p>
        </p:txBody>
      </p:sp>
      <p:pic>
        <p:nvPicPr>
          <p:cNvPr id="311" name="Google Shape;311;p38"/>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312" name="Google Shape;312;p38"/>
          <p:cNvSpPr txBox="1">
            <a:spLocks noGrp="1"/>
          </p:cNvSpPr>
          <p:nvPr>
            <p:ph type="title"/>
          </p:nvPr>
        </p:nvSpPr>
        <p:spPr>
          <a:xfrm>
            <a:off x="1297500" y="1099913"/>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Humane</a:t>
            </a:r>
            <a:endParaRPr b="1"/>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39"/>
          <p:cNvSpPr txBox="1">
            <a:spLocks noGrp="1"/>
          </p:cNvSpPr>
          <p:nvPr>
            <p:ph type="title"/>
          </p:nvPr>
        </p:nvSpPr>
        <p:spPr>
          <a:xfrm>
            <a:off x="973125" y="295313"/>
            <a:ext cx="52791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Defining Our Terms</a:t>
            </a:r>
            <a:endParaRPr/>
          </a:p>
        </p:txBody>
      </p:sp>
      <p:sp>
        <p:nvSpPr>
          <p:cNvPr id="318" name="Google Shape;318;p39"/>
          <p:cNvSpPr txBox="1">
            <a:spLocks noGrp="1"/>
          </p:cNvSpPr>
          <p:nvPr>
            <p:ph type="body" idx="1"/>
          </p:nvPr>
        </p:nvSpPr>
        <p:spPr>
          <a:xfrm>
            <a:off x="1355813" y="1560263"/>
            <a:ext cx="6980700" cy="2918400"/>
          </a:xfrm>
          <a:prstGeom prst="rect">
            <a:avLst/>
          </a:prstGeom>
        </p:spPr>
        <p:txBody>
          <a:bodyPr spcFirstLastPara="1" wrap="square" lIns="91425" tIns="91425" rIns="91425" bIns="91425" anchor="t" anchorCtr="0">
            <a:normAutofit/>
          </a:bodyPr>
          <a:lstStyle/>
          <a:p>
            <a:pPr marL="0" lvl="0" indent="0" algn="l" rtl="0">
              <a:lnSpc>
                <a:spcPct val="115000"/>
              </a:lnSpc>
              <a:spcBef>
                <a:spcPts val="800"/>
              </a:spcBef>
              <a:spcAft>
                <a:spcPts val="0"/>
              </a:spcAft>
              <a:buNone/>
            </a:pPr>
            <a:r>
              <a:rPr lang="en" sz="1800"/>
              <a:t>adjective</a:t>
            </a:r>
            <a:endParaRPr sz="1800"/>
          </a:p>
          <a:p>
            <a:pPr marL="342900" lvl="0" indent="-279400" algn="l" rtl="0">
              <a:lnSpc>
                <a:spcPct val="115000"/>
              </a:lnSpc>
              <a:spcBef>
                <a:spcPts val="800"/>
              </a:spcBef>
              <a:spcAft>
                <a:spcPts val="0"/>
              </a:spcAft>
              <a:buSzPts val="1800"/>
              <a:buAutoNum type="arabicPeriod"/>
            </a:pPr>
            <a:r>
              <a:rPr lang="en" sz="1800"/>
              <a:t>not humane; lacking humanity, kindness, compassion, etc.</a:t>
            </a:r>
            <a:endParaRPr sz="1800"/>
          </a:p>
          <a:p>
            <a:pPr marL="342900" lvl="0" indent="-279400" algn="l" rtl="0">
              <a:lnSpc>
                <a:spcPct val="115000"/>
              </a:lnSpc>
              <a:spcBef>
                <a:spcPts val="800"/>
              </a:spcBef>
              <a:spcAft>
                <a:spcPts val="0"/>
              </a:spcAft>
              <a:buSzPts val="1800"/>
              <a:buAutoNum type="arabicPeriod"/>
            </a:pPr>
            <a:r>
              <a:rPr lang="en" sz="1800"/>
              <a:t>lacking qualities of sympathy, pity, warmth, compassion, or the like; cruel; brutal:</a:t>
            </a:r>
            <a:endParaRPr sz="1800"/>
          </a:p>
          <a:p>
            <a:pPr marL="342900" lvl="0" indent="-279400" algn="l" rtl="0">
              <a:lnSpc>
                <a:spcPct val="115000"/>
              </a:lnSpc>
              <a:spcBef>
                <a:spcPts val="800"/>
              </a:spcBef>
              <a:spcAft>
                <a:spcPts val="800"/>
              </a:spcAft>
              <a:buSzPts val="1800"/>
              <a:buAutoNum type="arabicPeriod"/>
            </a:pPr>
            <a:r>
              <a:rPr lang="en" sz="1800"/>
              <a:t>apathy</a:t>
            </a:r>
            <a:endParaRPr sz="1800"/>
          </a:p>
        </p:txBody>
      </p:sp>
      <p:pic>
        <p:nvPicPr>
          <p:cNvPr id="319" name="Google Shape;319;p39"/>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320" name="Google Shape;320;p39"/>
          <p:cNvSpPr txBox="1">
            <a:spLocks noGrp="1"/>
          </p:cNvSpPr>
          <p:nvPr>
            <p:ph type="title"/>
          </p:nvPr>
        </p:nvSpPr>
        <p:spPr>
          <a:xfrm>
            <a:off x="1297500" y="1099913"/>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Inumane</a:t>
            </a:r>
            <a:endParaRPr b="1"/>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5" name="Google Shape;325;p40"/>
          <p:cNvSpPr txBox="1">
            <a:spLocks noGrp="1"/>
          </p:cNvSpPr>
          <p:nvPr>
            <p:ph type="title"/>
          </p:nvPr>
        </p:nvSpPr>
        <p:spPr>
          <a:xfrm>
            <a:off x="1207750" y="854125"/>
            <a:ext cx="7038900" cy="4650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a:t>Redefining Cultures: Human-Centered</a:t>
            </a:r>
            <a:endParaRPr/>
          </a:p>
        </p:txBody>
      </p:sp>
      <p:sp>
        <p:nvSpPr>
          <p:cNvPr id="326" name="Google Shape;326;p40"/>
          <p:cNvSpPr txBox="1"/>
          <p:nvPr/>
        </p:nvSpPr>
        <p:spPr>
          <a:xfrm>
            <a:off x="282450" y="1412225"/>
            <a:ext cx="8295000" cy="3294000"/>
          </a:xfrm>
          <a:prstGeom prst="rect">
            <a:avLst/>
          </a:prstGeom>
          <a:noFill/>
          <a:ln>
            <a:noFill/>
          </a:ln>
        </p:spPr>
        <p:txBody>
          <a:bodyPr spcFirstLastPara="1" wrap="square" lIns="91425" tIns="91425" rIns="91425" bIns="91425" anchor="t" anchorCtr="0">
            <a:spAutoFit/>
          </a:bodyPr>
          <a:lstStyle/>
          <a:p>
            <a:pPr marL="0" lvl="0" indent="0" algn="l" rtl="0">
              <a:lnSpc>
                <a:spcPct val="150000"/>
              </a:lnSpc>
              <a:spcBef>
                <a:spcPts val="0"/>
              </a:spcBef>
              <a:spcAft>
                <a:spcPts val="0"/>
              </a:spcAft>
              <a:buNone/>
            </a:pPr>
            <a:r>
              <a:rPr lang="en">
                <a:solidFill>
                  <a:schemeClr val="lt1"/>
                </a:solidFill>
                <a:latin typeface="Montserrat"/>
                <a:ea typeface="Montserrat"/>
                <a:cs typeface="Montserrat"/>
                <a:sym typeface="Montserrat"/>
              </a:rPr>
              <a:t>The human-centered culture is one that exists to fulfill a purpose for its customers, patients, staff and community, and orients all of its innovation and operations activities around those people. It has instilled the principles of human-centered design and applied them in their most pure form to every aspect of their organization.</a:t>
            </a:r>
            <a:endParaRPr>
              <a:solidFill>
                <a:schemeClr val="lt1"/>
              </a:solidFill>
              <a:latin typeface="Montserrat"/>
              <a:ea typeface="Montserrat"/>
              <a:cs typeface="Montserrat"/>
              <a:sym typeface="Montserrat"/>
            </a:endParaRPr>
          </a:p>
          <a:p>
            <a:pPr marL="457200" lvl="0" indent="-317500" algn="l" rtl="0">
              <a:lnSpc>
                <a:spcPct val="150000"/>
              </a:lnSpc>
              <a:spcBef>
                <a:spcPts val="240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focuses on creating better human experiences</a:t>
            </a:r>
            <a:endParaRPr>
              <a:solidFill>
                <a:schemeClr val="lt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builds resilience and de-risks innovation through continuous iteration and learning</a:t>
            </a:r>
            <a:endParaRPr>
              <a:solidFill>
                <a:schemeClr val="lt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cares as much about the experience of its diverse, empowered teams as it does about its patients and community </a:t>
            </a:r>
            <a:endParaRPr>
              <a:solidFill>
                <a:schemeClr val="lt1"/>
              </a:solidFill>
              <a:latin typeface="Montserrat"/>
              <a:ea typeface="Montserrat"/>
              <a:cs typeface="Montserrat"/>
              <a:sym typeface="Montserrat"/>
            </a:endParaRPr>
          </a:p>
          <a:p>
            <a:pPr marL="457200" lvl="0" indent="-317500" algn="l" rtl="0">
              <a:lnSpc>
                <a:spcPct val="150000"/>
              </a:lnSpc>
              <a:spcBef>
                <a:spcPts val="0"/>
              </a:spcBef>
              <a:spcAft>
                <a:spcPts val="0"/>
              </a:spcAft>
              <a:buClr>
                <a:schemeClr val="lt1"/>
              </a:buClr>
              <a:buSzPts val="1400"/>
              <a:buFont typeface="Montserrat"/>
              <a:buChar char="●"/>
            </a:pPr>
            <a:r>
              <a:rPr lang="en">
                <a:solidFill>
                  <a:schemeClr val="lt1"/>
                </a:solidFill>
                <a:latin typeface="Montserrat"/>
                <a:ea typeface="Montserrat"/>
                <a:cs typeface="Montserrat"/>
                <a:sym typeface="Montserrat"/>
              </a:rPr>
              <a:t>intentionally, actively embeds these principles into the fabric of the organization</a:t>
            </a:r>
            <a:endParaRPr sz="1600">
              <a:solidFill>
                <a:schemeClr val="lt1"/>
              </a:solidFill>
              <a:latin typeface="Montserrat"/>
              <a:ea typeface="Montserrat"/>
              <a:cs typeface="Montserrat"/>
              <a:sym typeface="Montserrat"/>
            </a:endParaRPr>
          </a:p>
        </p:txBody>
      </p:sp>
      <p:sp>
        <p:nvSpPr>
          <p:cNvPr id="327" name="Google Shape;327;p40"/>
          <p:cNvSpPr txBox="1"/>
          <p:nvPr/>
        </p:nvSpPr>
        <p:spPr>
          <a:xfrm>
            <a:off x="5491150" y="4789500"/>
            <a:ext cx="5098800" cy="354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100">
                <a:solidFill>
                  <a:schemeClr val="lt1"/>
                </a:solidFill>
                <a:latin typeface="Montserrat"/>
                <a:ea typeface="Montserrat"/>
                <a:cs typeface="Montserrat"/>
                <a:sym typeface="Montserrat"/>
              </a:rPr>
              <a:t>https://www.ibm.com/design/thinking/page/hco</a:t>
            </a:r>
            <a:endParaRPr sz="1200">
              <a:solidFill>
                <a:schemeClr val="lt1"/>
              </a:solidFill>
              <a:latin typeface="Montserrat"/>
              <a:ea typeface="Montserrat"/>
              <a:cs typeface="Montserrat"/>
              <a:sym typeface="Montserra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6"/>
                                        </p:tgtEl>
                                        <p:attrNameLst>
                                          <p:attrName>style.visibility</p:attrName>
                                        </p:attrNameLst>
                                      </p:cBhvr>
                                      <p:to>
                                        <p:strVal val="visible"/>
                                      </p:to>
                                    </p:set>
                                    <p:animEffect transition="in" filter="fade">
                                      <p:cBhvr>
                                        <p:cTn id="7" dur="1000"/>
                                        <p:tgtEl>
                                          <p:spTgt spid="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41"/>
          <p:cNvSpPr/>
          <p:nvPr/>
        </p:nvSpPr>
        <p:spPr>
          <a:xfrm>
            <a:off x="2245050" y="663350"/>
            <a:ext cx="4394400" cy="4394100"/>
          </a:xfrm>
          <a:prstGeom prst="ellipse">
            <a:avLst/>
          </a:prstGeom>
          <a:solidFill>
            <a:schemeClr val="lt2"/>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33" name="Google Shape;333;p41"/>
          <p:cNvSpPr/>
          <p:nvPr/>
        </p:nvSpPr>
        <p:spPr>
          <a:xfrm>
            <a:off x="2679839" y="1098052"/>
            <a:ext cx="3524700" cy="3524700"/>
          </a:xfrm>
          <a:prstGeom prst="ellipse">
            <a:avLst/>
          </a:prstGeom>
          <a:solidFill>
            <a:srgbClr val="54D7FE"/>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34" name="Google Shape;334;p41"/>
          <p:cNvSpPr/>
          <p:nvPr/>
        </p:nvSpPr>
        <p:spPr>
          <a:xfrm>
            <a:off x="3235650" y="1653950"/>
            <a:ext cx="2413200" cy="2412900"/>
          </a:xfrm>
          <a:prstGeom prst="ellipse">
            <a:avLst/>
          </a:prstGeom>
          <a:solidFill>
            <a:schemeClr val="accent5"/>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35" name="Google Shape;335;p41"/>
          <p:cNvSpPr/>
          <p:nvPr/>
        </p:nvSpPr>
        <p:spPr>
          <a:xfrm>
            <a:off x="3913051" y="2331351"/>
            <a:ext cx="1058400" cy="1058100"/>
          </a:xfrm>
          <a:prstGeom prst="ellipse">
            <a:avLst/>
          </a:prstGeom>
          <a:solidFill>
            <a:schemeClr val="accent6"/>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36" name="Google Shape;336;p41"/>
          <p:cNvSpPr txBox="1">
            <a:spLocks noGrp="1"/>
          </p:cNvSpPr>
          <p:nvPr>
            <p:ph type="title"/>
          </p:nvPr>
        </p:nvSpPr>
        <p:spPr>
          <a:xfrm>
            <a:off x="1052550" y="255525"/>
            <a:ext cx="3271200" cy="914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a:t>Human Centered</a:t>
            </a:r>
            <a:endParaRPr/>
          </a:p>
        </p:txBody>
      </p:sp>
      <p:sp>
        <p:nvSpPr>
          <p:cNvPr id="337" name="Google Shape;337;p41"/>
          <p:cNvSpPr txBox="1"/>
          <p:nvPr/>
        </p:nvSpPr>
        <p:spPr>
          <a:xfrm>
            <a:off x="3860400" y="2614100"/>
            <a:ext cx="142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Montserrat"/>
                <a:ea typeface="Montserrat"/>
                <a:cs typeface="Montserrat"/>
                <a:sym typeface="Montserrat"/>
              </a:rPr>
              <a:t>Human</a:t>
            </a:r>
            <a:endParaRPr sz="2000">
              <a:solidFill>
                <a:schemeClr val="lt1"/>
              </a:solidFill>
              <a:latin typeface="Montserrat"/>
              <a:ea typeface="Montserrat"/>
              <a:cs typeface="Montserrat"/>
              <a:sym typeface="Montserrat"/>
            </a:endParaRPr>
          </a:p>
        </p:txBody>
      </p:sp>
      <p:sp>
        <p:nvSpPr>
          <p:cNvPr id="338" name="Google Shape;338;p41"/>
          <p:cNvSpPr txBox="1"/>
          <p:nvPr/>
        </p:nvSpPr>
        <p:spPr>
          <a:xfrm>
            <a:off x="3504075" y="1986738"/>
            <a:ext cx="12519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Montserrat"/>
                <a:ea typeface="Montserrat"/>
                <a:cs typeface="Montserrat"/>
                <a:sym typeface="Montserrat"/>
              </a:rPr>
              <a:t>Leader</a:t>
            </a:r>
            <a:endParaRPr sz="2000">
              <a:solidFill>
                <a:schemeClr val="lt1"/>
              </a:solidFill>
              <a:latin typeface="Montserrat"/>
              <a:ea typeface="Montserrat"/>
              <a:cs typeface="Montserrat"/>
              <a:sym typeface="Montserrat"/>
            </a:endParaRPr>
          </a:p>
        </p:txBody>
      </p:sp>
      <p:sp>
        <p:nvSpPr>
          <p:cNvPr id="339" name="Google Shape;339;p41"/>
          <p:cNvSpPr txBox="1"/>
          <p:nvPr/>
        </p:nvSpPr>
        <p:spPr>
          <a:xfrm>
            <a:off x="3148800" y="1447825"/>
            <a:ext cx="14232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Montserrat"/>
                <a:ea typeface="Montserrat"/>
                <a:cs typeface="Montserrat"/>
                <a:sym typeface="Montserrat"/>
              </a:rPr>
              <a:t>Servant</a:t>
            </a:r>
            <a:endParaRPr sz="2000">
              <a:solidFill>
                <a:schemeClr val="lt1"/>
              </a:solidFill>
              <a:latin typeface="Montserrat"/>
              <a:ea typeface="Montserrat"/>
              <a:cs typeface="Montserrat"/>
              <a:sym typeface="Montserrat"/>
            </a:endParaRPr>
          </a:p>
        </p:txBody>
      </p:sp>
      <p:sp>
        <p:nvSpPr>
          <p:cNvPr id="340" name="Google Shape;340;p41"/>
          <p:cNvSpPr txBox="1"/>
          <p:nvPr/>
        </p:nvSpPr>
        <p:spPr>
          <a:xfrm>
            <a:off x="2544750" y="845825"/>
            <a:ext cx="1891500" cy="492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a:solidFill>
                  <a:schemeClr val="lt1"/>
                </a:solidFill>
                <a:latin typeface="Montserrat"/>
                <a:ea typeface="Montserrat"/>
                <a:cs typeface="Montserrat"/>
                <a:sym typeface="Montserrat"/>
              </a:rPr>
              <a:t>Teammate</a:t>
            </a:r>
            <a:endParaRPr sz="2000">
              <a:solidFill>
                <a:schemeClr val="lt1"/>
              </a:solidFill>
              <a:latin typeface="Montserrat"/>
              <a:ea typeface="Montserrat"/>
              <a:cs typeface="Montserrat"/>
              <a:sym typeface="Montserrat"/>
            </a:endParaRPr>
          </a:p>
        </p:txBody>
      </p:sp>
      <p:pic>
        <p:nvPicPr>
          <p:cNvPr id="341" name="Google Shape;341;p41"/>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38"/>
                                        </p:tgtEl>
                                        <p:attrNameLst>
                                          <p:attrName>style.visibility</p:attrName>
                                        </p:attrNameLst>
                                      </p:cBhvr>
                                      <p:to>
                                        <p:strVal val="visible"/>
                                      </p:to>
                                    </p:set>
                                    <p:animEffect transition="in" filter="fade">
                                      <p:cBhvr>
                                        <p:cTn id="7" dur="1000"/>
                                        <p:tgtEl>
                                          <p:spTgt spid="3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39"/>
                                        </p:tgtEl>
                                        <p:attrNameLst>
                                          <p:attrName>style.visibility</p:attrName>
                                        </p:attrNameLst>
                                      </p:cBhvr>
                                      <p:to>
                                        <p:strVal val="visible"/>
                                      </p:to>
                                    </p:set>
                                    <p:animEffect transition="in" filter="fade">
                                      <p:cBhvr>
                                        <p:cTn id="12" dur="1000"/>
                                        <p:tgtEl>
                                          <p:spTgt spid="3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40"/>
                                        </p:tgtEl>
                                        <p:attrNameLst>
                                          <p:attrName>style.visibility</p:attrName>
                                        </p:attrNameLst>
                                      </p:cBhvr>
                                      <p:to>
                                        <p:strVal val="visible"/>
                                      </p:to>
                                    </p:set>
                                    <p:animEffect transition="in" filter="fade">
                                      <p:cBhvr>
                                        <p:cTn id="17" dur="10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4"/>
          <p:cNvSpPr txBox="1">
            <a:spLocks noGrp="1"/>
          </p:cNvSpPr>
          <p:nvPr>
            <p:ph type="title"/>
          </p:nvPr>
        </p:nvSpPr>
        <p:spPr>
          <a:xfrm>
            <a:off x="1141800" y="722250"/>
            <a:ext cx="7038900" cy="914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sz="3200"/>
              <a:t>A conversation…</a:t>
            </a:r>
            <a:endParaRPr sz="3200"/>
          </a:p>
        </p:txBody>
      </p:sp>
      <p:sp>
        <p:nvSpPr>
          <p:cNvPr id="192" name="Google Shape;192;p24"/>
          <p:cNvSpPr txBox="1"/>
          <p:nvPr/>
        </p:nvSpPr>
        <p:spPr>
          <a:xfrm>
            <a:off x="343650" y="2084000"/>
            <a:ext cx="8635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i="1">
                <a:solidFill>
                  <a:schemeClr val="lt1"/>
                </a:solidFill>
                <a:latin typeface="Montserrat"/>
                <a:ea typeface="Montserrat"/>
                <a:cs typeface="Montserrat"/>
                <a:sym typeface="Montserrat"/>
              </a:rPr>
              <a:t>“Motivation lasts a day. Inspiration lasts a season. </a:t>
            </a:r>
            <a:r>
              <a:rPr lang="en" sz="2400" b="1" i="1">
                <a:solidFill>
                  <a:srgbClr val="55D8FF"/>
                </a:solidFill>
                <a:latin typeface="Montserrat"/>
                <a:ea typeface="Montserrat"/>
                <a:cs typeface="Montserrat"/>
                <a:sym typeface="Montserrat"/>
              </a:rPr>
              <a:t>Practical tools </a:t>
            </a:r>
            <a:r>
              <a:rPr lang="en" sz="2400" i="1">
                <a:solidFill>
                  <a:schemeClr val="lt1"/>
                </a:solidFill>
                <a:latin typeface="Montserrat"/>
                <a:ea typeface="Montserrat"/>
                <a:cs typeface="Montserrat"/>
                <a:sym typeface="Montserrat"/>
              </a:rPr>
              <a:t>and a </a:t>
            </a:r>
            <a:r>
              <a:rPr lang="en" sz="2400" b="1" i="1">
                <a:solidFill>
                  <a:srgbClr val="55D8FF"/>
                </a:solidFill>
                <a:latin typeface="Montserrat"/>
                <a:ea typeface="Montserrat"/>
                <a:cs typeface="Montserrat"/>
                <a:sym typeface="Montserrat"/>
              </a:rPr>
              <a:t>small shift in perspective</a:t>
            </a:r>
            <a:r>
              <a:rPr lang="en" sz="2400" i="1">
                <a:solidFill>
                  <a:schemeClr val="lt1"/>
                </a:solidFill>
                <a:latin typeface="Montserrat"/>
                <a:ea typeface="Montserrat"/>
                <a:cs typeface="Montserrat"/>
                <a:sym typeface="Montserrat"/>
              </a:rPr>
              <a:t> will last a lifetime."</a:t>
            </a:r>
            <a:endParaRPr sz="2400" i="1">
              <a:solidFill>
                <a:schemeClr val="lt1"/>
              </a:solidFill>
              <a:latin typeface="Montserrat"/>
              <a:ea typeface="Montserrat"/>
              <a:cs typeface="Montserrat"/>
              <a:sym typeface="Montserrat"/>
            </a:endParaRPr>
          </a:p>
        </p:txBody>
      </p:sp>
      <p:pic>
        <p:nvPicPr>
          <p:cNvPr id="193" name="Google Shape;193;p24"/>
          <p:cNvPicPr preferRelativeResize="0"/>
          <p:nvPr/>
        </p:nvPicPr>
        <p:blipFill>
          <a:blip r:embed="rId3">
            <a:alphaModFix/>
          </a:blip>
          <a:stretch>
            <a:fillRect/>
          </a:stretch>
        </p:blipFill>
        <p:spPr>
          <a:xfrm>
            <a:off x="5517477" y="4384532"/>
            <a:ext cx="3584748" cy="65287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42"/>
          <p:cNvSpPr/>
          <p:nvPr/>
        </p:nvSpPr>
        <p:spPr>
          <a:xfrm>
            <a:off x="4330909" y="2330648"/>
            <a:ext cx="482100" cy="482100"/>
          </a:xfrm>
          <a:prstGeom prst="ellipse">
            <a:avLst/>
          </a:prstGeom>
          <a:solidFill>
            <a:srgbClr val="1D566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47" name="Google Shape;347;p42"/>
          <p:cNvSpPr/>
          <p:nvPr/>
        </p:nvSpPr>
        <p:spPr>
          <a:xfrm rot="2414406">
            <a:off x="3193788" y="1642043"/>
            <a:ext cx="1078806" cy="383161"/>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48" name="Google Shape;348;p42"/>
          <p:cNvSpPr/>
          <p:nvPr/>
        </p:nvSpPr>
        <p:spPr>
          <a:xfrm rot="7885957">
            <a:off x="4819905" y="1608255"/>
            <a:ext cx="1015960" cy="383423"/>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49" name="Google Shape;349;p42"/>
          <p:cNvSpPr txBox="1"/>
          <p:nvPr/>
        </p:nvSpPr>
        <p:spPr>
          <a:xfrm>
            <a:off x="1594729" y="804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Burnout</a:t>
            </a:r>
            <a:endParaRPr sz="3200" b="1" i="0" u="none" strike="noStrike" cap="none">
              <a:solidFill>
                <a:srgbClr val="7BECC7"/>
              </a:solidFill>
              <a:latin typeface="Avenir"/>
              <a:ea typeface="Avenir"/>
              <a:cs typeface="Avenir"/>
              <a:sym typeface="Avenir"/>
            </a:endParaRPr>
          </a:p>
        </p:txBody>
      </p:sp>
      <p:sp>
        <p:nvSpPr>
          <p:cNvPr id="350" name="Google Shape;350;p42"/>
          <p:cNvSpPr txBox="1"/>
          <p:nvPr/>
        </p:nvSpPr>
        <p:spPr>
          <a:xfrm>
            <a:off x="4423533" y="847614"/>
            <a:ext cx="35349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Slow Progress</a:t>
            </a:r>
            <a:endParaRPr sz="3200" b="1" i="0" u="none" strike="noStrike" cap="none">
              <a:solidFill>
                <a:srgbClr val="7BECC7"/>
              </a:solidFill>
              <a:latin typeface="Avenir"/>
              <a:ea typeface="Avenir"/>
              <a:cs typeface="Avenir"/>
              <a:sym typeface="Avenir"/>
            </a:endParaRPr>
          </a:p>
        </p:txBody>
      </p:sp>
      <p:sp>
        <p:nvSpPr>
          <p:cNvPr id="351" name="Google Shape;351;p42"/>
          <p:cNvSpPr/>
          <p:nvPr/>
        </p:nvSpPr>
        <p:spPr>
          <a:xfrm rot="-2653343">
            <a:off x="3246448" y="3052204"/>
            <a:ext cx="1015994" cy="383359"/>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52" name="Google Shape;352;p42"/>
          <p:cNvSpPr txBox="1"/>
          <p:nvPr/>
        </p:nvSpPr>
        <p:spPr>
          <a:xfrm>
            <a:off x="758500" y="3827125"/>
            <a:ext cx="3926400" cy="4821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Conflicting Demands</a:t>
            </a:r>
            <a:endParaRPr sz="700">
              <a:solidFill>
                <a:srgbClr val="7BECC7"/>
              </a:solidFill>
            </a:endParaRPr>
          </a:p>
        </p:txBody>
      </p:sp>
      <p:sp>
        <p:nvSpPr>
          <p:cNvPr id="353" name="Google Shape;353;p42"/>
          <p:cNvSpPr/>
          <p:nvPr/>
        </p:nvSpPr>
        <p:spPr>
          <a:xfrm rot="-8183271">
            <a:off x="4846995" y="3103411"/>
            <a:ext cx="1015986" cy="383224"/>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54" name="Google Shape;354;p42"/>
          <p:cNvSpPr txBox="1"/>
          <p:nvPr/>
        </p:nvSpPr>
        <p:spPr>
          <a:xfrm>
            <a:off x="4774874" y="3797725"/>
            <a:ext cx="38727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Lack of Appreciation</a:t>
            </a:r>
            <a:endParaRPr sz="3200" b="1" i="0" u="none" strike="noStrike" cap="none">
              <a:solidFill>
                <a:srgbClr val="7BECC7"/>
              </a:solidFill>
              <a:latin typeface="Avenir"/>
              <a:ea typeface="Avenir"/>
              <a:cs typeface="Avenir"/>
              <a:sym typeface="Avenir"/>
            </a:endParaRPr>
          </a:p>
        </p:txBody>
      </p:sp>
      <p:sp>
        <p:nvSpPr>
          <p:cNvPr id="355" name="Google Shape;355;p42"/>
          <p:cNvSpPr txBox="1"/>
          <p:nvPr/>
        </p:nvSpPr>
        <p:spPr>
          <a:xfrm>
            <a:off x="2804505" y="2198103"/>
            <a:ext cx="3534900" cy="638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chemeClr val="lt1"/>
              </a:buClr>
              <a:buSzPts val="3800"/>
              <a:buFont typeface="Avenir"/>
              <a:buNone/>
            </a:pPr>
            <a:r>
              <a:rPr lang="en" sz="3800" b="1" i="0" u="none" strike="noStrike" cap="none">
                <a:solidFill>
                  <a:schemeClr val="lt1"/>
                </a:solidFill>
                <a:latin typeface="Avenir"/>
                <a:ea typeface="Avenir"/>
                <a:cs typeface="Avenir"/>
                <a:sym typeface="Avenir"/>
              </a:rPr>
              <a:t>THE PROBLEM</a:t>
            </a:r>
            <a:endParaRPr sz="3800" b="1" i="0" u="none" strike="noStrike" cap="none">
              <a:solidFill>
                <a:schemeClr val="lt1"/>
              </a:solidFill>
              <a:latin typeface="Avenir"/>
              <a:ea typeface="Avenir"/>
              <a:cs typeface="Avenir"/>
              <a:sym typeface="Avenir"/>
            </a:endParaRPr>
          </a:p>
        </p:txBody>
      </p:sp>
      <p:sp>
        <p:nvSpPr>
          <p:cNvPr id="356" name="Google Shape;356;p42"/>
          <p:cNvSpPr txBox="1">
            <a:spLocks noGrp="1"/>
          </p:cNvSpPr>
          <p:nvPr>
            <p:ph type="title"/>
          </p:nvPr>
        </p:nvSpPr>
        <p:spPr>
          <a:xfrm>
            <a:off x="1297500" y="393775"/>
            <a:ext cx="7038900" cy="411000"/>
          </a:xfrm>
          <a:prstGeom prst="rect">
            <a:avLst/>
          </a:prstGeom>
          <a:noFill/>
          <a:ln>
            <a:noFill/>
          </a:ln>
        </p:spPr>
        <p:txBody>
          <a:bodyPr spcFirstLastPara="1" wrap="square" lIns="26800" tIns="26800" rIns="26800" bIns="26800" anchor="t" anchorCtr="0">
            <a:normAutofit fontScale="90000"/>
          </a:bodyPr>
          <a:lstStyle/>
          <a:p>
            <a:pPr marL="0" lvl="0" indent="0" algn="l" rtl="0">
              <a:lnSpc>
                <a:spcPct val="100000"/>
              </a:lnSpc>
              <a:spcBef>
                <a:spcPts val="0"/>
              </a:spcBef>
              <a:spcAft>
                <a:spcPts val="0"/>
              </a:spcAft>
              <a:buClr>
                <a:srgbClr val="FFFFFF"/>
              </a:buClr>
              <a:buSzPct val="137500"/>
              <a:buFont typeface="Avenir"/>
              <a:buNone/>
            </a:pPr>
            <a:r>
              <a:rPr lang="en"/>
              <a:t>WHAT DO YOU SEE?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49"/>
                                        </p:tgtEl>
                                        <p:attrNameLst>
                                          <p:attrName>style.visibility</p:attrName>
                                        </p:attrNameLst>
                                      </p:cBhvr>
                                      <p:to>
                                        <p:strVal val="visible"/>
                                      </p:to>
                                    </p:set>
                                    <p:animEffect transition="in" filter="fade">
                                      <p:cBhvr>
                                        <p:cTn id="7" dur="500"/>
                                        <p:tgtEl>
                                          <p:spTgt spid="349"/>
                                        </p:tgtEl>
                                      </p:cBhvr>
                                    </p:animEffect>
                                  </p:childTnLst>
                                </p:cTn>
                              </p:par>
                              <p:par>
                                <p:cTn id="8" presetID="10" presetClass="entr" presetSubtype="0" fill="hold" nodeType="withEffect">
                                  <p:stCondLst>
                                    <p:cond delay="0"/>
                                  </p:stCondLst>
                                  <p:childTnLst>
                                    <p:set>
                                      <p:cBhvr>
                                        <p:cTn id="9" dur="1" fill="hold">
                                          <p:stCondLst>
                                            <p:cond delay="0"/>
                                          </p:stCondLst>
                                        </p:cTn>
                                        <p:tgtEl>
                                          <p:spTgt spid="347"/>
                                        </p:tgtEl>
                                        <p:attrNameLst>
                                          <p:attrName>style.visibility</p:attrName>
                                        </p:attrNameLst>
                                      </p:cBhvr>
                                      <p:to>
                                        <p:strVal val="visible"/>
                                      </p:to>
                                    </p:set>
                                    <p:animEffect transition="in" filter="fade">
                                      <p:cBhvr>
                                        <p:cTn id="10" dur="500"/>
                                        <p:tgtEl>
                                          <p:spTgt spid="34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50"/>
                                        </p:tgtEl>
                                        <p:attrNameLst>
                                          <p:attrName>style.visibility</p:attrName>
                                        </p:attrNameLst>
                                      </p:cBhvr>
                                      <p:to>
                                        <p:strVal val="visible"/>
                                      </p:to>
                                    </p:set>
                                    <p:animEffect transition="in" filter="fade">
                                      <p:cBhvr>
                                        <p:cTn id="15" dur="500"/>
                                        <p:tgtEl>
                                          <p:spTgt spid="350"/>
                                        </p:tgtEl>
                                      </p:cBhvr>
                                    </p:animEffect>
                                  </p:childTnLst>
                                </p:cTn>
                              </p:par>
                              <p:par>
                                <p:cTn id="16" presetID="10" presetClass="entr" presetSubtype="0" fill="hold" nodeType="withEffect">
                                  <p:stCondLst>
                                    <p:cond delay="0"/>
                                  </p:stCondLst>
                                  <p:childTnLst>
                                    <p:set>
                                      <p:cBhvr>
                                        <p:cTn id="17" dur="1" fill="hold">
                                          <p:stCondLst>
                                            <p:cond delay="0"/>
                                          </p:stCondLst>
                                        </p:cTn>
                                        <p:tgtEl>
                                          <p:spTgt spid="348"/>
                                        </p:tgtEl>
                                        <p:attrNameLst>
                                          <p:attrName>style.visibility</p:attrName>
                                        </p:attrNameLst>
                                      </p:cBhvr>
                                      <p:to>
                                        <p:strVal val="visible"/>
                                      </p:to>
                                    </p:set>
                                    <p:animEffect transition="in" filter="fade">
                                      <p:cBhvr>
                                        <p:cTn id="18" dur="500"/>
                                        <p:tgtEl>
                                          <p:spTgt spid="34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51"/>
                                        </p:tgtEl>
                                        <p:attrNameLst>
                                          <p:attrName>style.visibility</p:attrName>
                                        </p:attrNameLst>
                                      </p:cBhvr>
                                      <p:to>
                                        <p:strVal val="visible"/>
                                      </p:to>
                                    </p:set>
                                    <p:animEffect transition="in" filter="fade">
                                      <p:cBhvr>
                                        <p:cTn id="23" dur="500"/>
                                        <p:tgtEl>
                                          <p:spTgt spid="351"/>
                                        </p:tgtEl>
                                      </p:cBhvr>
                                    </p:animEffect>
                                  </p:childTnLst>
                                </p:cTn>
                              </p:par>
                              <p:par>
                                <p:cTn id="24" presetID="10" presetClass="entr" presetSubtype="0" fill="hold" nodeType="withEffect">
                                  <p:stCondLst>
                                    <p:cond delay="0"/>
                                  </p:stCondLst>
                                  <p:childTnLst>
                                    <p:set>
                                      <p:cBhvr>
                                        <p:cTn id="25" dur="1" fill="hold">
                                          <p:stCondLst>
                                            <p:cond delay="0"/>
                                          </p:stCondLst>
                                        </p:cTn>
                                        <p:tgtEl>
                                          <p:spTgt spid="352"/>
                                        </p:tgtEl>
                                        <p:attrNameLst>
                                          <p:attrName>style.visibility</p:attrName>
                                        </p:attrNameLst>
                                      </p:cBhvr>
                                      <p:to>
                                        <p:strVal val="visible"/>
                                      </p:to>
                                    </p:set>
                                    <p:animEffect transition="in" filter="fade">
                                      <p:cBhvr>
                                        <p:cTn id="26" dur="500"/>
                                        <p:tgtEl>
                                          <p:spTgt spid="35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54"/>
                                        </p:tgtEl>
                                        <p:attrNameLst>
                                          <p:attrName>style.visibility</p:attrName>
                                        </p:attrNameLst>
                                      </p:cBhvr>
                                      <p:to>
                                        <p:strVal val="visible"/>
                                      </p:to>
                                    </p:set>
                                    <p:animEffect transition="in" filter="fade">
                                      <p:cBhvr>
                                        <p:cTn id="31" dur="500"/>
                                        <p:tgtEl>
                                          <p:spTgt spid="354"/>
                                        </p:tgtEl>
                                      </p:cBhvr>
                                    </p:animEffect>
                                  </p:childTnLst>
                                </p:cTn>
                              </p:par>
                              <p:par>
                                <p:cTn id="32" presetID="10" presetClass="entr" presetSubtype="0" fill="hold" nodeType="withEffect">
                                  <p:stCondLst>
                                    <p:cond delay="0"/>
                                  </p:stCondLst>
                                  <p:childTnLst>
                                    <p:set>
                                      <p:cBhvr>
                                        <p:cTn id="33" dur="1" fill="hold">
                                          <p:stCondLst>
                                            <p:cond delay="0"/>
                                          </p:stCondLst>
                                        </p:cTn>
                                        <p:tgtEl>
                                          <p:spTgt spid="353"/>
                                        </p:tgtEl>
                                        <p:attrNameLst>
                                          <p:attrName>style.visibility</p:attrName>
                                        </p:attrNameLst>
                                      </p:cBhvr>
                                      <p:to>
                                        <p:strVal val="visible"/>
                                      </p:to>
                                    </p:set>
                                    <p:animEffect transition="in" filter="fade">
                                      <p:cBhvr>
                                        <p:cTn id="34" dur="500"/>
                                        <p:tgtEl>
                                          <p:spTgt spid="353"/>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55"/>
                                        </p:tgtEl>
                                        <p:attrNameLst>
                                          <p:attrName>style.visibility</p:attrName>
                                        </p:attrNameLst>
                                      </p:cBhvr>
                                      <p:to>
                                        <p:strVal val="visible"/>
                                      </p:to>
                                    </p:set>
                                    <p:animEffect transition="in" filter="fade">
                                      <p:cBhvr>
                                        <p:cTn id="39" dur="500"/>
                                        <p:tgtEl>
                                          <p:spTgt spid="3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60"/>
        <p:cNvGrpSpPr/>
        <p:nvPr/>
      </p:nvGrpSpPr>
      <p:grpSpPr>
        <a:xfrm>
          <a:off x="0" y="0"/>
          <a:ext cx="0" cy="0"/>
          <a:chOff x="0" y="0"/>
          <a:chExt cx="0" cy="0"/>
        </a:xfrm>
      </p:grpSpPr>
      <p:sp>
        <p:nvSpPr>
          <p:cNvPr id="361" name="Google Shape;361;p43"/>
          <p:cNvSpPr/>
          <p:nvPr/>
        </p:nvSpPr>
        <p:spPr>
          <a:xfrm>
            <a:off x="4330909" y="2330648"/>
            <a:ext cx="482100" cy="482100"/>
          </a:xfrm>
          <a:prstGeom prst="ellipse">
            <a:avLst/>
          </a:prstGeom>
          <a:solidFill>
            <a:srgbClr val="1D566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62" name="Google Shape;362;p43"/>
          <p:cNvSpPr/>
          <p:nvPr/>
        </p:nvSpPr>
        <p:spPr>
          <a:xfrm rot="-8473244">
            <a:off x="2022320" y="1704155"/>
            <a:ext cx="1078679" cy="383439"/>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63" name="Google Shape;363;p43"/>
          <p:cNvSpPr/>
          <p:nvPr/>
        </p:nvSpPr>
        <p:spPr>
          <a:xfrm rot="-2702154">
            <a:off x="6017186" y="1720724"/>
            <a:ext cx="1015901" cy="383535"/>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64" name="Google Shape;364;p43"/>
          <p:cNvSpPr/>
          <p:nvPr/>
        </p:nvSpPr>
        <p:spPr>
          <a:xfrm rot="8690749">
            <a:off x="2053649" y="3361421"/>
            <a:ext cx="1016015" cy="383451"/>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65" name="Google Shape;365;p43"/>
          <p:cNvSpPr/>
          <p:nvPr/>
        </p:nvSpPr>
        <p:spPr>
          <a:xfrm rot="2130373">
            <a:off x="6197276" y="3319611"/>
            <a:ext cx="1016028" cy="383617"/>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366" name="Google Shape;366;p43"/>
          <p:cNvSpPr txBox="1"/>
          <p:nvPr/>
        </p:nvSpPr>
        <p:spPr>
          <a:xfrm>
            <a:off x="2804505" y="2198103"/>
            <a:ext cx="3534900" cy="638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chemeClr val="lt1"/>
              </a:buClr>
              <a:buSzPts val="3800"/>
              <a:buFont typeface="Avenir"/>
              <a:buNone/>
            </a:pPr>
            <a:r>
              <a:rPr lang="en" sz="3800" b="1" i="0" u="none" strike="noStrike" cap="none">
                <a:solidFill>
                  <a:schemeClr val="lt1"/>
                </a:solidFill>
                <a:latin typeface="Avenir"/>
                <a:ea typeface="Avenir"/>
                <a:cs typeface="Avenir"/>
                <a:sym typeface="Avenir"/>
              </a:rPr>
              <a:t>THE SOLUTION</a:t>
            </a:r>
            <a:endParaRPr sz="3800" b="1" i="0" u="none" strike="noStrike" cap="none">
              <a:solidFill>
                <a:schemeClr val="lt1"/>
              </a:solidFill>
              <a:latin typeface="Avenir"/>
              <a:ea typeface="Avenir"/>
              <a:cs typeface="Avenir"/>
              <a:sym typeface="Avenir"/>
            </a:endParaRPr>
          </a:p>
        </p:txBody>
      </p:sp>
      <p:sp>
        <p:nvSpPr>
          <p:cNvPr id="367" name="Google Shape;367;p43"/>
          <p:cNvSpPr txBox="1">
            <a:spLocks noGrp="1"/>
          </p:cNvSpPr>
          <p:nvPr>
            <p:ph type="title"/>
          </p:nvPr>
        </p:nvSpPr>
        <p:spPr>
          <a:xfrm>
            <a:off x="973125" y="295313"/>
            <a:ext cx="5279100" cy="6855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a:t>WHAT DO YOU SEE?</a:t>
            </a:r>
            <a:endParaRPr/>
          </a:p>
        </p:txBody>
      </p:sp>
      <p:sp>
        <p:nvSpPr>
          <p:cNvPr id="368" name="Google Shape;368;p43"/>
          <p:cNvSpPr txBox="1"/>
          <p:nvPr/>
        </p:nvSpPr>
        <p:spPr>
          <a:xfrm>
            <a:off x="1288454" y="813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The Human </a:t>
            </a:r>
            <a:endParaRPr sz="3200" b="1" i="0" u="none" strike="noStrike" cap="none">
              <a:solidFill>
                <a:srgbClr val="7BECC7"/>
              </a:solidFill>
              <a:latin typeface="Avenir"/>
              <a:ea typeface="Avenir"/>
              <a:cs typeface="Avenir"/>
              <a:sym typeface="Avenir"/>
            </a:endParaRPr>
          </a:p>
        </p:txBody>
      </p:sp>
      <p:sp>
        <p:nvSpPr>
          <p:cNvPr id="369" name="Google Shape;369;p43"/>
          <p:cNvSpPr txBox="1"/>
          <p:nvPr/>
        </p:nvSpPr>
        <p:spPr>
          <a:xfrm>
            <a:off x="5242204" y="813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The Leader </a:t>
            </a:r>
            <a:endParaRPr sz="3200" b="1" i="0" u="none" strike="noStrike" cap="none">
              <a:solidFill>
                <a:srgbClr val="7BECC7"/>
              </a:solidFill>
              <a:latin typeface="Avenir"/>
              <a:ea typeface="Avenir"/>
              <a:cs typeface="Avenir"/>
              <a:sym typeface="Avenir"/>
            </a:endParaRPr>
          </a:p>
        </p:txBody>
      </p:sp>
      <p:sp>
        <p:nvSpPr>
          <p:cNvPr id="370" name="Google Shape;370;p43"/>
          <p:cNvSpPr txBox="1"/>
          <p:nvPr/>
        </p:nvSpPr>
        <p:spPr>
          <a:xfrm>
            <a:off x="973129" y="4053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The Servant </a:t>
            </a:r>
            <a:endParaRPr sz="3200" b="1" i="0" u="none" strike="noStrike" cap="none">
              <a:solidFill>
                <a:srgbClr val="7BECC7"/>
              </a:solidFill>
              <a:latin typeface="Avenir"/>
              <a:ea typeface="Avenir"/>
              <a:cs typeface="Avenir"/>
              <a:sym typeface="Avenir"/>
            </a:endParaRPr>
          </a:p>
        </p:txBody>
      </p:sp>
      <p:sp>
        <p:nvSpPr>
          <p:cNvPr id="371" name="Google Shape;371;p43"/>
          <p:cNvSpPr txBox="1"/>
          <p:nvPr/>
        </p:nvSpPr>
        <p:spPr>
          <a:xfrm>
            <a:off x="5571379" y="4053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The Team </a:t>
            </a:r>
            <a:endParaRPr sz="3200" b="1" i="0" u="none" strike="noStrike" cap="none">
              <a:solidFill>
                <a:srgbClr val="7BECC7"/>
              </a:solidFill>
              <a:latin typeface="Avenir"/>
              <a:ea typeface="Avenir"/>
              <a:cs typeface="Avenir"/>
              <a:sym typeface="Avenir"/>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44"/>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HUMAN</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45"/>
          <p:cNvSpPr txBox="1">
            <a:spLocks noGrp="1"/>
          </p:cNvSpPr>
          <p:nvPr>
            <p:ph type="title"/>
          </p:nvPr>
        </p:nvSpPr>
        <p:spPr>
          <a:xfrm>
            <a:off x="1492513" y="2267024"/>
            <a:ext cx="6161400" cy="1172100"/>
          </a:xfrm>
          <a:prstGeom prst="rect">
            <a:avLst/>
          </a:prstGeom>
          <a:noFill/>
          <a:ln>
            <a:noFill/>
          </a:ln>
        </p:spPr>
        <p:txBody>
          <a:bodyPr spcFirstLastPara="1" wrap="square" lIns="26775" tIns="26775" rIns="26775" bIns="26775" anchor="t" anchorCtr="0">
            <a:normAutofit/>
          </a:bodyPr>
          <a:lstStyle/>
          <a:p>
            <a:pPr marL="0" lvl="0" indent="0" algn="ctr" rtl="0">
              <a:lnSpc>
                <a:spcPct val="100000"/>
              </a:lnSpc>
              <a:spcBef>
                <a:spcPts val="0"/>
              </a:spcBef>
              <a:spcAft>
                <a:spcPts val="0"/>
              </a:spcAft>
              <a:buClr>
                <a:srgbClr val="FFFFFF"/>
              </a:buClr>
              <a:buSzPts val="3000"/>
              <a:buFont typeface="Avenir"/>
              <a:buNone/>
            </a:pPr>
            <a:r>
              <a:rPr lang="en" sz="3000" b="0" i="0" u="none" strike="noStrike" cap="none">
                <a:solidFill>
                  <a:srgbClr val="FFFFFF"/>
                </a:solidFill>
                <a:latin typeface="Avenir"/>
                <a:ea typeface="Avenir"/>
                <a:cs typeface="Avenir"/>
                <a:sym typeface="Avenir"/>
              </a:rPr>
              <a:t>I AM</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pic>
        <p:nvPicPr>
          <p:cNvPr id="386" name="Google Shape;386;p46"/>
          <p:cNvPicPr preferRelativeResize="0">
            <a:picLocks noGrp="1"/>
          </p:cNvPicPr>
          <p:nvPr>
            <p:ph type="pic" idx="2"/>
          </p:nvPr>
        </p:nvPicPr>
        <p:blipFill rotWithShape="1">
          <a:blip r:embed="rId3">
            <a:alphaModFix/>
          </a:blip>
          <a:srcRect l="5555" r="5555"/>
          <a:stretch/>
        </p:blipFill>
        <p:spPr>
          <a:xfrm>
            <a:off x="0" y="-612776"/>
            <a:ext cx="9342300" cy="5997300"/>
          </a:xfrm>
          <a:prstGeom prst="rect">
            <a:avLst/>
          </a:prstGeom>
          <a:noFill/>
          <a:ln>
            <a:noFill/>
          </a:ln>
        </p:spPr>
      </p:pic>
      <p:sp>
        <p:nvSpPr>
          <p:cNvPr id="387" name="Google Shape;387;p46"/>
          <p:cNvSpPr/>
          <p:nvPr/>
        </p:nvSpPr>
        <p:spPr>
          <a:xfrm>
            <a:off x="1903485" y="3769954"/>
            <a:ext cx="5337000" cy="1028100"/>
          </a:xfrm>
          <a:prstGeom prst="rect">
            <a:avLst/>
          </a:prstGeom>
          <a:blipFill rotWithShape="1">
            <a:blip r:embed="rId4">
              <a:alphaModFix/>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THAT HAS LEARNED TO FLOAT.</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WHEREVER THE MAIN STREAMS </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AND CURRENTS WILL GO.</a:t>
            </a:r>
            <a:endParaRPr sz="700"/>
          </a:p>
        </p:txBody>
      </p:sp>
      <p:sp>
        <p:nvSpPr>
          <p:cNvPr id="388" name="Google Shape;388;p46"/>
          <p:cNvSpPr/>
          <p:nvPr/>
        </p:nvSpPr>
        <p:spPr>
          <a:xfrm>
            <a:off x="2233124" y="288542"/>
            <a:ext cx="4677900" cy="770100"/>
          </a:xfrm>
          <a:prstGeom prst="rect">
            <a:avLst/>
          </a:prstGeom>
          <a:blipFill rotWithShape="1">
            <a:blip r:embed="rId4">
              <a:alphaModFix/>
            </a:blip>
            <a:stretch>
              <a:fillRect/>
            </a:stretch>
          </a:blipFill>
          <a:ln>
            <a:noFill/>
          </a:ln>
        </p:spPr>
        <p:txBody>
          <a:bodyPr spcFirstLastPara="1" wrap="square" lIns="26800" tIns="26800" rIns="26800" bIns="26800" anchor="t" anchorCtr="0">
            <a:noAutofit/>
          </a:bodyPr>
          <a:lstStyle/>
          <a:p>
            <a:pPr marL="0" marR="0" lvl="0" indent="0" algn="ctr" rtl="0">
              <a:lnSpc>
                <a:spcPct val="100000"/>
              </a:lnSpc>
              <a:spcBef>
                <a:spcPts val="0"/>
              </a:spcBef>
              <a:spcAft>
                <a:spcPts val="0"/>
              </a:spcAft>
              <a:buClr>
                <a:srgbClr val="FFFFFF"/>
              </a:buClr>
              <a:buSzPts val="3700"/>
              <a:buFont typeface="Avenir"/>
              <a:buNone/>
            </a:pPr>
            <a:r>
              <a:rPr lang="en" sz="3700" b="0" i="0" u="none" strike="noStrike" cap="none">
                <a:solidFill>
                  <a:srgbClr val="FFFFFF"/>
                </a:solidFill>
                <a:latin typeface="Avenir"/>
                <a:ea typeface="Avenir"/>
                <a:cs typeface="Avenir"/>
                <a:sym typeface="Avenir"/>
              </a:rPr>
              <a:t>I AM A ROCK</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7"/>
                                        </p:tgtEl>
                                        <p:attrNameLst>
                                          <p:attrName>style.visibility</p:attrName>
                                        </p:attrNameLst>
                                      </p:cBhvr>
                                      <p:to>
                                        <p:strVal val="visible"/>
                                      </p:to>
                                    </p:set>
                                    <p:animEffect transition="in" filter="fade">
                                      <p:cBhvr>
                                        <p:cTn id="7" dur="500"/>
                                        <p:tgtEl>
                                          <p:spTgt spid="3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pic>
        <p:nvPicPr>
          <p:cNvPr id="393" name="Google Shape;393;p47"/>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394" name="Google Shape;394;p47"/>
          <p:cNvSpPr/>
          <p:nvPr/>
        </p:nvSpPr>
        <p:spPr>
          <a:xfrm>
            <a:off x="1903485" y="3752094"/>
            <a:ext cx="5337000" cy="1028100"/>
          </a:xfrm>
          <a:prstGeom prst="rect">
            <a:avLst/>
          </a:prstGeom>
          <a:blipFill rotWithShape="1">
            <a:blip r:embed="rId4">
              <a:alphaModFix amt="7277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000000"/>
              </a:buClr>
              <a:buSzPts val="2100"/>
              <a:buFont typeface="Avenir"/>
              <a:buNone/>
            </a:pPr>
            <a:r>
              <a:rPr lang="en" sz="2100" b="0" i="0" u="none" strike="noStrike" cap="none">
                <a:solidFill>
                  <a:srgbClr val="000000"/>
                </a:solidFill>
                <a:latin typeface="Avenir"/>
                <a:ea typeface="Avenir"/>
                <a:cs typeface="Avenir"/>
                <a:sym typeface="Avenir"/>
              </a:rPr>
              <a:t>THAT HAS LEARNED TO WALK.</a:t>
            </a:r>
            <a:endParaRPr sz="700"/>
          </a:p>
          <a:p>
            <a:pPr marL="0" marR="0" lvl="0" indent="0" algn="ctr" rtl="0">
              <a:lnSpc>
                <a:spcPct val="100000"/>
              </a:lnSpc>
              <a:spcBef>
                <a:spcPts val="0"/>
              </a:spcBef>
              <a:spcAft>
                <a:spcPts val="0"/>
              </a:spcAft>
              <a:buClr>
                <a:srgbClr val="000000"/>
              </a:buClr>
              <a:buSzPts val="2100"/>
              <a:buFont typeface="Avenir"/>
              <a:buNone/>
            </a:pPr>
            <a:r>
              <a:rPr lang="en" sz="2100" b="0" i="0" u="none" strike="noStrike" cap="none">
                <a:solidFill>
                  <a:srgbClr val="000000"/>
                </a:solidFill>
                <a:latin typeface="Avenir"/>
                <a:ea typeface="Avenir"/>
                <a:cs typeface="Avenir"/>
                <a:sym typeface="Avenir"/>
              </a:rPr>
              <a:t>FORSAKING THE HEAVENS</a:t>
            </a:r>
            <a:endParaRPr sz="700"/>
          </a:p>
          <a:p>
            <a:pPr marL="0" marR="0" lvl="0" indent="0" algn="ctr" rtl="0">
              <a:lnSpc>
                <a:spcPct val="100000"/>
              </a:lnSpc>
              <a:spcBef>
                <a:spcPts val="0"/>
              </a:spcBef>
              <a:spcAft>
                <a:spcPts val="0"/>
              </a:spcAft>
              <a:buClr>
                <a:srgbClr val="000000"/>
              </a:buClr>
              <a:buSzPts val="2100"/>
              <a:buFont typeface="Avenir"/>
              <a:buNone/>
            </a:pPr>
            <a:r>
              <a:rPr lang="en" sz="2100" b="0" i="0" u="none" strike="noStrike" cap="none">
                <a:solidFill>
                  <a:srgbClr val="000000"/>
                </a:solidFill>
                <a:latin typeface="Avenir"/>
                <a:ea typeface="Avenir"/>
                <a:cs typeface="Avenir"/>
                <a:sym typeface="Avenir"/>
              </a:rPr>
              <a:t>TOO AFRAID TO FALL.</a:t>
            </a:r>
            <a:endParaRPr sz="700"/>
          </a:p>
        </p:txBody>
      </p:sp>
      <p:sp>
        <p:nvSpPr>
          <p:cNvPr id="395" name="Google Shape;395;p47"/>
          <p:cNvSpPr/>
          <p:nvPr/>
        </p:nvSpPr>
        <p:spPr>
          <a:xfrm>
            <a:off x="2233124" y="279611"/>
            <a:ext cx="4677900" cy="770100"/>
          </a:xfrm>
          <a:prstGeom prst="rect">
            <a:avLst/>
          </a:prstGeom>
          <a:blipFill rotWithShape="1">
            <a:blip r:embed="rId4">
              <a:alphaModFix/>
            </a:blip>
            <a:stretch>
              <a:fillRect/>
            </a:stretch>
          </a:blipFill>
          <a:ln>
            <a:noFill/>
          </a:ln>
        </p:spPr>
        <p:txBody>
          <a:bodyPr spcFirstLastPara="1" wrap="square" lIns="26800" tIns="26800" rIns="26800" bIns="26800" anchor="t" anchorCtr="0">
            <a:noAutofit/>
          </a:bodyPr>
          <a:lstStyle/>
          <a:p>
            <a:pPr marL="0" marR="0" lvl="0" indent="0" algn="ctr" rtl="0">
              <a:lnSpc>
                <a:spcPct val="100000"/>
              </a:lnSpc>
              <a:spcBef>
                <a:spcPts val="0"/>
              </a:spcBef>
              <a:spcAft>
                <a:spcPts val="0"/>
              </a:spcAft>
              <a:buClr>
                <a:srgbClr val="000000"/>
              </a:buClr>
              <a:buSzPts val="3700"/>
              <a:buFont typeface="Avenir"/>
              <a:buNone/>
            </a:pPr>
            <a:r>
              <a:rPr lang="en" sz="3700" b="0" i="0" u="none" strike="noStrike" cap="none">
                <a:solidFill>
                  <a:srgbClr val="000000"/>
                </a:solidFill>
                <a:latin typeface="Avenir"/>
                <a:ea typeface="Avenir"/>
                <a:cs typeface="Avenir"/>
                <a:sym typeface="Avenir"/>
              </a:rPr>
              <a:t>I AM A BIRD</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4"/>
                                        </p:tgtEl>
                                        <p:attrNameLst>
                                          <p:attrName>style.visibility</p:attrName>
                                        </p:attrNameLst>
                                      </p:cBhvr>
                                      <p:to>
                                        <p:strVal val="visible"/>
                                      </p:to>
                                    </p:set>
                                    <p:animEffect transition="in" filter="fade">
                                      <p:cBhvr>
                                        <p:cTn id="7" dur="500"/>
                                        <p:tgtEl>
                                          <p:spTgt spid="3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pic>
        <p:nvPicPr>
          <p:cNvPr id="400" name="Google Shape;400;p48"/>
          <p:cNvPicPr preferRelativeResize="0">
            <a:picLocks noGrp="1"/>
          </p:cNvPicPr>
          <p:nvPr>
            <p:ph type="pic" idx="2"/>
          </p:nvPr>
        </p:nvPicPr>
        <p:blipFill rotWithShape="1">
          <a:blip r:embed="rId3">
            <a:alphaModFix/>
          </a:blip>
          <a:srcRect t="7819" b="7827"/>
          <a:stretch/>
        </p:blipFill>
        <p:spPr>
          <a:xfrm>
            <a:off x="0" y="0"/>
            <a:ext cx="9144000" cy="5143500"/>
          </a:xfrm>
          <a:prstGeom prst="rect">
            <a:avLst/>
          </a:prstGeom>
          <a:noFill/>
          <a:ln>
            <a:noFill/>
          </a:ln>
        </p:spPr>
      </p:pic>
      <p:sp>
        <p:nvSpPr>
          <p:cNvPr id="401" name="Google Shape;401;p48"/>
          <p:cNvSpPr/>
          <p:nvPr/>
        </p:nvSpPr>
        <p:spPr>
          <a:xfrm>
            <a:off x="1903485" y="3903899"/>
            <a:ext cx="5337000" cy="1028100"/>
          </a:xfrm>
          <a:prstGeom prst="rect">
            <a:avLst/>
          </a:prstGeom>
          <a:blipFill rotWithShape="1">
            <a:blip r:embed="rId4">
              <a:alphaModFix amt="9901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WHO HAS SETTLED FOR A TIE </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BETWEEN LIVING THE TRUTH AND LIVING A LIE.</a:t>
            </a:r>
            <a:endParaRPr sz="700"/>
          </a:p>
        </p:txBody>
      </p:sp>
      <p:sp>
        <p:nvSpPr>
          <p:cNvPr id="402" name="Google Shape;402;p48"/>
          <p:cNvSpPr/>
          <p:nvPr/>
        </p:nvSpPr>
        <p:spPr>
          <a:xfrm>
            <a:off x="2233124" y="279611"/>
            <a:ext cx="4677900" cy="770100"/>
          </a:xfrm>
          <a:prstGeom prst="rect">
            <a:avLst/>
          </a:prstGeom>
          <a:gradFill>
            <a:gsLst>
              <a:gs pos="0">
                <a:srgbClr val="A6AAA8">
                  <a:alpha val="43921"/>
                </a:srgbClr>
              </a:gs>
              <a:gs pos="100000">
                <a:srgbClr val="53585F">
                  <a:alpha val="29803"/>
                </a:srgbClr>
              </a:gs>
            </a:gsLst>
            <a:lin ang="5400012" scaled="0"/>
          </a:gradFill>
          <a:ln>
            <a:noFill/>
          </a:ln>
        </p:spPr>
        <p:txBody>
          <a:bodyPr spcFirstLastPara="1" wrap="square" lIns="26800" tIns="26800" rIns="26800" bIns="26800" anchor="t" anchorCtr="0">
            <a:noAutofit/>
          </a:bodyPr>
          <a:lstStyle/>
          <a:p>
            <a:pPr marL="0" marR="0" lvl="0" indent="0" algn="ctr" rtl="0">
              <a:lnSpc>
                <a:spcPct val="100000"/>
              </a:lnSpc>
              <a:spcBef>
                <a:spcPts val="0"/>
              </a:spcBef>
              <a:spcAft>
                <a:spcPts val="0"/>
              </a:spcAft>
              <a:buClr>
                <a:srgbClr val="000000"/>
              </a:buClr>
              <a:buSzPts val="3700"/>
              <a:buFont typeface="Avenir"/>
              <a:buNone/>
            </a:pPr>
            <a:r>
              <a:rPr lang="en" sz="3700" b="0" i="0" u="none" strike="noStrike" cap="none">
                <a:solidFill>
                  <a:srgbClr val="000000"/>
                </a:solidFill>
                <a:latin typeface="Avenir"/>
                <a:ea typeface="Avenir"/>
                <a:cs typeface="Avenir"/>
                <a:sym typeface="Avenir"/>
              </a:rPr>
              <a:t>I AM A WINNER</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1"/>
                                        </p:tgtEl>
                                        <p:attrNameLst>
                                          <p:attrName>style.visibility</p:attrName>
                                        </p:attrNameLst>
                                      </p:cBhvr>
                                      <p:to>
                                        <p:strVal val="visible"/>
                                      </p:to>
                                    </p:set>
                                    <p:animEffect transition="in" filter="fade">
                                      <p:cBhvr>
                                        <p:cTn id="7" dur="500"/>
                                        <p:tgtEl>
                                          <p:spTgt spid="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pic>
        <p:nvPicPr>
          <p:cNvPr id="407" name="Google Shape;407;p49"/>
          <p:cNvPicPr preferRelativeResize="0">
            <a:picLocks noGrp="1"/>
          </p:cNvPicPr>
          <p:nvPr>
            <p:ph type="pic" idx="2"/>
          </p:nvPr>
        </p:nvPicPr>
        <p:blipFill rotWithShape="1">
          <a:blip r:embed="rId3">
            <a:alphaModFix/>
          </a:blip>
          <a:srcRect t="7533" b="7533"/>
          <a:stretch/>
        </p:blipFill>
        <p:spPr>
          <a:xfrm>
            <a:off x="0" y="0"/>
            <a:ext cx="9144000" cy="5143500"/>
          </a:xfrm>
          <a:prstGeom prst="rect">
            <a:avLst/>
          </a:prstGeom>
          <a:noFill/>
          <a:ln>
            <a:noFill/>
          </a:ln>
        </p:spPr>
      </p:pic>
      <p:sp>
        <p:nvSpPr>
          <p:cNvPr id="408" name="Google Shape;408;p49"/>
          <p:cNvSpPr/>
          <p:nvPr/>
        </p:nvSpPr>
        <p:spPr>
          <a:xfrm>
            <a:off x="1903485" y="3752094"/>
            <a:ext cx="5337000" cy="1028100"/>
          </a:xfrm>
          <a:prstGeom prst="rect">
            <a:avLst/>
          </a:prstGeom>
          <a:blipFill rotWithShape="1">
            <a:blip r:embed="rId4">
              <a:alphaModFix amt="9093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WHO HAS LEARNED TO SLEEP.</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ON THE BACKS OF FOOLS,</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ONWARDS, TOWARDS NAIVETY </a:t>
            </a:r>
            <a:endParaRPr sz="700"/>
          </a:p>
        </p:txBody>
      </p:sp>
      <p:sp>
        <p:nvSpPr>
          <p:cNvPr id="409" name="Google Shape;409;p49"/>
          <p:cNvSpPr/>
          <p:nvPr/>
        </p:nvSpPr>
        <p:spPr>
          <a:xfrm>
            <a:off x="2233124" y="279611"/>
            <a:ext cx="4677900" cy="770100"/>
          </a:xfrm>
          <a:prstGeom prst="rect">
            <a:avLst/>
          </a:prstGeom>
          <a:gradFill>
            <a:gsLst>
              <a:gs pos="0">
                <a:srgbClr val="A6AAA8">
                  <a:alpha val="43921"/>
                </a:srgbClr>
              </a:gs>
              <a:gs pos="100000">
                <a:srgbClr val="53585F">
                  <a:alpha val="29803"/>
                </a:srgbClr>
              </a:gs>
            </a:gsLst>
            <a:lin ang="5400012" scaled="0"/>
          </a:gradFill>
          <a:ln>
            <a:noFill/>
          </a:ln>
        </p:spPr>
        <p:txBody>
          <a:bodyPr spcFirstLastPara="1" wrap="square" lIns="26800" tIns="26800" rIns="26800" bIns="26800" anchor="t" anchorCtr="0">
            <a:noAutofit/>
          </a:bodyPr>
          <a:lstStyle/>
          <a:p>
            <a:pPr marL="0" marR="0" lvl="0" indent="0" algn="ctr" rtl="0">
              <a:lnSpc>
                <a:spcPct val="100000"/>
              </a:lnSpc>
              <a:spcBef>
                <a:spcPts val="0"/>
              </a:spcBef>
              <a:spcAft>
                <a:spcPts val="0"/>
              </a:spcAft>
              <a:buClr>
                <a:srgbClr val="000000"/>
              </a:buClr>
              <a:buSzPts val="3700"/>
              <a:buFont typeface="Avenir"/>
              <a:buNone/>
            </a:pPr>
            <a:r>
              <a:rPr lang="en" sz="3700" b="0" i="0" u="none" strike="noStrike" cap="none">
                <a:solidFill>
                  <a:srgbClr val="000000"/>
                </a:solidFill>
                <a:latin typeface="Avenir"/>
                <a:ea typeface="Avenir"/>
                <a:cs typeface="Avenir"/>
                <a:sym typeface="Avenir"/>
              </a:rPr>
              <a:t>I AM A GENIUS</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8"/>
                                        </p:tgtEl>
                                        <p:attrNameLst>
                                          <p:attrName>style.visibility</p:attrName>
                                        </p:attrNameLst>
                                      </p:cBhvr>
                                      <p:to>
                                        <p:strVal val="visible"/>
                                      </p:to>
                                    </p:set>
                                    <p:animEffect transition="in" filter="fade">
                                      <p:cBhvr>
                                        <p:cTn id="7" dur="500"/>
                                        <p:tgtEl>
                                          <p:spTgt spid="4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4" name="Google Shape;414;p50"/>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415" name="Google Shape;415;p50"/>
          <p:cNvSpPr/>
          <p:nvPr/>
        </p:nvSpPr>
        <p:spPr>
          <a:xfrm>
            <a:off x="1903485" y="1895349"/>
            <a:ext cx="5337000" cy="1352700"/>
          </a:xfrm>
          <a:prstGeom prst="rect">
            <a:avLst/>
          </a:prstGeom>
          <a:blipFill rotWithShape="1">
            <a:blip r:embed="rId4">
              <a:alphaModFix amt="7537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THAT HAS LEARNED TO EXTINGUISH ITS LIGHT,</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SO IT WON</a:t>
            </a:r>
            <a:r>
              <a:rPr lang="en" sz="2100">
                <a:solidFill>
                  <a:srgbClr val="FFFFFF"/>
                </a:solidFill>
                <a:latin typeface="Avenir"/>
                <a:ea typeface="Avenir"/>
                <a:cs typeface="Avenir"/>
                <a:sym typeface="Avenir"/>
              </a:rPr>
              <a:t>’</a:t>
            </a:r>
            <a:r>
              <a:rPr lang="en" sz="2100" b="0" i="0" u="none" strike="noStrike" cap="none">
                <a:solidFill>
                  <a:srgbClr val="FFFFFF"/>
                </a:solidFill>
                <a:latin typeface="Avenir"/>
                <a:ea typeface="Avenir"/>
                <a:cs typeface="Avenir"/>
                <a:sym typeface="Avenir"/>
              </a:rPr>
              <a:t>T FEEL ALONE IN THE DARKNESS OF NIGHT.</a:t>
            </a:r>
            <a:endParaRPr sz="700"/>
          </a:p>
        </p:txBody>
      </p:sp>
      <p:sp>
        <p:nvSpPr>
          <p:cNvPr id="416" name="Google Shape;416;p50"/>
          <p:cNvSpPr/>
          <p:nvPr/>
        </p:nvSpPr>
        <p:spPr>
          <a:xfrm>
            <a:off x="2233124" y="279611"/>
            <a:ext cx="4677900" cy="770100"/>
          </a:xfrm>
          <a:prstGeom prst="rect">
            <a:avLst/>
          </a:prstGeom>
          <a:gradFill>
            <a:gsLst>
              <a:gs pos="0">
                <a:srgbClr val="A6AAA8">
                  <a:alpha val="43921"/>
                </a:srgbClr>
              </a:gs>
              <a:gs pos="100000">
                <a:srgbClr val="53585F">
                  <a:alpha val="29803"/>
                </a:srgbClr>
              </a:gs>
            </a:gsLst>
            <a:lin ang="5400012" scaled="0"/>
          </a:gradFill>
          <a:ln>
            <a:noFill/>
          </a:ln>
        </p:spPr>
        <p:txBody>
          <a:bodyPr spcFirstLastPara="1" wrap="square" lIns="26800" tIns="26800" rIns="26800" bIns="26800" anchor="t" anchorCtr="0">
            <a:noAutofit/>
          </a:bodyPr>
          <a:lstStyle/>
          <a:p>
            <a:pPr marL="0" marR="0" lvl="0" indent="0" algn="ctr" rtl="0">
              <a:lnSpc>
                <a:spcPct val="100000"/>
              </a:lnSpc>
              <a:spcBef>
                <a:spcPts val="0"/>
              </a:spcBef>
              <a:spcAft>
                <a:spcPts val="0"/>
              </a:spcAft>
              <a:buClr>
                <a:srgbClr val="FFFFFF"/>
              </a:buClr>
              <a:buSzPts val="3700"/>
              <a:buFont typeface="Avenir"/>
              <a:buNone/>
            </a:pPr>
            <a:r>
              <a:rPr lang="en" sz="3700" b="0" i="0" u="none" strike="noStrike" cap="none">
                <a:solidFill>
                  <a:srgbClr val="FFFFFF"/>
                </a:solidFill>
                <a:latin typeface="Avenir"/>
                <a:ea typeface="Avenir"/>
                <a:cs typeface="Avenir"/>
                <a:sym typeface="Avenir"/>
              </a:rPr>
              <a:t>I AM A STAR</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5"/>
                                        </p:tgtEl>
                                        <p:attrNameLst>
                                          <p:attrName>style.visibility</p:attrName>
                                        </p:attrNameLst>
                                      </p:cBhvr>
                                      <p:to>
                                        <p:strVal val="visible"/>
                                      </p:to>
                                    </p:set>
                                    <p:animEffect transition="in" filter="fade">
                                      <p:cBhvr>
                                        <p:cTn id="7" dur="500"/>
                                        <p:tgtEl>
                                          <p:spTgt spid="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pic>
        <p:nvPicPr>
          <p:cNvPr id="421" name="Google Shape;421;p51"/>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422" name="Google Shape;422;p51"/>
          <p:cNvSpPr/>
          <p:nvPr/>
        </p:nvSpPr>
        <p:spPr>
          <a:xfrm>
            <a:off x="1903485" y="1895349"/>
            <a:ext cx="5337000" cy="1352700"/>
          </a:xfrm>
          <a:prstGeom prst="rect">
            <a:avLst/>
          </a:prstGeom>
          <a:blipFill rotWithShape="1">
            <a:blip r:embed="rId4">
              <a:alphaModFix amt="7537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AFRAID TO BE SEEN OUTSHINING THE REST,</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WE LIVE IN DENIAL SACRIFICING OUR BEST.</a:t>
            </a:r>
            <a:endParaRPr sz="70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25"/>
          <p:cNvSpPr txBox="1">
            <a:spLocks noGrp="1"/>
          </p:cNvSpPr>
          <p:nvPr>
            <p:ph type="title"/>
          </p:nvPr>
        </p:nvSpPr>
        <p:spPr>
          <a:xfrm>
            <a:off x="973125" y="295313"/>
            <a:ext cx="52791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The Agenda</a:t>
            </a:r>
            <a:endParaRPr/>
          </a:p>
        </p:txBody>
      </p:sp>
      <p:sp>
        <p:nvSpPr>
          <p:cNvPr id="199" name="Google Shape;199;p25"/>
          <p:cNvSpPr txBox="1">
            <a:spLocks noGrp="1"/>
          </p:cNvSpPr>
          <p:nvPr>
            <p:ph type="body" idx="1"/>
          </p:nvPr>
        </p:nvSpPr>
        <p:spPr>
          <a:xfrm>
            <a:off x="1052550" y="1441594"/>
            <a:ext cx="7430700" cy="2911200"/>
          </a:xfrm>
          <a:prstGeom prst="rect">
            <a:avLst/>
          </a:prstGeom>
        </p:spPr>
        <p:txBody>
          <a:bodyPr spcFirstLastPara="1" wrap="square" lIns="91425" tIns="91425" rIns="91425" bIns="91425" anchor="t" anchorCtr="0">
            <a:noAutofit/>
          </a:bodyPr>
          <a:lstStyle/>
          <a:p>
            <a:pPr marL="342900" lvl="0" indent="-297497" algn="l" rtl="0">
              <a:lnSpc>
                <a:spcPct val="130000"/>
              </a:lnSpc>
              <a:spcBef>
                <a:spcPts val="0"/>
              </a:spcBef>
              <a:spcAft>
                <a:spcPts val="0"/>
              </a:spcAft>
              <a:buSzPts val="2085"/>
              <a:buFont typeface="Montserrat"/>
              <a:buChar char="●"/>
            </a:pPr>
            <a:r>
              <a:rPr lang="en" sz="2085">
                <a:latin typeface="Montserrat"/>
                <a:ea typeface="Montserrat"/>
                <a:cs typeface="Montserrat"/>
                <a:sym typeface="Montserrat"/>
              </a:rPr>
              <a:t>Part 1: Setting The Stage</a:t>
            </a:r>
            <a:endParaRPr sz="2085">
              <a:latin typeface="Montserrat"/>
              <a:ea typeface="Montserrat"/>
              <a:cs typeface="Montserrat"/>
              <a:sym typeface="Montserrat"/>
            </a:endParaRPr>
          </a:p>
          <a:p>
            <a:pPr marL="342900" lvl="0" indent="-297497" algn="l" rtl="0">
              <a:lnSpc>
                <a:spcPct val="130000"/>
              </a:lnSpc>
              <a:spcBef>
                <a:spcPts val="0"/>
              </a:spcBef>
              <a:spcAft>
                <a:spcPts val="0"/>
              </a:spcAft>
              <a:buSzPts val="2085"/>
              <a:buFont typeface="Montserrat"/>
              <a:buChar char="●"/>
            </a:pPr>
            <a:r>
              <a:rPr lang="en" sz="2085">
                <a:latin typeface="Montserrat"/>
                <a:ea typeface="Montserrat"/>
                <a:cs typeface="Montserrat"/>
                <a:sym typeface="Montserrat"/>
              </a:rPr>
              <a:t>Part 2: Perspective Shifts</a:t>
            </a:r>
            <a:endParaRPr sz="2085">
              <a:latin typeface="Montserrat"/>
              <a:ea typeface="Montserrat"/>
              <a:cs typeface="Montserrat"/>
              <a:sym typeface="Montserrat"/>
            </a:endParaRPr>
          </a:p>
          <a:p>
            <a:pPr marL="342900" lvl="0" indent="-297497" algn="l" rtl="0">
              <a:lnSpc>
                <a:spcPct val="130000"/>
              </a:lnSpc>
              <a:spcBef>
                <a:spcPts val="0"/>
              </a:spcBef>
              <a:spcAft>
                <a:spcPts val="0"/>
              </a:spcAft>
              <a:buSzPts val="2085"/>
              <a:buFont typeface="Montserrat"/>
              <a:buChar char="●"/>
            </a:pPr>
            <a:r>
              <a:rPr lang="en" sz="2085">
                <a:latin typeface="Montserrat"/>
                <a:ea typeface="Montserrat"/>
                <a:cs typeface="Montserrat"/>
                <a:sym typeface="Montserrat"/>
              </a:rPr>
              <a:t>Part 3: Human Centered Leadership Approach</a:t>
            </a:r>
            <a:endParaRPr sz="2085">
              <a:latin typeface="Montserrat"/>
              <a:ea typeface="Montserrat"/>
              <a:cs typeface="Montserrat"/>
              <a:sym typeface="Montserrat"/>
            </a:endParaRPr>
          </a:p>
          <a:p>
            <a:pPr marL="342900" lvl="0" indent="-297497" algn="l" rtl="0">
              <a:lnSpc>
                <a:spcPct val="130000"/>
              </a:lnSpc>
              <a:spcBef>
                <a:spcPts val="0"/>
              </a:spcBef>
              <a:spcAft>
                <a:spcPts val="0"/>
              </a:spcAft>
              <a:buSzPts val="2085"/>
              <a:buFont typeface="Montserrat"/>
              <a:buChar char="●"/>
            </a:pPr>
            <a:r>
              <a:rPr lang="en" sz="2085">
                <a:latin typeface="Montserrat"/>
                <a:ea typeface="Montserrat"/>
                <a:cs typeface="Montserrat"/>
                <a:sym typeface="Montserrat"/>
              </a:rPr>
              <a:t>Part 4: Commitment &amp; Action</a:t>
            </a:r>
            <a:endParaRPr sz="2085">
              <a:latin typeface="Montserrat"/>
              <a:ea typeface="Montserrat"/>
              <a:cs typeface="Montserrat"/>
              <a:sym typeface="Montserrat"/>
            </a:endParaRPr>
          </a:p>
          <a:p>
            <a:pPr marL="342900" lvl="0" indent="-297497" algn="l" rtl="0">
              <a:lnSpc>
                <a:spcPct val="130000"/>
              </a:lnSpc>
              <a:spcBef>
                <a:spcPts val="0"/>
              </a:spcBef>
              <a:spcAft>
                <a:spcPts val="0"/>
              </a:spcAft>
              <a:buSzPts val="2085"/>
              <a:buFont typeface="Montserrat"/>
              <a:buChar char="●"/>
            </a:pPr>
            <a:r>
              <a:rPr lang="en" sz="2085">
                <a:latin typeface="Montserrat"/>
                <a:ea typeface="Montserrat"/>
                <a:cs typeface="Montserrat"/>
                <a:sym typeface="Montserrat"/>
              </a:rPr>
              <a:t>Part 5: Conclusion</a:t>
            </a:r>
            <a:endParaRPr sz="2085">
              <a:latin typeface="Montserrat"/>
              <a:ea typeface="Montserrat"/>
              <a:cs typeface="Montserrat"/>
              <a:sym typeface="Montserrat"/>
            </a:endParaRPr>
          </a:p>
          <a:p>
            <a:pPr marL="0" lvl="0" indent="0" algn="l" rtl="0">
              <a:lnSpc>
                <a:spcPct val="130000"/>
              </a:lnSpc>
              <a:spcBef>
                <a:spcPts val="1200"/>
              </a:spcBef>
              <a:spcAft>
                <a:spcPts val="0"/>
              </a:spcAft>
              <a:buSzPts val="935"/>
              <a:buNone/>
            </a:pPr>
            <a:endParaRPr sz="2085">
              <a:latin typeface="Montserrat"/>
              <a:ea typeface="Montserrat"/>
              <a:cs typeface="Montserrat"/>
              <a:sym typeface="Montserrat"/>
            </a:endParaRPr>
          </a:p>
          <a:p>
            <a:pPr marL="0" lvl="0" indent="0" algn="l" rtl="0">
              <a:lnSpc>
                <a:spcPct val="130000"/>
              </a:lnSpc>
              <a:spcBef>
                <a:spcPts val="1200"/>
              </a:spcBef>
              <a:spcAft>
                <a:spcPts val="1200"/>
              </a:spcAft>
              <a:buSzPts val="935"/>
              <a:buNone/>
            </a:pPr>
            <a:endParaRPr sz="1575"/>
          </a:p>
        </p:txBody>
      </p:sp>
      <p:pic>
        <p:nvPicPr>
          <p:cNvPr id="200" name="Google Shape;200;p25"/>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2"/>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428" name="Google Shape;428;p52"/>
          <p:cNvSpPr/>
          <p:nvPr/>
        </p:nvSpPr>
        <p:spPr>
          <a:xfrm>
            <a:off x="1903485" y="1895349"/>
            <a:ext cx="5337000" cy="1352700"/>
          </a:xfrm>
          <a:prstGeom prst="rect">
            <a:avLst/>
          </a:prstGeom>
          <a:blipFill rotWithShape="1">
            <a:blip r:embed="rId4">
              <a:alphaModFix amt="7537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FOR THE LOVE OF BLIND MEN LEADING THE WAY,</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WE SELL OUR TOMORROWS JUST FOR ONE DAY.</a:t>
            </a:r>
            <a:endParaRPr sz="70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32"/>
        <p:cNvGrpSpPr/>
        <p:nvPr/>
      </p:nvGrpSpPr>
      <p:grpSpPr>
        <a:xfrm>
          <a:off x="0" y="0"/>
          <a:ext cx="0" cy="0"/>
          <a:chOff x="0" y="0"/>
          <a:chExt cx="0" cy="0"/>
        </a:xfrm>
      </p:grpSpPr>
      <p:pic>
        <p:nvPicPr>
          <p:cNvPr id="433" name="Google Shape;433;p53"/>
          <p:cNvPicPr preferRelativeResize="0">
            <a:picLocks noGrp="1"/>
          </p:cNvPicPr>
          <p:nvPr>
            <p:ph type="pic" idx="2"/>
          </p:nvPr>
        </p:nvPicPr>
        <p:blipFill rotWithShape="1">
          <a:blip r:embed="rId3">
            <a:alphaModFix/>
          </a:blip>
          <a:srcRect/>
          <a:stretch/>
        </p:blipFill>
        <p:spPr>
          <a:xfrm>
            <a:off x="0" y="0"/>
            <a:ext cx="9144000" cy="5143500"/>
          </a:xfrm>
          <a:prstGeom prst="rect">
            <a:avLst/>
          </a:prstGeom>
          <a:noFill/>
          <a:ln>
            <a:noFill/>
          </a:ln>
        </p:spPr>
      </p:pic>
      <p:sp>
        <p:nvSpPr>
          <p:cNvPr id="434" name="Google Shape;434;p53"/>
          <p:cNvSpPr/>
          <p:nvPr/>
        </p:nvSpPr>
        <p:spPr>
          <a:xfrm>
            <a:off x="1965993" y="641074"/>
            <a:ext cx="5337000" cy="378600"/>
          </a:xfrm>
          <a:prstGeom prst="rect">
            <a:avLst/>
          </a:prstGeom>
          <a:blipFill rotWithShape="1">
            <a:blip r:embed="rId4">
              <a:alphaModFix amt="7537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BUT I AM A SEED</a:t>
            </a:r>
            <a:endParaRPr sz="700"/>
          </a:p>
        </p:txBody>
      </p:sp>
      <p:sp>
        <p:nvSpPr>
          <p:cNvPr id="435" name="Google Shape;435;p53"/>
          <p:cNvSpPr/>
          <p:nvPr/>
        </p:nvSpPr>
        <p:spPr>
          <a:xfrm>
            <a:off x="1903485" y="3993196"/>
            <a:ext cx="5337000" cy="1028100"/>
          </a:xfrm>
          <a:prstGeom prst="rect">
            <a:avLst/>
          </a:prstGeom>
          <a:blipFill rotWithShape="1">
            <a:blip r:embed="rId4">
              <a:alphaModFix amt="71580"/>
            </a:blip>
            <a:stretch>
              <a:fillRect/>
            </a:stretch>
          </a:blip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PREDESTINED AND FORMED.</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TO GROW INTO THE MOLD </a:t>
            </a:r>
            <a:endParaRPr sz="700"/>
          </a:p>
          <a:p>
            <a:pPr marL="0" marR="0" lvl="0" indent="0" algn="ctr" rtl="0">
              <a:lnSpc>
                <a:spcPct val="100000"/>
              </a:lnSpc>
              <a:spcBef>
                <a:spcPts val="0"/>
              </a:spcBef>
              <a:spcAft>
                <a:spcPts val="0"/>
              </a:spcAft>
              <a:buClr>
                <a:srgbClr val="FFFFFF"/>
              </a:buClr>
              <a:buSzPts val="2100"/>
              <a:buFont typeface="Avenir"/>
              <a:buNone/>
            </a:pPr>
            <a:r>
              <a:rPr lang="en" sz="2100" b="0" i="0" u="none" strike="noStrike" cap="none">
                <a:solidFill>
                  <a:srgbClr val="FFFFFF"/>
                </a:solidFill>
                <a:latin typeface="Avenir"/>
                <a:ea typeface="Avenir"/>
                <a:cs typeface="Avenir"/>
                <a:sym typeface="Avenir"/>
              </a:rPr>
              <a:t>TO WHICH I WAS BORN.</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animEffect transition="in" filter="fade">
                                      <p:cBhvr>
                                        <p:cTn id="7"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54" descr="635927473062573902-1495630882_success.jpg"/>
          <p:cNvPicPr preferRelativeResize="0">
            <a:picLocks noGrp="1"/>
          </p:cNvPicPr>
          <p:nvPr>
            <p:ph type="pic" idx="2"/>
          </p:nvPr>
        </p:nvPicPr>
        <p:blipFill rotWithShape="1">
          <a:blip r:embed="rId3">
            <a:alphaModFix amt="73630"/>
          </a:blip>
          <a:srcRect t="8137" b="8145"/>
          <a:stretch/>
        </p:blipFill>
        <p:spPr>
          <a:xfrm>
            <a:off x="0" y="0"/>
            <a:ext cx="9144000" cy="5143500"/>
          </a:xfrm>
          <a:prstGeom prst="rect">
            <a:avLst/>
          </a:prstGeom>
          <a:noFill/>
          <a:ln>
            <a:noFill/>
          </a:ln>
        </p:spPr>
      </p:pic>
      <p:sp>
        <p:nvSpPr>
          <p:cNvPr id="441" name="Google Shape;441;p54"/>
          <p:cNvSpPr txBox="1"/>
          <p:nvPr/>
        </p:nvSpPr>
        <p:spPr>
          <a:xfrm>
            <a:off x="3515534" y="2183012"/>
            <a:ext cx="4230900" cy="777300"/>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100"/>
              <a:buFont typeface="Avenir"/>
              <a:buNone/>
            </a:pPr>
            <a:r>
              <a:rPr lang="en" sz="2100" b="0" i="0" u="none" strike="noStrike" cap="none">
                <a:solidFill>
                  <a:srgbClr val="000000"/>
                </a:solidFill>
                <a:latin typeface="Avenir"/>
                <a:ea typeface="Avenir"/>
                <a:cs typeface="Avenir"/>
                <a:sym typeface="Avenir"/>
              </a:rPr>
              <a:t>SO BEFORE I LIVE THESE GOD SENT DREAMS,</a:t>
            </a:r>
            <a:endParaRPr sz="1100"/>
          </a:p>
        </p:txBody>
      </p:sp>
      <p:sp>
        <p:nvSpPr>
          <p:cNvPr id="442" name="Google Shape;442;p54"/>
          <p:cNvSpPr txBox="1"/>
          <p:nvPr/>
        </p:nvSpPr>
        <p:spPr>
          <a:xfrm>
            <a:off x="3515534" y="2881760"/>
            <a:ext cx="4230900" cy="777300"/>
          </a:xfrm>
          <a:prstGeom prst="rect">
            <a:avLst/>
          </a:prstGeom>
          <a:noFill/>
          <a:ln>
            <a:noFill/>
          </a:ln>
        </p:spPr>
        <p:txBody>
          <a:bodyPr spcFirstLastPara="1" wrap="square" lIns="26775" tIns="26775" rIns="26775" bIns="26775" anchor="ctr" anchorCtr="0">
            <a:noAutofit/>
          </a:bodyPr>
          <a:lstStyle/>
          <a:p>
            <a:pPr marL="0" marR="0" lvl="0" indent="0" algn="ctr" rtl="0">
              <a:lnSpc>
                <a:spcPct val="100000"/>
              </a:lnSpc>
              <a:spcBef>
                <a:spcPts val="0"/>
              </a:spcBef>
              <a:spcAft>
                <a:spcPts val="0"/>
              </a:spcAft>
              <a:buClr>
                <a:srgbClr val="000000"/>
              </a:buClr>
              <a:buSzPts val="2100"/>
              <a:buFont typeface="Avenir"/>
              <a:buNone/>
            </a:pPr>
            <a:r>
              <a:rPr lang="en" sz="2100" b="0" i="0" u="none" strike="noStrike" cap="none">
                <a:solidFill>
                  <a:srgbClr val="000000"/>
                </a:solidFill>
                <a:latin typeface="Avenir"/>
                <a:ea typeface="Avenir"/>
                <a:cs typeface="Avenir"/>
                <a:sym typeface="Avenir"/>
              </a:rPr>
              <a:t>I MUST FIRST FORGET TO LEARN, AND JUST BE ME.</a:t>
            </a:r>
            <a:endParaRPr sz="1100"/>
          </a:p>
        </p:txBody>
      </p:sp>
      <p:pic>
        <p:nvPicPr>
          <p:cNvPr id="443" name="Google Shape;443;p54"/>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2"/>
                                        </p:tgtEl>
                                        <p:attrNameLst>
                                          <p:attrName>style.visibility</p:attrName>
                                        </p:attrNameLst>
                                      </p:cBhvr>
                                      <p:to>
                                        <p:strVal val="visible"/>
                                      </p:to>
                                    </p:set>
                                    <p:animEffect transition="in" filter="fade">
                                      <p:cBhvr>
                                        <p:cTn id="7" dur="500"/>
                                        <p:tgtEl>
                                          <p:spTgt spid="4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pic>
        <p:nvPicPr>
          <p:cNvPr id="448" name="Google Shape;448;p55"/>
          <p:cNvPicPr preferRelativeResize="0"/>
          <p:nvPr/>
        </p:nvPicPr>
        <p:blipFill rotWithShape="1">
          <a:blip r:embed="rId3">
            <a:alphaModFix/>
          </a:blip>
          <a:srcRect/>
          <a:stretch/>
        </p:blipFill>
        <p:spPr>
          <a:xfrm>
            <a:off x="0" y="0"/>
            <a:ext cx="9140188" cy="514135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52"/>
        <p:cNvGrpSpPr/>
        <p:nvPr/>
      </p:nvGrpSpPr>
      <p:grpSpPr>
        <a:xfrm>
          <a:off x="0" y="0"/>
          <a:ext cx="0" cy="0"/>
          <a:chOff x="0" y="0"/>
          <a:chExt cx="0" cy="0"/>
        </a:xfrm>
      </p:grpSpPr>
      <p:pic>
        <p:nvPicPr>
          <p:cNvPr id="453" name="Google Shape;453;p56" descr="who-am-i.jpg"/>
          <p:cNvPicPr preferRelativeResize="0"/>
          <p:nvPr/>
        </p:nvPicPr>
        <p:blipFill rotWithShape="1">
          <a:blip r:embed="rId3">
            <a:alphaModFix amt="19050"/>
          </a:blip>
          <a:srcRect t="16295" b="22628"/>
          <a:stretch/>
        </p:blipFill>
        <p:spPr>
          <a:xfrm>
            <a:off x="-187650" y="0"/>
            <a:ext cx="9440738" cy="5143499"/>
          </a:xfrm>
          <a:prstGeom prst="rect">
            <a:avLst/>
          </a:prstGeom>
          <a:noFill/>
          <a:ln>
            <a:noFill/>
          </a:ln>
        </p:spPr>
      </p:pic>
      <p:sp>
        <p:nvSpPr>
          <p:cNvPr id="454" name="Google Shape;454;p56"/>
          <p:cNvSpPr txBox="1"/>
          <p:nvPr/>
        </p:nvSpPr>
        <p:spPr>
          <a:xfrm>
            <a:off x="808538" y="-437662"/>
            <a:ext cx="3175500" cy="20661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3900"/>
              <a:buFont typeface="Helvetica Neue Light"/>
              <a:buNone/>
            </a:pPr>
            <a:r>
              <a:rPr lang="en" sz="3900" i="0" u="none" strike="noStrike" cap="none">
                <a:solidFill>
                  <a:srgbClr val="FFFFFF"/>
                </a:solidFill>
                <a:latin typeface="Montserrat"/>
                <a:ea typeface="Montserrat"/>
                <a:cs typeface="Montserrat"/>
                <a:sym typeface="Montserrat"/>
              </a:rPr>
              <a:t>Who am I?</a:t>
            </a:r>
            <a:endParaRPr sz="500">
              <a:latin typeface="Montserrat"/>
              <a:ea typeface="Montserrat"/>
              <a:cs typeface="Montserrat"/>
              <a:sym typeface="Montserrat"/>
            </a:endParaRPr>
          </a:p>
        </p:txBody>
      </p:sp>
      <p:sp>
        <p:nvSpPr>
          <p:cNvPr id="455" name="Google Shape;455;p56"/>
          <p:cNvSpPr txBox="1"/>
          <p:nvPr/>
        </p:nvSpPr>
        <p:spPr>
          <a:xfrm>
            <a:off x="1129856" y="2285063"/>
            <a:ext cx="3579600" cy="2181300"/>
          </a:xfrm>
          <a:prstGeom prst="rect">
            <a:avLst/>
          </a:prstGeom>
          <a:noFill/>
          <a:ln>
            <a:noFill/>
          </a:ln>
        </p:spPr>
        <p:txBody>
          <a:bodyPr spcFirstLastPara="1" wrap="square" lIns="19050" tIns="19050" rIns="19050" bIns="19050" anchor="ctr" anchorCtr="0">
            <a:noAutofit/>
          </a:bodyPr>
          <a:lstStyle/>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Organizational Consultant</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Leadership &amp; Mindset Coach</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UC Berkeley Alumni</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Behavioral Researcher</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Educator/Speaker</a:t>
            </a:r>
            <a:endParaRPr sz="500">
              <a:latin typeface="Lato"/>
              <a:ea typeface="Lato"/>
              <a:cs typeface="Lato"/>
              <a:sym typeface="Lato"/>
            </a:endParaRPr>
          </a:p>
        </p:txBody>
      </p:sp>
      <p:sp>
        <p:nvSpPr>
          <p:cNvPr id="456" name="Google Shape;456;p56"/>
          <p:cNvSpPr txBox="1"/>
          <p:nvPr/>
        </p:nvSpPr>
        <p:spPr>
          <a:xfrm>
            <a:off x="952405" y="1598588"/>
            <a:ext cx="1673400" cy="6240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3400"/>
              <a:buFont typeface="Avenir"/>
              <a:buNone/>
            </a:pPr>
            <a:r>
              <a:rPr lang="en" sz="3400" b="1" i="0" u="none" strike="noStrike" cap="none">
                <a:solidFill>
                  <a:srgbClr val="FFFFFF"/>
                </a:solidFill>
                <a:latin typeface="Montserrat"/>
                <a:ea typeface="Montserrat"/>
                <a:cs typeface="Montserrat"/>
                <a:sym typeface="Montserrat"/>
              </a:rPr>
              <a:t>I am…</a:t>
            </a:r>
            <a:endParaRPr sz="500" b="1">
              <a:latin typeface="Montserrat"/>
              <a:ea typeface="Montserrat"/>
              <a:cs typeface="Montserrat"/>
              <a:sym typeface="Montserrat"/>
            </a:endParaRPr>
          </a:p>
        </p:txBody>
      </p:sp>
      <p:sp>
        <p:nvSpPr>
          <p:cNvPr id="457" name="Google Shape;457;p56"/>
          <p:cNvSpPr txBox="1"/>
          <p:nvPr/>
        </p:nvSpPr>
        <p:spPr>
          <a:xfrm>
            <a:off x="5248132" y="2420207"/>
            <a:ext cx="3345600" cy="1824000"/>
          </a:xfrm>
          <a:prstGeom prst="rect">
            <a:avLst/>
          </a:prstGeom>
          <a:noFill/>
          <a:ln>
            <a:noFill/>
          </a:ln>
        </p:spPr>
        <p:txBody>
          <a:bodyPr spcFirstLastPara="1" wrap="square" lIns="19050" tIns="19050" rIns="19050" bIns="19050" anchor="ctr" anchorCtr="0">
            <a:noAutofit/>
          </a:bodyPr>
          <a:lstStyle/>
          <a:p>
            <a:pPr marL="190500" marR="0" lvl="0" indent="-190500" algn="l" rtl="0">
              <a:lnSpc>
                <a:spcPct val="100000"/>
              </a:lnSpc>
              <a:spcBef>
                <a:spcPts val="0"/>
              </a:spcBef>
              <a:spcAft>
                <a:spcPts val="0"/>
              </a:spcAft>
              <a:buClr>
                <a:srgbClr val="FFFFFF"/>
              </a:buClr>
              <a:buSzPts val="1600"/>
              <a:buFont typeface="Lato"/>
              <a:buChar char="●"/>
            </a:pPr>
            <a:r>
              <a:rPr lang="en" sz="2100">
                <a:solidFill>
                  <a:srgbClr val="FFFFFF"/>
                </a:solidFill>
                <a:latin typeface="Lato"/>
                <a:ea typeface="Lato"/>
                <a:cs typeface="Lato"/>
                <a:sym typeface="Lato"/>
              </a:rPr>
              <a:t>Diversity Consultant</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Musician </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Singer Songwriter/ Lyricist</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Poet</a:t>
            </a:r>
            <a:endParaRPr sz="500">
              <a:latin typeface="Lato"/>
              <a:ea typeface="Lato"/>
              <a:cs typeface="Lato"/>
              <a:sym typeface="Lato"/>
            </a:endParaRPr>
          </a:p>
          <a:p>
            <a:pPr marL="190500" marR="0" lvl="0" indent="-190500" algn="l" rtl="0">
              <a:lnSpc>
                <a:spcPct val="100000"/>
              </a:lnSpc>
              <a:spcBef>
                <a:spcPts val="0"/>
              </a:spcBef>
              <a:spcAft>
                <a:spcPts val="0"/>
              </a:spcAft>
              <a:buClr>
                <a:srgbClr val="FFFFFF"/>
              </a:buClr>
              <a:buSzPts val="1600"/>
              <a:buFont typeface="Lato"/>
              <a:buChar char="●"/>
            </a:pPr>
            <a:r>
              <a:rPr lang="en" sz="2100" i="0" u="none" strike="noStrike" cap="none">
                <a:solidFill>
                  <a:srgbClr val="FFFFFF"/>
                </a:solidFill>
                <a:latin typeface="Lato"/>
                <a:ea typeface="Lato"/>
                <a:cs typeface="Lato"/>
                <a:sym typeface="Lato"/>
              </a:rPr>
              <a:t> Consultant</a:t>
            </a:r>
            <a:endParaRPr sz="500">
              <a:latin typeface="Lato"/>
              <a:ea typeface="Lato"/>
              <a:cs typeface="Lato"/>
              <a:sym typeface="Lato"/>
            </a:endParaRPr>
          </a:p>
        </p:txBody>
      </p:sp>
      <p:sp>
        <p:nvSpPr>
          <p:cNvPr id="458" name="Google Shape;458;p56"/>
          <p:cNvSpPr txBox="1"/>
          <p:nvPr/>
        </p:nvSpPr>
        <p:spPr>
          <a:xfrm>
            <a:off x="4939276" y="4401881"/>
            <a:ext cx="3579600" cy="6240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3400"/>
              <a:buFont typeface="Avenir"/>
              <a:buNone/>
            </a:pPr>
            <a:r>
              <a:rPr lang="en" sz="3400" b="1" i="0" u="none" strike="noStrike" cap="none">
                <a:solidFill>
                  <a:srgbClr val="FFFFFF"/>
                </a:solidFill>
                <a:latin typeface="Montserrat"/>
                <a:ea typeface="Montserrat"/>
                <a:cs typeface="Montserrat"/>
                <a:sym typeface="Montserrat"/>
              </a:rPr>
              <a:t>And I am not…</a:t>
            </a:r>
            <a:endParaRPr sz="500" b="1">
              <a:latin typeface="Montserrat"/>
              <a:ea typeface="Montserrat"/>
              <a:cs typeface="Montserrat"/>
              <a:sym typeface="Montserrat"/>
            </a:endParaRPr>
          </a:p>
        </p:txBody>
      </p:sp>
      <p:sp>
        <p:nvSpPr>
          <p:cNvPr id="459" name="Google Shape;459;p56"/>
          <p:cNvSpPr txBox="1"/>
          <p:nvPr/>
        </p:nvSpPr>
        <p:spPr>
          <a:xfrm>
            <a:off x="1214417" y="1031178"/>
            <a:ext cx="3175500" cy="376200"/>
          </a:xfrm>
          <a:prstGeom prst="rect">
            <a:avLst/>
          </a:prstGeom>
          <a:noFill/>
          <a:ln>
            <a:noFill/>
          </a:ln>
        </p:spPr>
        <p:txBody>
          <a:bodyPr spcFirstLastPara="1" wrap="square" lIns="19050" tIns="19050" rIns="19050" bIns="19050" anchor="ctr" anchorCtr="0">
            <a:noAutofit/>
          </a:bodyPr>
          <a:lstStyle/>
          <a:p>
            <a:pPr marL="0" marR="0" lvl="0" indent="0" algn="l" rtl="0">
              <a:lnSpc>
                <a:spcPct val="100000"/>
              </a:lnSpc>
              <a:spcBef>
                <a:spcPts val="0"/>
              </a:spcBef>
              <a:spcAft>
                <a:spcPts val="0"/>
              </a:spcAft>
              <a:buClr>
                <a:srgbClr val="FFFFFF"/>
              </a:buClr>
              <a:buSzPts val="2000"/>
              <a:buFont typeface="Avenir"/>
              <a:buNone/>
            </a:pPr>
            <a:r>
              <a:rPr lang="en" sz="2000" i="0" u="none" strike="noStrike" cap="none">
                <a:solidFill>
                  <a:srgbClr val="FFFFFF"/>
                </a:solidFill>
                <a:latin typeface="Lato"/>
                <a:ea typeface="Lato"/>
                <a:cs typeface="Lato"/>
                <a:sym typeface="Lato"/>
              </a:rPr>
              <a:t>What do you do for a living?</a:t>
            </a:r>
            <a:endParaRPr sz="5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459"/>
                                        </p:tgtEl>
                                        <p:attrNameLst>
                                          <p:attrName>style.visibility</p:attrName>
                                        </p:attrNameLst>
                                      </p:cBhvr>
                                      <p:to>
                                        <p:strVal val="visible"/>
                                      </p:to>
                                    </p:set>
                                    <p:animEffect transition="in" filter="fade">
                                      <p:cBhvr>
                                        <p:cTn id="7" dur="499"/>
                                        <p:tgtEl>
                                          <p:spTgt spid="45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56"/>
                                        </p:tgtEl>
                                        <p:attrNameLst>
                                          <p:attrName>style.visibility</p:attrName>
                                        </p:attrNameLst>
                                      </p:cBhvr>
                                      <p:to>
                                        <p:strVal val="visible"/>
                                      </p:to>
                                    </p:set>
                                    <p:animEffect transition="in" filter="fade">
                                      <p:cBhvr>
                                        <p:cTn id="12" dur="1000"/>
                                        <p:tgtEl>
                                          <p:spTgt spid="456"/>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16" fill="hold" nodeType="clickEffect">
                                  <p:stCondLst>
                                    <p:cond delay="0"/>
                                  </p:stCondLst>
                                  <p:childTnLst>
                                    <p:set>
                                      <p:cBhvr>
                                        <p:cTn id="16" dur="1" fill="hold">
                                          <p:stCondLst>
                                            <p:cond delay="0"/>
                                          </p:stCondLst>
                                        </p:cTn>
                                        <p:tgtEl>
                                          <p:spTgt spid="455"/>
                                        </p:tgtEl>
                                        <p:attrNameLst>
                                          <p:attrName>style.visibility</p:attrName>
                                        </p:attrNameLst>
                                      </p:cBhvr>
                                      <p:to>
                                        <p:strVal val="visible"/>
                                      </p:to>
                                    </p:set>
                                    <p:anim calcmode="lin" valueType="num">
                                      <p:cBhvr additive="base">
                                        <p:cTn id="17" dur="499"/>
                                        <p:tgtEl>
                                          <p:spTgt spid="455"/>
                                        </p:tgtEl>
                                        <p:attrNameLst>
                                          <p:attrName>ppt_w</p:attrName>
                                        </p:attrNameLst>
                                      </p:cBhvr>
                                      <p:tavLst>
                                        <p:tav tm="0">
                                          <p:val>
                                            <p:strVal val="0"/>
                                          </p:val>
                                        </p:tav>
                                        <p:tav tm="100000">
                                          <p:val>
                                            <p:strVal val="#ppt_w"/>
                                          </p:val>
                                        </p:tav>
                                      </p:tavLst>
                                    </p:anim>
                                    <p:anim calcmode="lin" valueType="num">
                                      <p:cBhvr additive="base">
                                        <p:cTn id="18" dur="499"/>
                                        <p:tgtEl>
                                          <p:spTgt spid="455"/>
                                        </p:tgtEl>
                                        <p:attrNameLst>
                                          <p:attrName>ppt_h</p:attrName>
                                        </p:attrNameLst>
                                      </p:cBhvr>
                                      <p:tavLst>
                                        <p:tav tm="0">
                                          <p:val>
                                            <p:strVal val="0"/>
                                          </p:val>
                                        </p:tav>
                                        <p:tav tm="100000">
                                          <p:val>
                                            <p:strVal val="#ppt_h"/>
                                          </p:val>
                                        </p:tav>
                                      </p:tavLst>
                                    </p:anim>
                                  </p:childTnLst>
                                </p:cTn>
                              </p:par>
                            </p:childTnLst>
                          </p:cTn>
                        </p:par>
                        <p:par>
                          <p:cTn id="19" fill="hold">
                            <p:stCondLst>
                              <p:cond delay="499"/>
                            </p:stCondLst>
                            <p:childTnLst>
                              <p:par>
                                <p:cTn id="20" presetID="23" presetClass="entr" presetSubtype="16" fill="hold" nodeType="afterEffect">
                                  <p:stCondLst>
                                    <p:cond delay="0"/>
                                  </p:stCondLst>
                                  <p:childTnLst>
                                    <p:set>
                                      <p:cBhvr>
                                        <p:cTn id="21" dur="1" fill="hold">
                                          <p:stCondLst>
                                            <p:cond delay="0"/>
                                          </p:stCondLst>
                                        </p:cTn>
                                        <p:tgtEl>
                                          <p:spTgt spid="457"/>
                                        </p:tgtEl>
                                        <p:attrNameLst>
                                          <p:attrName>style.visibility</p:attrName>
                                        </p:attrNameLst>
                                      </p:cBhvr>
                                      <p:to>
                                        <p:strVal val="visible"/>
                                      </p:to>
                                    </p:set>
                                    <p:anim calcmode="lin" valueType="num">
                                      <p:cBhvr additive="base">
                                        <p:cTn id="22" dur="499"/>
                                        <p:tgtEl>
                                          <p:spTgt spid="457"/>
                                        </p:tgtEl>
                                        <p:attrNameLst>
                                          <p:attrName>ppt_w</p:attrName>
                                        </p:attrNameLst>
                                      </p:cBhvr>
                                      <p:tavLst>
                                        <p:tav tm="0">
                                          <p:val>
                                            <p:strVal val="0"/>
                                          </p:val>
                                        </p:tav>
                                        <p:tav tm="100000">
                                          <p:val>
                                            <p:strVal val="#ppt_w"/>
                                          </p:val>
                                        </p:tav>
                                      </p:tavLst>
                                    </p:anim>
                                    <p:anim calcmode="lin" valueType="num">
                                      <p:cBhvr additive="base">
                                        <p:cTn id="23" dur="499"/>
                                        <p:tgtEl>
                                          <p:spTgt spid="457"/>
                                        </p:tgtEl>
                                        <p:attrNameLst>
                                          <p:attrName>ppt_h</p:attrName>
                                        </p:attrNameLst>
                                      </p:cBhvr>
                                      <p:tavLst>
                                        <p:tav tm="0">
                                          <p:val>
                                            <p:strVal val="0"/>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1000"/>
                                        <p:tgtEl>
                                          <p:spTgt spid="455"/>
                                        </p:tgtEl>
                                      </p:cBhvr>
                                    </p:animEffect>
                                    <p:set>
                                      <p:cBhvr>
                                        <p:cTn id="28" dur="1" fill="hold">
                                          <p:stCondLst>
                                            <p:cond delay="1000"/>
                                          </p:stCondLst>
                                        </p:cTn>
                                        <p:tgtEl>
                                          <p:spTgt spid="455"/>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1000"/>
                                        <p:tgtEl>
                                          <p:spTgt spid="457"/>
                                        </p:tgtEl>
                                      </p:cBhvr>
                                    </p:animEffect>
                                    <p:set>
                                      <p:cBhvr>
                                        <p:cTn id="31" dur="1" fill="hold">
                                          <p:stCondLst>
                                            <p:cond delay="1000"/>
                                          </p:stCondLst>
                                        </p:cTn>
                                        <p:tgtEl>
                                          <p:spTgt spid="457"/>
                                        </p:tgtEl>
                                        <p:attrNameLst>
                                          <p:attrName>style.visibility</p:attrName>
                                        </p:attrNameLst>
                                      </p:cBhvr>
                                      <p:to>
                                        <p:strVal val="hidden"/>
                                      </p:to>
                                    </p:set>
                                  </p:childTnLst>
                                </p:cTn>
                              </p:par>
                            </p:childTnLst>
                          </p:cTn>
                        </p:par>
                        <p:par>
                          <p:cTn id="32" fill="hold">
                            <p:stCondLst>
                              <p:cond delay="1000"/>
                            </p:stCondLst>
                            <p:childTnLst>
                              <p:par>
                                <p:cTn id="33" presetID="10" presetClass="entr" presetSubtype="0" fill="hold" nodeType="afterEffect">
                                  <p:stCondLst>
                                    <p:cond delay="0"/>
                                  </p:stCondLst>
                                  <p:childTnLst>
                                    <p:set>
                                      <p:cBhvr>
                                        <p:cTn id="34" dur="1" fill="hold">
                                          <p:stCondLst>
                                            <p:cond delay="0"/>
                                          </p:stCondLst>
                                        </p:cTn>
                                        <p:tgtEl>
                                          <p:spTgt spid="458"/>
                                        </p:tgtEl>
                                        <p:attrNameLst>
                                          <p:attrName>style.visibility</p:attrName>
                                        </p:attrNameLst>
                                      </p:cBhvr>
                                      <p:to>
                                        <p:strVal val="visible"/>
                                      </p:to>
                                    </p:set>
                                    <p:animEffect transition="in" filter="fade">
                                      <p:cBhvr>
                                        <p:cTn id="35" dur="500"/>
                                        <p:tgtEl>
                                          <p:spTgt spid="458"/>
                                        </p:tgtEl>
                                      </p:cBhvr>
                                    </p:animEffect>
                                  </p:childTnLst>
                                </p:cTn>
                              </p:par>
                              <p:par>
                                <p:cTn id="36" presetID="10" presetClass="exit" presetSubtype="0" fill="hold" nodeType="withEffect">
                                  <p:stCondLst>
                                    <p:cond delay="0"/>
                                  </p:stCondLst>
                                  <p:childTnLst>
                                    <p:animEffect transition="out" filter="fade">
                                      <p:cBhvr>
                                        <p:cTn id="37" dur="2400"/>
                                        <p:tgtEl>
                                          <p:spTgt spid="456"/>
                                        </p:tgtEl>
                                      </p:cBhvr>
                                    </p:animEffect>
                                    <p:set>
                                      <p:cBhvr>
                                        <p:cTn id="38" dur="1" fill="hold">
                                          <p:stCondLst>
                                            <p:cond delay="2400"/>
                                          </p:stCondLst>
                                        </p:cTn>
                                        <p:tgtEl>
                                          <p:spTgt spid="4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7"/>
          <p:cNvSpPr txBox="1">
            <a:spLocks noGrp="1"/>
          </p:cNvSpPr>
          <p:nvPr>
            <p:ph type="title"/>
          </p:nvPr>
        </p:nvSpPr>
        <p:spPr>
          <a:xfrm>
            <a:off x="1125525" y="447713"/>
            <a:ext cx="5279100" cy="685500"/>
          </a:xfrm>
          <a:prstGeom prst="rect">
            <a:avLst/>
          </a:prstGeom>
          <a:noFill/>
          <a:ln>
            <a:noFill/>
          </a:ln>
        </p:spPr>
        <p:txBody>
          <a:bodyPr spcFirstLastPara="1" wrap="square" lIns="26775" tIns="26775" rIns="26775" bIns="26775" anchor="ctr" anchorCtr="0">
            <a:normAutofit/>
          </a:bodyPr>
          <a:lstStyle/>
          <a:p>
            <a:pPr marL="0" lvl="0" indent="0" algn="l" rtl="0">
              <a:lnSpc>
                <a:spcPct val="100000"/>
              </a:lnSpc>
              <a:spcBef>
                <a:spcPts val="0"/>
              </a:spcBef>
              <a:spcAft>
                <a:spcPts val="0"/>
              </a:spcAft>
              <a:buClr>
                <a:srgbClr val="FFFFFF"/>
              </a:buClr>
              <a:buSzPts val="2600"/>
              <a:buFont typeface="Avenir"/>
              <a:buNone/>
            </a:pPr>
            <a:r>
              <a:rPr lang="en" sz="2600"/>
              <a:t>Know Thyself …</a:t>
            </a:r>
            <a:endParaRPr/>
          </a:p>
        </p:txBody>
      </p:sp>
      <p:pic>
        <p:nvPicPr>
          <p:cNvPr id="465" name="Google Shape;465;p57"/>
          <p:cNvPicPr preferRelativeResize="0"/>
          <p:nvPr/>
        </p:nvPicPr>
        <p:blipFill>
          <a:blip r:embed="rId3">
            <a:alphaModFix/>
          </a:blip>
          <a:stretch>
            <a:fillRect/>
          </a:stretch>
        </p:blipFill>
        <p:spPr>
          <a:xfrm>
            <a:off x="1959425" y="1251000"/>
            <a:ext cx="6156675" cy="2897275"/>
          </a:xfrm>
          <a:prstGeom prst="rect">
            <a:avLst/>
          </a:prstGeom>
          <a:noFill/>
          <a:ln>
            <a:noFill/>
          </a:ln>
          <a:effectLst>
            <a:reflection endPos="30000" dist="38100" dir="5400000" fadeDir="5400012" sy="-100000" algn="bl" rotWithShape="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pic>
        <p:nvPicPr>
          <p:cNvPr id="470" name="Google Shape;470;p58" descr="149178-004-4E58EB7E.jpg"/>
          <p:cNvPicPr preferRelativeResize="0"/>
          <p:nvPr/>
        </p:nvPicPr>
        <p:blipFill rotWithShape="1">
          <a:blip r:embed="rId3">
            <a:alphaModFix/>
          </a:blip>
          <a:srcRect/>
          <a:stretch/>
        </p:blipFill>
        <p:spPr>
          <a:xfrm>
            <a:off x="1149333" y="0"/>
            <a:ext cx="7072313" cy="5143501"/>
          </a:xfrm>
          <a:prstGeom prst="rect">
            <a:avLst/>
          </a:prstGeom>
          <a:noFill/>
          <a:ln>
            <a:noFill/>
          </a:ln>
        </p:spPr>
      </p:pic>
      <p:sp>
        <p:nvSpPr>
          <p:cNvPr id="471" name="Google Shape;471;p58"/>
          <p:cNvSpPr txBox="1"/>
          <p:nvPr/>
        </p:nvSpPr>
        <p:spPr>
          <a:xfrm rot="-581354">
            <a:off x="1238712" y="1476453"/>
            <a:ext cx="1830614" cy="696942"/>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Values</a:t>
            </a:r>
            <a:endParaRPr sz="500">
              <a:latin typeface="Montserrat"/>
              <a:ea typeface="Montserrat"/>
              <a:cs typeface="Montserrat"/>
              <a:sym typeface="Montserrat"/>
            </a:endParaRPr>
          </a:p>
        </p:txBody>
      </p:sp>
      <p:sp>
        <p:nvSpPr>
          <p:cNvPr id="472" name="Google Shape;472;p58"/>
          <p:cNvSpPr txBox="1"/>
          <p:nvPr/>
        </p:nvSpPr>
        <p:spPr>
          <a:xfrm>
            <a:off x="3308520" y="3478044"/>
            <a:ext cx="1974300" cy="7857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4700"/>
              <a:buFont typeface="Arial"/>
              <a:buNone/>
            </a:pPr>
            <a:r>
              <a:rPr lang="en" sz="4700" i="0" u="none" strike="noStrike" cap="none">
                <a:solidFill>
                  <a:srgbClr val="FFFFFF"/>
                </a:solidFill>
                <a:latin typeface="Montserrat"/>
                <a:ea typeface="Montserrat"/>
                <a:cs typeface="Montserrat"/>
                <a:sym typeface="Montserrat"/>
              </a:rPr>
              <a:t>Vision</a:t>
            </a:r>
            <a:r>
              <a:rPr lang="en" sz="4700" b="0" i="0" u="none" strike="noStrike" cap="none">
                <a:solidFill>
                  <a:srgbClr val="FFFFFF"/>
                </a:solidFill>
                <a:latin typeface="Arial"/>
                <a:ea typeface="Arial"/>
                <a:cs typeface="Arial"/>
                <a:sym typeface="Arial"/>
              </a:rPr>
              <a:t> </a:t>
            </a:r>
            <a:endParaRPr sz="500"/>
          </a:p>
        </p:txBody>
      </p:sp>
      <p:sp>
        <p:nvSpPr>
          <p:cNvPr id="473" name="Google Shape;473;p58"/>
          <p:cNvSpPr txBox="1"/>
          <p:nvPr/>
        </p:nvSpPr>
        <p:spPr>
          <a:xfrm rot="213192">
            <a:off x="5865647" y="1244827"/>
            <a:ext cx="2086311" cy="69674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Mission</a:t>
            </a:r>
            <a:r>
              <a:rPr lang="en" sz="4200" b="0" i="0" u="none" strike="noStrike" cap="none">
                <a:solidFill>
                  <a:srgbClr val="5C86B9"/>
                </a:solidFill>
                <a:latin typeface="Arial"/>
                <a:ea typeface="Arial"/>
                <a:cs typeface="Arial"/>
                <a:sym typeface="Arial"/>
              </a:rPr>
              <a:t> </a:t>
            </a:r>
            <a:endParaRPr sz="500"/>
          </a:p>
        </p:txBody>
      </p:sp>
      <p:sp>
        <p:nvSpPr>
          <p:cNvPr id="474" name="Google Shape;474;p58"/>
          <p:cNvSpPr txBox="1"/>
          <p:nvPr/>
        </p:nvSpPr>
        <p:spPr>
          <a:xfrm>
            <a:off x="2173030" y="4516725"/>
            <a:ext cx="4245300" cy="490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324863"/>
              </a:buClr>
              <a:buSzPts val="2700"/>
              <a:buFont typeface="Palatino"/>
              <a:buNone/>
            </a:pPr>
            <a:r>
              <a:rPr lang="en" sz="2700">
                <a:solidFill>
                  <a:schemeClr val="lt1"/>
                </a:solidFill>
                <a:latin typeface="Palatino"/>
                <a:ea typeface="Palatino"/>
                <a:cs typeface="Palatino"/>
                <a:sym typeface="Palatino"/>
              </a:rPr>
              <a:t>Process of Purpose </a:t>
            </a:r>
            <a:endParaRPr sz="500">
              <a:solidFill>
                <a:schemeClr val="lt1"/>
              </a:solidFill>
            </a:endParaRPr>
          </a:p>
        </p:txBody>
      </p:sp>
      <p:sp>
        <p:nvSpPr>
          <p:cNvPr id="475" name="Google Shape;475;p58"/>
          <p:cNvSpPr txBox="1"/>
          <p:nvPr/>
        </p:nvSpPr>
        <p:spPr>
          <a:xfrm>
            <a:off x="228600" y="228600"/>
            <a:ext cx="2250000" cy="2250000"/>
          </a:xfrm>
          <a:prstGeom prst="rect">
            <a:avLst/>
          </a:prstGeom>
          <a:noFill/>
          <a:ln>
            <a:noFill/>
          </a:ln>
        </p:spPr>
        <p:txBody>
          <a:bodyPr spcFirstLastPara="1" wrap="square" lIns="68575" tIns="68575" rIns="68575" bIns="68575" anchor="ctr" anchorCtr="0">
            <a:noAutofit/>
          </a:bodyPr>
          <a:lstStyle/>
          <a:p>
            <a:pPr marL="368300" marR="203200" lvl="0" indent="-215900" algn="l" rtl="0">
              <a:lnSpc>
                <a:spcPct val="140000"/>
              </a:lnSpc>
              <a:spcBef>
                <a:spcPts val="0"/>
              </a:spcBef>
              <a:spcAft>
                <a:spcPts val="0"/>
              </a:spcAft>
              <a:buSzPts val="800"/>
              <a:buFont typeface="Lato"/>
              <a:buChar char="●"/>
            </a:pPr>
            <a:endParaRPr sz="800">
              <a:latin typeface="Lato"/>
              <a:ea typeface="Lato"/>
              <a:cs typeface="Lato"/>
              <a:sym typeface="Lato"/>
            </a:endParaRPr>
          </a:p>
        </p:txBody>
      </p:sp>
      <p:sp>
        <p:nvSpPr>
          <p:cNvPr id="476" name="Google Shape;476;p58"/>
          <p:cNvSpPr txBox="1"/>
          <p:nvPr/>
        </p:nvSpPr>
        <p:spPr>
          <a:xfrm>
            <a:off x="342900" y="342900"/>
            <a:ext cx="2250000" cy="2250000"/>
          </a:xfrm>
          <a:prstGeom prst="rect">
            <a:avLst/>
          </a:prstGeom>
          <a:noFill/>
          <a:ln>
            <a:noFill/>
          </a:ln>
        </p:spPr>
        <p:txBody>
          <a:bodyPr spcFirstLastPara="1" wrap="square" lIns="68575" tIns="68575" rIns="68575" bIns="68575" anchor="ctr" anchorCtr="0">
            <a:noAutofit/>
          </a:bodyPr>
          <a:lstStyle/>
          <a:p>
            <a:pPr marL="368300" marR="203200" lvl="0" indent="-215900" algn="l" rtl="0">
              <a:lnSpc>
                <a:spcPct val="140000"/>
              </a:lnSpc>
              <a:spcBef>
                <a:spcPts val="0"/>
              </a:spcBef>
              <a:spcAft>
                <a:spcPts val="0"/>
              </a:spcAft>
              <a:buSzPts val="800"/>
              <a:buFont typeface="Lato"/>
              <a:buChar char="●"/>
            </a:pPr>
            <a:endParaRPr sz="800">
              <a:latin typeface="Lato"/>
              <a:ea typeface="Lato"/>
              <a:cs typeface="Lato"/>
              <a:sym typeface="Lato"/>
            </a:endParaRPr>
          </a:p>
        </p:txBody>
      </p:sp>
      <p:pic>
        <p:nvPicPr>
          <p:cNvPr id="477" name="Google Shape;477;p58"/>
          <p:cNvPicPr preferRelativeResize="0"/>
          <p:nvPr/>
        </p:nvPicPr>
        <p:blipFill>
          <a:blip r:embed="rId4">
            <a:alphaModFix/>
          </a:blip>
          <a:stretch>
            <a:fillRect/>
          </a:stretch>
        </p:blipFill>
        <p:spPr>
          <a:xfrm>
            <a:off x="6641812" y="4568203"/>
            <a:ext cx="2125582" cy="387554"/>
          </a:xfrm>
          <a:prstGeom prst="rect">
            <a:avLst/>
          </a:prstGeom>
          <a:noFill/>
          <a:ln>
            <a:noFill/>
          </a:ln>
        </p:spPr>
      </p:pic>
      <p:sp>
        <p:nvSpPr>
          <p:cNvPr id="478" name="Google Shape;478;p58"/>
          <p:cNvSpPr/>
          <p:nvPr/>
        </p:nvSpPr>
        <p:spPr>
          <a:xfrm rot="-816609">
            <a:off x="902967" y="1379824"/>
            <a:ext cx="2524284" cy="1042689"/>
          </a:xfrm>
          <a:prstGeom prst="ellipse">
            <a:avLst/>
          </a:prstGeom>
          <a:noFill/>
          <a:ln w="76200" cap="flat" cmpd="sng">
            <a:solidFill>
              <a:srgbClr val="7BEC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1"/>
                                        </p:tgtEl>
                                        <p:attrNameLst>
                                          <p:attrName>style.visibility</p:attrName>
                                        </p:attrNameLst>
                                      </p:cBhvr>
                                      <p:to>
                                        <p:strVal val="visible"/>
                                      </p:to>
                                    </p:set>
                                    <p:animEffect transition="in" filter="fade">
                                      <p:cBhvr>
                                        <p:cTn id="7" dur="1000"/>
                                        <p:tgtEl>
                                          <p:spTgt spid="47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
                                        </p:tgtEl>
                                        <p:attrNameLst>
                                          <p:attrName>style.visibility</p:attrName>
                                        </p:attrNameLst>
                                      </p:cBhvr>
                                      <p:to>
                                        <p:strVal val="visible"/>
                                      </p:to>
                                    </p:set>
                                    <p:animEffect transition="in" filter="fade">
                                      <p:cBhvr>
                                        <p:cTn id="12" dur="2500"/>
                                        <p:tgtEl>
                                          <p:spTgt spid="47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3"/>
                                        </p:tgtEl>
                                        <p:attrNameLst>
                                          <p:attrName>style.visibility</p:attrName>
                                        </p:attrNameLst>
                                      </p:cBhvr>
                                      <p:to>
                                        <p:strVal val="visible"/>
                                      </p:to>
                                    </p:set>
                                    <p:animEffect transition="in" filter="fade">
                                      <p:cBhvr>
                                        <p:cTn id="17" dur="1000"/>
                                        <p:tgtEl>
                                          <p:spTgt spid="47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8"/>
                                        </p:tgtEl>
                                        <p:attrNameLst>
                                          <p:attrName>style.visibility</p:attrName>
                                        </p:attrNameLst>
                                      </p:cBhvr>
                                      <p:to>
                                        <p:strVal val="visible"/>
                                      </p:to>
                                    </p:set>
                                    <p:animEffect transition="in" filter="fade">
                                      <p:cBhvr>
                                        <p:cTn id="22" dur="1000"/>
                                        <p:tgtEl>
                                          <p:spTgt spid="4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p59"/>
          <p:cNvSpPr txBox="1">
            <a:spLocks noGrp="1"/>
          </p:cNvSpPr>
          <p:nvPr>
            <p:ph type="title"/>
          </p:nvPr>
        </p:nvSpPr>
        <p:spPr>
          <a:xfrm>
            <a:off x="973125" y="295313"/>
            <a:ext cx="5279100" cy="685500"/>
          </a:xfrm>
          <a:prstGeom prst="rect">
            <a:avLst/>
          </a:prstGeom>
          <a:noFill/>
          <a:ln>
            <a:noFill/>
          </a:ln>
        </p:spPr>
        <p:txBody>
          <a:bodyPr spcFirstLastPara="1" wrap="square" lIns="26775" tIns="26775" rIns="26775" bIns="26775" anchor="t" anchorCtr="0">
            <a:normAutofit fontScale="90000"/>
          </a:bodyPr>
          <a:lstStyle/>
          <a:p>
            <a:pPr marL="0" lvl="0" indent="0" algn="ctr" rtl="0">
              <a:lnSpc>
                <a:spcPct val="100000"/>
              </a:lnSpc>
              <a:spcBef>
                <a:spcPts val="0"/>
              </a:spcBef>
              <a:spcAft>
                <a:spcPts val="0"/>
              </a:spcAft>
              <a:buClr>
                <a:srgbClr val="FFFFFF"/>
              </a:buClr>
              <a:buSzPct val="100000"/>
              <a:buFont typeface="Avenir"/>
              <a:buNone/>
            </a:pPr>
            <a:r>
              <a:rPr lang="en" sz="2600"/>
              <a:t>VALUES AND INTERNAL MOTIVATION</a:t>
            </a:r>
            <a:endParaRPr/>
          </a:p>
        </p:txBody>
      </p:sp>
      <p:pic>
        <p:nvPicPr>
          <p:cNvPr id="484" name="Google Shape;484;p59" descr="image24.png"/>
          <p:cNvPicPr preferRelativeResize="0"/>
          <p:nvPr/>
        </p:nvPicPr>
        <p:blipFill rotWithShape="1">
          <a:blip r:embed="rId3">
            <a:alphaModFix/>
          </a:blip>
          <a:srcRect/>
          <a:stretch/>
        </p:blipFill>
        <p:spPr>
          <a:xfrm>
            <a:off x="5285845" y="1120747"/>
            <a:ext cx="2243139" cy="1543052"/>
          </a:xfrm>
          <a:prstGeom prst="rect">
            <a:avLst/>
          </a:prstGeom>
          <a:noFill/>
          <a:ln>
            <a:noFill/>
          </a:ln>
        </p:spPr>
      </p:pic>
      <p:pic>
        <p:nvPicPr>
          <p:cNvPr id="485" name="Google Shape;485;p59" descr="image25.png"/>
          <p:cNvPicPr preferRelativeResize="0"/>
          <p:nvPr/>
        </p:nvPicPr>
        <p:blipFill rotWithShape="1">
          <a:blip r:embed="rId4">
            <a:alphaModFix/>
          </a:blip>
          <a:srcRect/>
          <a:stretch/>
        </p:blipFill>
        <p:spPr>
          <a:xfrm>
            <a:off x="1723736" y="1156465"/>
            <a:ext cx="2053830" cy="1507333"/>
          </a:xfrm>
          <a:prstGeom prst="rect">
            <a:avLst/>
          </a:prstGeom>
          <a:noFill/>
          <a:ln>
            <a:noFill/>
          </a:ln>
        </p:spPr>
      </p:pic>
      <p:sp>
        <p:nvSpPr>
          <p:cNvPr id="486" name="Google Shape;486;p59"/>
          <p:cNvSpPr txBox="1"/>
          <p:nvPr/>
        </p:nvSpPr>
        <p:spPr>
          <a:xfrm>
            <a:off x="1962028" y="2574043"/>
            <a:ext cx="1391400" cy="1400100"/>
          </a:xfrm>
          <a:prstGeom prst="rect">
            <a:avLst/>
          </a:prstGeom>
          <a:noFill/>
          <a:ln>
            <a:noFill/>
          </a:ln>
        </p:spPr>
        <p:txBody>
          <a:bodyPr spcFirstLastPara="1" wrap="square" lIns="14275" tIns="14275" rIns="14275" bIns="14275" anchor="ctr" anchorCtr="0">
            <a:noAutofit/>
          </a:bodyPr>
          <a:lstStyle/>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Punishment</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Reward</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Obligation</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Basic Need </a:t>
            </a:r>
            <a:endParaRPr sz="1100"/>
          </a:p>
        </p:txBody>
      </p:sp>
      <p:sp>
        <p:nvSpPr>
          <p:cNvPr id="487" name="Google Shape;487;p59"/>
          <p:cNvSpPr txBox="1"/>
          <p:nvPr/>
        </p:nvSpPr>
        <p:spPr>
          <a:xfrm>
            <a:off x="5491650" y="2577225"/>
            <a:ext cx="2047500" cy="1800300"/>
          </a:xfrm>
          <a:prstGeom prst="rect">
            <a:avLst/>
          </a:prstGeom>
          <a:noFill/>
          <a:ln>
            <a:noFill/>
          </a:ln>
        </p:spPr>
        <p:txBody>
          <a:bodyPr spcFirstLastPara="1" wrap="square" lIns="14275" tIns="14275" rIns="14275" bIns="14275" anchor="ctr" anchorCtr="0">
            <a:noAutofit/>
          </a:bodyPr>
          <a:lstStyle/>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Creative Desire</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Achievement</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Interest/ Curiosity</a:t>
            </a:r>
            <a:endParaRPr sz="1100"/>
          </a:p>
          <a:p>
            <a:pPr marL="0" marR="0" lvl="0" indent="0" algn="ctr" rtl="0">
              <a:lnSpc>
                <a:spcPct val="100000"/>
              </a:lnSpc>
              <a:spcBef>
                <a:spcPts val="0"/>
              </a:spcBef>
              <a:spcAft>
                <a:spcPts val="0"/>
              </a:spcAft>
              <a:buClr>
                <a:srgbClr val="FFFFFF"/>
              </a:buClr>
              <a:buSzPts val="2000"/>
              <a:buFont typeface="Avenir"/>
              <a:buNone/>
            </a:pPr>
            <a:r>
              <a:rPr lang="en" sz="2000" b="0" i="0" u="none" strike="noStrike" cap="none">
                <a:solidFill>
                  <a:srgbClr val="FFFFFF"/>
                </a:solidFill>
                <a:latin typeface="Avenir"/>
                <a:ea typeface="Avenir"/>
                <a:cs typeface="Avenir"/>
                <a:sym typeface="Avenir"/>
              </a:rPr>
              <a:t>Satisfaction</a:t>
            </a:r>
            <a:endParaRPr sz="2000" b="0" i="0" u="none" strike="noStrike" cap="none">
              <a:solidFill>
                <a:srgbClr val="FFFFFF"/>
              </a:solidFill>
              <a:latin typeface="Avenir"/>
              <a:ea typeface="Avenir"/>
              <a:cs typeface="Avenir"/>
              <a:sym typeface="Avenir"/>
            </a:endParaRPr>
          </a:p>
          <a:p>
            <a:pPr marL="0" marR="0" lvl="0" indent="0" algn="ctr" rtl="0">
              <a:lnSpc>
                <a:spcPct val="100000"/>
              </a:lnSpc>
              <a:spcBef>
                <a:spcPts val="0"/>
              </a:spcBef>
              <a:spcAft>
                <a:spcPts val="0"/>
              </a:spcAft>
              <a:buClr>
                <a:srgbClr val="FFFFFF"/>
              </a:buClr>
              <a:buSzPts val="2000"/>
              <a:buFont typeface="Avenir"/>
              <a:buNone/>
            </a:pPr>
            <a:r>
              <a:rPr lang="en" sz="2000">
                <a:solidFill>
                  <a:srgbClr val="FFFFFF"/>
                </a:solidFill>
                <a:latin typeface="Avenir"/>
                <a:ea typeface="Avenir"/>
                <a:cs typeface="Avenir"/>
                <a:sym typeface="Avenir"/>
              </a:rPr>
              <a:t>Tied to bigger</a:t>
            </a:r>
            <a:r>
              <a:rPr lang="en" sz="2000" b="0" i="0" u="none" strike="noStrike" cap="none">
                <a:solidFill>
                  <a:srgbClr val="FFFFFF"/>
                </a:solidFill>
                <a:latin typeface="Avenir"/>
                <a:ea typeface="Avenir"/>
                <a:cs typeface="Avenir"/>
                <a:sym typeface="Avenir"/>
              </a:rPr>
              <a:t> </a:t>
            </a:r>
            <a:endParaRPr sz="1100"/>
          </a:p>
        </p:txBody>
      </p:sp>
      <p:pic>
        <p:nvPicPr>
          <p:cNvPr id="488" name="Google Shape;488;p59"/>
          <p:cNvPicPr preferRelativeResize="0"/>
          <p:nvPr/>
        </p:nvPicPr>
        <p:blipFill>
          <a:blip r:embed="rId5">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6">
                                            <p:txEl>
                                              <p:pRg st="0" end="0"/>
                                            </p:txEl>
                                          </p:spTgt>
                                        </p:tgtEl>
                                        <p:attrNameLst>
                                          <p:attrName>style.visibility</p:attrName>
                                        </p:attrNameLst>
                                      </p:cBhvr>
                                      <p:to>
                                        <p:strVal val="visible"/>
                                      </p:to>
                                    </p:set>
                                    <p:animEffect transition="in" filter="fade">
                                      <p:cBhvr>
                                        <p:cTn id="7" dur="500"/>
                                        <p:tgtEl>
                                          <p:spTgt spid="48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xEl>
                                              <p:pRg st="1" end="1"/>
                                            </p:txEl>
                                          </p:spTgt>
                                        </p:tgtEl>
                                        <p:attrNameLst>
                                          <p:attrName>style.visibility</p:attrName>
                                        </p:attrNameLst>
                                      </p:cBhvr>
                                      <p:to>
                                        <p:strVal val="visible"/>
                                      </p:to>
                                    </p:set>
                                    <p:animEffect transition="in" filter="fade">
                                      <p:cBhvr>
                                        <p:cTn id="12" dur="500"/>
                                        <p:tgtEl>
                                          <p:spTgt spid="48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6">
                                            <p:txEl>
                                              <p:pRg st="2" end="2"/>
                                            </p:txEl>
                                          </p:spTgt>
                                        </p:tgtEl>
                                        <p:attrNameLst>
                                          <p:attrName>style.visibility</p:attrName>
                                        </p:attrNameLst>
                                      </p:cBhvr>
                                      <p:to>
                                        <p:strVal val="visible"/>
                                      </p:to>
                                    </p:set>
                                    <p:animEffect transition="in" filter="fade">
                                      <p:cBhvr>
                                        <p:cTn id="17" dur="500"/>
                                        <p:tgtEl>
                                          <p:spTgt spid="48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86">
                                            <p:txEl>
                                              <p:pRg st="3" end="3"/>
                                            </p:txEl>
                                          </p:spTgt>
                                        </p:tgtEl>
                                        <p:attrNameLst>
                                          <p:attrName>style.visibility</p:attrName>
                                        </p:attrNameLst>
                                      </p:cBhvr>
                                      <p:to>
                                        <p:strVal val="visible"/>
                                      </p:to>
                                    </p:set>
                                    <p:animEffect transition="in" filter="fade">
                                      <p:cBhvr>
                                        <p:cTn id="22" dur="500"/>
                                        <p:tgtEl>
                                          <p:spTgt spid="48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87">
                                            <p:txEl>
                                              <p:pRg st="0" end="0"/>
                                            </p:txEl>
                                          </p:spTgt>
                                        </p:tgtEl>
                                        <p:attrNameLst>
                                          <p:attrName>style.visibility</p:attrName>
                                        </p:attrNameLst>
                                      </p:cBhvr>
                                      <p:to>
                                        <p:strVal val="visible"/>
                                      </p:to>
                                    </p:set>
                                    <p:animEffect transition="in" filter="fade">
                                      <p:cBhvr>
                                        <p:cTn id="27" dur="500"/>
                                        <p:tgtEl>
                                          <p:spTgt spid="487">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7">
                                            <p:txEl>
                                              <p:pRg st="1" end="1"/>
                                            </p:txEl>
                                          </p:spTgt>
                                        </p:tgtEl>
                                        <p:attrNameLst>
                                          <p:attrName>style.visibility</p:attrName>
                                        </p:attrNameLst>
                                      </p:cBhvr>
                                      <p:to>
                                        <p:strVal val="visible"/>
                                      </p:to>
                                    </p:set>
                                    <p:animEffect transition="in" filter="fade">
                                      <p:cBhvr>
                                        <p:cTn id="32" dur="500"/>
                                        <p:tgtEl>
                                          <p:spTgt spid="487">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487">
                                            <p:txEl>
                                              <p:pRg st="2" end="2"/>
                                            </p:txEl>
                                          </p:spTgt>
                                        </p:tgtEl>
                                        <p:attrNameLst>
                                          <p:attrName>style.visibility</p:attrName>
                                        </p:attrNameLst>
                                      </p:cBhvr>
                                      <p:to>
                                        <p:strVal val="visible"/>
                                      </p:to>
                                    </p:set>
                                    <p:animEffect transition="in" filter="fade">
                                      <p:cBhvr>
                                        <p:cTn id="37" dur="500"/>
                                        <p:tgtEl>
                                          <p:spTgt spid="487">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487">
                                            <p:txEl>
                                              <p:pRg st="3" end="3"/>
                                            </p:txEl>
                                          </p:spTgt>
                                        </p:tgtEl>
                                        <p:attrNameLst>
                                          <p:attrName>style.visibility</p:attrName>
                                        </p:attrNameLst>
                                      </p:cBhvr>
                                      <p:to>
                                        <p:strVal val="visible"/>
                                      </p:to>
                                    </p:set>
                                    <p:animEffect transition="in" filter="fade">
                                      <p:cBhvr>
                                        <p:cTn id="42" dur="500"/>
                                        <p:tgtEl>
                                          <p:spTgt spid="487">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87">
                                            <p:txEl>
                                              <p:pRg st="4" end="4"/>
                                            </p:txEl>
                                          </p:spTgt>
                                        </p:tgtEl>
                                        <p:attrNameLst>
                                          <p:attrName>style.visibility</p:attrName>
                                        </p:attrNameLst>
                                      </p:cBhvr>
                                      <p:to>
                                        <p:strVal val="visible"/>
                                      </p:to>
                                    </p:set>
                                    <p:animEffect transition="in" filter="fade">
                                      <p:cBhvr>
                                        <p:cTn id="47" dur="500"/>
                                        <p:tgtEl>
                                          <p:spTgt spid="48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pic>
        <p:nvPicPr>
          <p:cNvPr id="493" name="Google Shape;493;p60"/>
          <p:cNvPicPr preferRelativeResize="0"/>
          <p:nvPr/>
        </p:nvPicPr>
        <p:blipFill>
          <a:blip r:embed="rId3">
            <a:alphaModFix/>
          </a:blip>
          <a:stretch>
            <a:fillRect/>
          </a:stretch>
        </p:blipFill>
        <p:spPr>
          <a:xfrm>
            <a:off x="6641811" y="4486537"/>
            <a:ext cx="2573471" cy="469219"/>
          </a:xfrm>
          <a:prstGeom prst="rect">
            <a:avLst/>
          </a:prstGeom>
          <a:noFill/>
          <a:ln>
            <a:noFill/>
          </a:ln>
        </p:spPr>
      </p:pic>
      <p:pic>
        <p:nvPicPr>
          <p:cNvPr id="494" name="Google Shape;494;p60"/>
          <p:cNvPicPr preferRelativeResize="0"/>
          <p:nvPr/>
        </p:nvPicPr>
        <p:blipFill>
          <a:blip r:embed="rId4">
            <a:alphaModFix/>
          </a:blip>
          <a:stretch>
            <a:fillRect/>
          </a:stretch>
        </p:blipFill>
        <p:spPr>
          <a:xfrm>
            <a:off x="736850" y="504850"/>
            <a:ext cx="3900874" cy="3900900"/>
          </a:xfrm>
          <a:prstGeom prst="rect">
            <a:avLst/>
          </a:prstGeom>
          <a:noFill/>
          <a:ln>
            <a:noFill/>
          </a:ln>
        </p:spPr>
      </p:pic>
      <p:sp>
        <p:nvSpPr>
          <p:cNvPr id="495" name="Google Shape;495;p60"/>
          <p:cNvSpPr/>
          <p:nvPr/>
        </p:nvSpPr>
        <p:spPr>
          <a:xfrm>
            <a:off x="2022875" y="1762125"/>
            <a:ext cx="1314600" cy="1371600"/>
          </a:xfrm>
          <a:prstGeom prst="ellipse">
            <a:avLst/>
          </a:prstGeom>
          <a:noFill/>
          <a:ln w="2286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60"/>
          <p:cNvSpPr txBox="1"/>
          <p:nvPr/>
        </p:nvSpPr>
        <p:spPr>
          <a:xfrm>
            <a:off x="5310825" y="1407325"/>
            <a:ext cx="322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Lato"/>
                <a:ea typeface="Lato"/>
                <a:cs typeface="Lato"/>
                <a:sym typeface="Lato"/>
              </a:rPr>
              <a:t>Why We Do It </a:t>
            </a:r>
            <a:endParaRPr sz="24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95"/>
                                        </p:tgtEl>
                                        <p:attrNameLst>
                                          <p:attrName>style.visibility</p:attrName>
                                        </p:attrNameLst>
                                      </p:cBhvr>
                                      <p:to>
                                        <p:strVal val="visible"/>
                                      </p:to>
                                    </p:set>
                                    <p:animEffect transition="in" filter="fade">
                                      <p:cBhvr>
                                        <p:cTn id="7" dur="1000"/>
                                        <p:tgtEl>
                                          <p:spTgt spid="495"/>
                                        </p:tgtEl>
                                      </p:cBhvr>
                                    </p:animEffect>
                                  </p:childTnLst>
                                </p:cTn>
                              </p:par>
                              <p:par>
                                <p:cTn id="8" presetID="10" presetClass="entr" presetSubtype="0" fill="hold" nodeType="withEffect">
                                  <p:stCondLst>
                                    <p:cond delay="0"/>
                                  </p:stCondLst>
                                  <p:childTnLst>
                                    <p:set>
                                      <p:cBhvr>
                                        <p:cTn id="9" dur="1" fill="hold">
                                          <p:stCondLst>
                                            <p:cond delay="0"/>
                                          </p:stCondLst>
                                        </p:cTn>
                                        <p:tgtEl>
                                          <p:spTgt spid="496"/>
                                        </p:tgtEl>
                                        <p:attrNameLst>
                                          <p:attrName>style.visibility</p:attrName>
                                        </p:attrNameLst>
                                      </p:cBhvr>
                                      <p:to>
                                        <p:strVal val="visible"/>
                                      </p:to>
                                    </p:set>
                                    <p:animEffect transition="in" filter="fade">
                                      <p:cBhvr>
                                        <p:cTn id="10" dur="1000"/>
                                        <p:tgtEl>
                                          <p:spTgt spid="4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00"/>
        <p:cNvGrpSpPr/>
        <p:nvPr/>
      </p:nvGrpSpPr>
      <p:grpSpPr>
        <a:xfrm>
          <a:off x="0" y="0"/>
          <a:ext cx="0" cy="0"/>
          <a:chOff x="0" y="0"/>
          <a:chExt cx="0" cy="0"/>
        </a:xfrm>
      </p:grpSpPr>
      <p:pic>
        <p:nvPicPr>
          <p:cNvPr id="501" name="Google Shape;501;p61" descr="Image"/>
          <p:cNvPicPr preferRelativeResize="0">
            <a:picLocks noGrp="1"/>
          </p:cNvPicPr>
          <p:nvPr>
            <p:ph type="pic" idx="2"/>
          </p:nvPr>
        </p:nvPicPr>
        <p:blipFill rotWithShape="1">
          <a:blip r:embed="rId3">
            <a:alphaModFix/>
          </a:blip>
          <a:srcRect l="1105" t="3719" r="1085" b="1385"/>
          <a:stretch/>
        </p:blipFill>
        <p:spPr>
          <a:xfrm>
            <a:off x="0" y="0"/>
            <a:ext cx="9144000" cy="5143500"/>
          </a:xfrm>
          <a:prstGeom prst="rect">
            <a:avLst/>
          </a:prstGeom>
          <a:noFill/>
          <a:ln>
            <a:noFill/>
          </a:ln>
        </p:spPr>
      </p:pic>
      <p:sp>
        <p:nvSpPr>
          <p:cNvPr id="502" name="Google Shape;502;p61"/>
          <p:cNvSpPr txBox="1">
            <a:spLocks noGrp="1"/>
          </p:cNvSpPr>
          <p:nvPr>
            <p:ph type="title"/>
          </p:nvPr>
        </p:nvSpPr>
        <p:spPr>
          <a:xfrm>
            <a:off x="464344" y="529084"/>
            <a:ext cx="8215200" cy="7701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FFFFFF"/>
              </a:buClr>
              <a:buSzPts val="4200"/>
              <a:buFont typeface="Helvetica Neue Light"/>
              <a:buNone/>
            </a:pPr>
            <a:endParaRPr sz="4200" b="0" i="0" u="none" strike="noStrike" cap="none">
              <a:solidFill>
                <a:srgbClr val="FFFFFF"/>
              </a:solidFill>
              <a:latin typeface="Helvetica Neue Light"/>
              <a:ea typeface="Helvetica Neue Light"/>
              <a:cs typeface="Helvetica Neue Light"/>
              <a:sym typeface="Helvetica Neue Light"/>
            </a:endParaRPr>
          </a:p>
        </p:txBody>
      </p:sp>
      <p:sp>
        <p:nvSpPr>
          <p:cNvPr id="503" name="Google Shape;503;p61"/>
          <p:cNvSpPr txBox="1">
            <a:spLocks noGrp="1"/>
          </p:cNvSpPr>
          <p:nvPr>
            <p:ph type="body" idx="1"/>
          </p:nvPr>
        </p:nvSpPr>
        <p:spPr>
          <a:xfrm>
            <a:off x="464344" y="267891"/>
            <a:ext cx="8215200" cy="267900"/>
          </a:xfrm>
          <a:prstGeom prst="rect">
            <a:avLst/>
          </a:prstGeom>
          <a:noFill/>
          <a:ln>
            <a:noFill/>
          </a:ln>
        </p:spPr>
        <p:txBody>
          <a:bodyPr spcFirstLastPara="1" wrap="square" lIns="19050" tIns="19050" rIns="19050" bIns="19050" anchor="t" anchorCtr="0">
            <a:normAutofit fontScale="92500"/>
          </a:bodyPr>
          <a:lstStyle/>
          <a:p>
            <a:pPr marL="0" marR="0" lvl="0" indent="0" algn="ctr" rtl="0">
              <a:lnSpc>
                <a:spcPct val="100000"/>
              </a:lnSpc>
              <a:spcBef>
                <a:spcPts val="0"/>
              </a:spcBef>
              <a:spcAft>
                <a:spcPts val="0"/>
              </a:spcAft>
              <a:buClr>
                <a:srgbClr val="FFFFFF"/>
              </a:buClr>
              <a:buSzPts val="1700"/>
              <a:buFont typeface="Helvetica Neue Light"/>
              <a:buNone/>
            </a:pPr>
            <a:endParaRPr sz="1700" b="0" i="0" u="none" strike="noStrike" cap="none">
              <a:solidFill>
                <a:srgbClr val="FFFFFF"/>
              </a:solidFill>
              <a:latin typeface="Helvetica Neue Light"/>
              <a:ea typeface="Helvetica Neue Light"/>
              <a:cs typeface="Helvetica Neue Light"/>
              <a:sym typeface="Helvetica Neue Light"/>
            </a:endParaRPr>
          </a:p>
        </p:txBody>
      </p:sp>
      <p:pic>
        <p:nvPicPr>
          <p:cNvPr id="504" name="Google Shape;504;p61" descr="Image"/>
          <p:cNvPicPr preferRelativeResize="0"/>
          <p:nvPr/>
        </p:nvPicPr>
        <p:blipFill rotWithShape="1">
          <a:blip r:embed="rId4">
            <a:alphaModFix/>
          </a:blip>
          <a:srcRect l="2702" r="9563"/>
          <a:stretch/>
        </p:blipFill>
        <p:spPr>
          <a:xfrm>
            <a:off x="0" y="-25950"/>
            <a:ext cx="9143999" cy="5195400"/>
          </a:xfrm>
          <a:prstGeom prst="rect">
            <a:avLst/>
          </a:prstGeom>
          <a:noFill/>
          <a:ln>
            <a:noFill/>
          </a:ln>
        </p:spPr>
      </p:pic>
      <p:pic>
        <p:nvPicPr>
          <p:cNvPr id="505" name="Google Shape;505;p61"/>
          <p:cNvPicPr preferRelativeResize="0"/>
          <p:nvPr/>
        </p:nvPicPr>
        <p:blipFill>
          <a:blip r:embed="rId5">
            <a:alphaModFix amt="32000"/>
          </a:blip>
          <a:stretch>
            <a:fillRect/>
          </a:stretch>
        </p:blipFill>
        <p:spPr>
          <a:xfrm>
            <a:off x="0" y="0"/>
            <a:ext cx="9144000" cy="5143500"/>
          </a:xfrm>
          <a:prstGeom prst="rect">
            <a:avLst/>
          </a:prstGeom>
          <a:noFill/>
          <a:ln>
            <a:noFill/>
          </a:ln>
        </p:spPr>
      </p:pic>
      <p:sp>
        <p:nvSpPr>
          <p:cNvPr id="506" name="Google Shape;506;p61"/>
          <p:cNvSpPr txBox="1"/>
          <p:nvPr/>
        </p:nvSpPr>
        <p:spPr>
          <a:xfrm>
            <a:off x="7134206" y="914963"/>
            <a:ext cx="1849500" cy="595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E3C6E"/>
              </a:buClr>
              <a:buSzPts val="4200"/>
              <a:buFont typeface="Helvetica Neue Light"/>
              <a:buNone/>
            </a:pPr>
            <a:r>
              <a:rPr lang="en" sz="3400" b="1" i="0" u="none" strike="noStrike" cap="none">
                <a:solidFill>
                  <a:srgbClr val="5C86B9"/>
                </a:solidFill>
                <a:latin typeface="Montserrat"/>
                <a:ea typeface="Montserrat"/>
                <a:cs typeface="Montserrat"/>
                <a:sym typeface="Montserrat"/>
              </a:rPr>
              <a:t>Vision</a:t>
            </a:r>
            <a:endParaRPr sz="100" b="1">
              <a:solidFill>
                <a:srgbClr val="5C86B9"/>
              </a:solidFill>
              <a:latin typeface="Montserrat"/>
              <a:ea typeface="Montserrat"/>
              <a:cs typeface="Montserrat"/>
              <a:sym typeface="Montserrat"/>
            </a:endParaRPr>
          </a:p>
        </p:txBody>
      </p:sp>
      <p:sp>
        <p:nvSpPr>
          <p:cNvPr id="507" name="Google Shape;507;p61"/>
          <p:cNvSpPr txBox="1"/>
          <p:nvPr/>
        </p:nvSpPr>
        <p:spPr>
          <a:xfrm>
            <a:off x="3488529" y="1338668"/>
            <a:ext cx="2203200" cy="6762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1E3C6E"/>
              </a:buClr>
              <a:buSzPts val="4200"/>
              <a:buFont typeface="Helvetica Neue"/>
              <a:buNone/>
            </a:pPr>
            <a:r>
              <a:rPr lang="en" sz="4200" b="1" i="0" u="none" strike="noStrike" cap="none">
                <a:solidFill>
                  <a:schemeClr val="lt2"/>
                </a:solidFill>
                <a:latin typeface="Montserrat"/>
                <a:ea typeface="Montserrat"/>
                <a:cs typeface="Montserrat"/>
                <a:sym typeface="Montserrat"/>
              </a:rPr>
              <a:t>Values</a:t>
            </a:r>
            <a:endParaRPr sz="500" b="1">
              <a:solidFill>
                <a:schemeClr val="lt2"/>
              </a:solidFill>
              <a:latin typeface="Montserrat"/>
              <a:ea typeface="Montserrat"/>
              <a:cs typeface="Montserrat"/>
              <a:sym typeface="Montserrat"/>
            </a:endParaRPr>
          </a:p>
        </p:txBody>
      </p:sp>
      <p:sp>
        <p:nvSpPr>
          <p:cNvPr id="508" name="Google Shape;508;p61"/>
          <p:cNvSpPr txBox="1"/>
          <p:nvPr/>
        </p:nvSpPr>
        <p:spPr>
          <a:xfrm>
            <a:off x="4688135" y="2103000"/>
            <a:ext cx="2968500" cy="1872900"/>
          </a:xfrm>
          <a:prstGeom prst="rect">
            <a:avLst/>
          </a:prstGeom>
          <a:noFill/>
          <a:ln>
            <a:noFill/>
          </a:ln>
        </p:spPr>
        <p:txBody>
          <a:bodyPr spcFirstLastPara="1" wrap="square" lIns="19050" tIns="19050" rIns="19050" bIns="19050" anchor="ctr" anchorCtr="0">
            <a:noAutofit/>
          </a:bodyPr>
          <a:lstStyle/>
          <a:p>
            <a:pPr marL="177800" marR="0" lvl="0" indent="-69850" algn="l" rtl="0">
              <a:lnSpc>
                <a:spcPct val="100000"/>
              </a:lnSpc>
              <a:spcBef>
                <a:spcPts val="0"/>
              </a:spcBef>
              <a:spcAft>
                <a:spcPts val="0"/>
              </a:spcAft>
              <a:buClr>
                <a:schemeClr val="lt1"/>
              </a:buClr>
              <a:buSzPts val="2900"/>
              <a:buFont typeface="Lato"/>
              <a:buChar char="●"/>
            </a:pPr>
            <a:r>
              <a:rPr lang="en" sz="2900">
                <a:solidFill>
                  <a:schemeClr val="lt1"/>
                </a:solidFill>
                <a:latin typeface="Lato"/>
                <a:ea typeface="Lato"/>
                <a:cs typeface="Lato"/>
                <a:sym typeface="Lato"/>
              </a:rPr>
              <a:t>Growth</a:t>
            </a:r>
            <a:endParaRPr sz="300">
              <a:solidFill>
                <a:schemeClr val="lt1"/>
              </a:solidFill>
              <a:latin typeface="Lato"/>
              <a:ea typeface="Lato"/>
              <a:cs typeface="Lato"/>
              <a:sym typeface="Lato"/>
            </a:endParaRPr>
          </a:p>
          <a:p>
            <a:pPr marL="177800" marR="0" lvl="0" indent="-69850" algn="l" rtl="0">
              <a:lnSpc>
                <a:spcPct val="100000"/>
              </a:lnSpc>
              <a:spcBef>
                <a:spcPts val="0"/>
              </a:spcBef>
              <a:spcAft>
                <a:spcPts val="0"/>
              </a:spcAft>
              <a:buClr>
                <a:schemeClr val="lt1"/>
              </a:buClr>
              <a:buSzPts val="2900"/>
              <a:buFont typeface="Lato"/>
              <a:buChar char="●"/>
            </a:pPr>
            <a:r>
              <a:rPr lang="en" sz="2900" i="0" u="none" strike="noStrike" cap="none">
                <a:solidFill>
                  <a:schemeClr val="lt1"/>
                </a:solidFill>
                <a:latin typeface="Lato"/>
                <a:ea typeface="Lato"/>
                <a:cs typeface="Lato"/>
                <a:sym typeface="Lato"/>
              </a:rPr>
              <a:t>Adventure</a:t>
            </a:r>
            <a:endParaRPr sz="300">
              <a:solidFill>
                <a:schemeClr val="lt1"/>
              </a:solidFill>
              <a:latin typeface="Lato"/>
              <a:ea typeface="Lato"/>
              <a:cs typeface="Lato"/>
              <a:sym typeface="Lato"/>
            </a:endParaRPr>
          </a:p>
          <a:p>
            <a:pPr marL="177800" marR="0" lvl="0" indent="-69850" algn="l" rtl="0">
              <a:lnSpc>
                <a:spcPct val="100000"/>
              </a:lnSpc>
              <a:spcBef>
                <a:spcPts val="0"/>
              </a:spcBef>
              <a:spcAft>
                <a:spcPts val="0"/>
              </a:spcAft>
              <a:buClr>
                <a:schemeClr val="lt1"/>
              </a:buClr>
              <a:buSzPts val="2900"/>
              <a:buFont typeface="Lato"/>
              <a:buChar char="●"/>
            </a:pPr>
            <a:r>
              <a:rPr lang="en" sz="2900" i="0" u="none" strike="noStrike" cap="none">
                <a:solidFill>
                  <a:schemeClr val="lt1"/>
                </a:solidFill>
                <a:latin typeface="Lato"/>
                <a:ea typeface="Lato"/>
                <a:cs typeface="Lato"/>
                <a:sym typeface="Lato"/>
              </a:rPr>
              <a:t>Creativity </a:t>
            </a:r>
            <a:endParaRPr sz="300">
              <a:solidFill>
                <a:schemeClr val="lt1"/>
              </a:solidFill>
              <a:latin typeface="Lato"/>
              <a:ea typeface="Lato"/>
              <a:cs typeface="Lato"/>
              <a:sym typeface="Lato"/>
            </a:endParaRPr>
          </a:p>
          <a:p>
            <a:pPr marL="177800" marR="0" lvl="0" indent="-69850" algn="l" rtl="0">
              <a:lnSpc>
                <a:spcPct val="100000"/>
              </a:lnSpc>
              <a:spcBef>
                <a:spcPts val="0"/>
              </a:spcBef>
              <a:spcAft>
                <a:spcPts val="0"/>
              </a:spcAft>
              <a:buClr>
                <a:schemeClr val="lt1"/>
              </a:buClr>
              <a:buSzPts val="2900"/>
              <a:buFont typeface="Lato"/>
              <a:buChar char="●"/>
            </a:pPr>
            <a:r>
              <a:rPr lang="en" sz="2900" i="0" u="none" strike="noStrike" cap="none">
                <a:solidFill>
                  <a:schemeClr val="lt1"/>
                </a:solidFill>
                <a:latin typeface="Lato"/>
                <a:ea typeface="Lato"/>
                <a:cs typeface="Lato"/>
                <a:sym typeface="Lato"/>
              </a:rPr>
              <a:t>Excellence</a:t>
            </a:r>
            <a:endParaRPr sz="300">
              <a:solidFill>
                <a:schemeClr val="lt1"/>
              </a:solidFill>
              <a:latin typeface="Lato"/>
              <a:ea typeface="Lato"/>
              <a:cs typeface="Lato"/>
              <a:sym typeface="Lato"/>
            </a:endParaRPr>
          </a:p>
        </p:txBody>
      </p:sp>
      <p:pic>
        <p:nvPicPr>
          <p:cNvPr id="509" name="Google Shape;509;p61"/>
          <p:cNvPicPr preferRelativeResize="0"/>
          <p:nvPr/>
        </p:nvPicPr>
        <p:blipFill>
          <a:blip r:embed="rId6">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08"/>
                                        </p:tgtEl>
                                        <p:attrNameLst>
                                          <p:attrName>style.visibility</p:attrName>
                                        </p:attrNameLst>
                                      </p:cBhvr>
                                      <p:to>
                                        <p:strVal val="visible"/>
                                      </p:to>
                                    </p:set>
                                    <p:animEffect transition="in" filter="fade">
                                      <p:cBhvr>
                                        <p:cTn id="7" dur="1000"/>
                                        <p:tgtEl>
                                          <p:spTgt spid="5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06"/>
                                        </p:tgtEl>
                                        <p:attrNameLst>
                                          <p:attrName>style.visibility</p:attrName>
                                        </p:attrNameLst>
                                      </p:cBhvr>
                                      <p:to>
                                        <p:strVal val="visible"/>
                                      </p:to>
                                    </p:set>
                                    <p:animEffect transition="in" filter="fade">
                                      <p:cBhvr>
                                        <p:cTn id="12" dur="1000"/>
                                        <p:tgtEl>
                                          <p:spTgt spid="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6"/>
          <p:cNvSpPr txBox="1">
            <a:spLocks noGrp="1"/>
          </p:cNvSpPr>
          <p:nvPr>
            <p:ph type="title"/>
          </p:nvPr>
        </p:nvSpPr>
        <p:spPr>
          <a:xfrm>
            <a:off x="362212" y="2052994"/>
            <a:ext cx="5369100" cy="1148700"/>
          </a:xfrm>
          <a:prstGeom prst="rect">
            <a:avLst/>
          </a:prstGeom>
        </p:spPr>
        <p:txBody>
          <a:bodyPr spcFirstLastPara="1" wrap="square" lIns="91425" tIns="91425" rIns="91425" bIns="91425" anchor="ctr" anchorCtr="0">
            <a:normAutofit/>
          </a:bodyPr>
          <a:lstStyle/>
          <a:p>
            <a:pPr marL="0" lvl="0" indent="0" algn="l" rtl="0">
              <a:lnSpc>
                <a:spcPct val="100000"/>
              </a:lnSpc>
              <a:spcBef>
                <a:spcPts val="0"/>
              </a:spcBef>
              <a:spcAft>
                <a:spcPts val="0"/>
              </a:spcAft>
              <a:buNone/>
            </a:pPr>
            <a:r>
              <a:rPr lang="en" sz="3200">
                <a:latin typeface="Avenir"/>
                <a:ea typeface="Avenir"/>
                <a:cs typeface="Avenir"/>
                <a:sym typeface="Avenir"/>
              </a:rPr>
              <a:t>Setting the Stage</a:t>
            </a:r>
            <a:endParaRPr sz="3200">
              <a:latin typeface="Avenir"/>
              <a:ea typeface="Avenir"/>
              <a:cs typeface="Avenir"/>
              <a:sym typeface="Avenir"/>
            </a:endParaRPr>
          </a:p>
          <a:p>
            <a:pPr marL="0" lvl="0" indent="0" algn="l" rtl="0">
              <a:lnSpc>
                <a:spcPct val="100000"/>
              </a:lnSpc>
              <a:spcBef>
                <a:spcPts val="0"/>
              </a:spcBef>
              <a:spcAft>
                <a:spcPts val="0"/>
              </a:spcAft>
              <a:buNone/>
            </a:pPr>
            <a:r>
              <a:rPr lang="en" sz="2700" b="1">
                <a:solidFill>
                  <a:srgbClr val="55D8FF"/>
                </a:solidFill>
                <a:latin typeface="Avenir"/>
                <a:ea typeface="Avenir"/>
                <a:cs typeface="Avenir"/>
                <a:sym typeface="Avenir"/>
              </a:rPr>
              <a:t>Perspective Shifts</a:t>
            </a:r>
            <a:endParaRPr sz="3200"/>
          </a:p>
        </p:txBody>
      </p:sp>
      <p:pic>
        <p:nvPicPr>
          <p:cNvPr id="206" name="Google Shape;206;p26"/>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2"/>
          <p:cNvSpPr txBox="1">
            <a:spLocks noGrp="1"/>
          </p:cNvSpPr>
          <p:nvPr>
            <p:ph type="title"/>
          </p:nvPr>
        </p:nvSpPr>
        <p:spPr>
          <a:xfrm>
            <a:off x="617888" y="1539750"/>
            <a:ext cx="3440400" cy="861600"/>
          </a:xfrm>
          <a:prstGeom prst="rect">
            <a:avLst/>
          </a:prstGeom>
        </p:spPr>
        <p:txBody>
          <a:bodyPr spcFirstLastPara="1" wrap="square" lIns="91425" tIns="91425" rIns="91425" bIns="91425" anchor="ctr" anchorCtr="0">
            <a:normAutofit fontScale="90000"/>
          </a:bodyPr>
          <a:lstStyle/>
          <a:p>
            <a:pPr marL="0" lvl="0" indent="0" algn="l" rtl="0">
              <a:spcBef>
                <a:spcPts val="0"/>
              </a:spcBef>
              <a:spcAft>
                <a:spcPts val="0"/>
              </a:spcAft>
              <a:buNone/>
            </a:pPr>
            <a:r>
              <a:rPr lang="en"/>
              <a:t>VALUES MATTER:</a:t>
            </a:r>
            <a:endParaRPr/>
          </a:p>
          <a:p>
            <a:pPr marL="0" lvl="0" indent="0" algn="l" rtl="0">
              <a:spcBef>
                <a:spcPts val="0"/>
              </a:spcBef>
              <a:spcAft>
                <a:spcPts val="0"/>
              </a:spcAft>
              <a:buNone/>
            </a:pPr>
            <a:r>
              <a:rPr lang="en"/>
              <a:t>YOUR Values</a:t>
            </a:r>
            <a:endParaRPr i="1">
              <a:solidFill>
                <a:schemeClr val="accent3"/>
              </a:solidFill>
            </a:endParaRPr>
          </a:p>
        </p:txBody>
      </p:sp>
      <p:pic>
        <p:nvPicPr>
          <p:cNvPr id="515" name="Google Shape;515;p62"/>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Google Shape;520;p63" descr="image36.jpeg"/>
          <p:cNvPicPr preferRelativeResize="0"/>
          <p:nvPr/>
        </p:nvPicPr>
        <p:blipFill rotWithShape="1">
          <a:blip r:embed="rId3">
            <a:alphaModFix amt="6950"/>
          </a:blip>
          <a:srcRect l="10481" r="18696"/>
          <a:stretch/>
        </p:blipFill>
        <p:spPr>
          <a:xfrm>
            <a:off x="0" y="3469"/>
            <a:ext cx="9144002" cy="5170200"/>
          </a:xfrm>
          <a:prstGeom prst="rect">
            <a:avLst/>
          </a:prstGeom>
          <a:noFill/>
          <a:ln>
            <a:noFill/>
          </a:ln>
        </p:spPr>
      </p:pic>
      <p:sp>
        <p:nvSpPr>
          <p:cNvPr id="521" name="Google Shape;521;p63"/>
          <p:cNvSpPr txBox="1">
            <a:spLocks noGrp="1"/>
          </p:cNvSpPr>
          <p:nvPr>
            <p:ph type="title"/>
          </p:nvPr>
        </p:nvSpPr>
        <p:spPr>
          <a:xfrm>
            <a:off x="973125" y="295313"/>
            <a:ext cx="5279100" cy="685500"/>
          </a:xfrm>
          <a:prstGeom prst="rect">
            <a:avLst/>
          </a:prstGeom>
          <a:noFill/>
          <a:ln>
            <a:noFill/>
          </a:ln>
        </p:spPr>
        <p:txBody>
          <a:bodyPr spcFirstLastPara="1" wrap="square" lIns="26775" tIns="26775" rIns="26775" bIns="26775" anchor="t" anchorCtr="0">
            <a:normAutofit/>
          </a:bodyPr>
          <a:lstStyle/>
          <a:p>
            <a:pPr marL="0" lvl="0" indent="0" algn="l" rtl="0">
              <a:lnSpc>
                <a:spcPct val="100000"/>
              </a:lnSpc>
              <a:spcBef>
                <a:spcPts val="0"/>
              </a:spcBef>
              <a:spcAft>
                <a:spcPts val="0"/>
              </a:spcAft>
              <a:buClr>
                <a:srgbClr val="FFFFFF"/>
              </a:buClr>
              <a:buSzPts val="2300"/>
              <a:buFont typeface="Avenir"/>
              <a:buNone/>
            </a:pPr>
            <a:r>
              <a:rPr lang="en"/>
              <a:t>VALUES</a:t>
            </a:r>
            <a:endParaRPr/>
          </a:p>
        </p:txBody>
      </p:sp>
      <p:sp>
        <p:nvSpPr>
          <p:cNvPr id="522" name="Google Shape;522;p63"/>
          <p:cNvSpPr txBox="1"/>
          <p:nvPr/>
        </p:nvSpPr>
        <p:spPr>
          <a:xfrm>
            <a:off x="1137975" y="981731"/>
            <a:ext cx="2165400" cy="4739700"/>
          </a:xfrm>
          <a:prstGeom prst="rect">
            <a:avLst/>
          </a:prstGeom>
          <a:noFill/>
          <a:ln>
            <a:noFill/>
          </a:ln>
        </p:spPr>
        <p:txBody>
          <a:bodyPr spcFirstLastPara="1" wrap="square" lIns="26775" tIns="26775" rIns="26775" bIns="26775" anchor="ctr" anchorCtr="0">
            <a:noAutofit/>
          </a:bodyPr>
          <a:lstStyle/>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Adventure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Arts</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Authenticity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Acknowledgement</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Beauty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Boldness</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Compassion</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Community </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Creativity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Curiosity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Determination</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Fairness</a:t>
            </a:r>
            <a:endParaRPr sz="1100"/>
          </a:p>
          <a:p>
            <a:pPr marL="0" marR="0" lvl="0" indent="0" algn="l" rtl="0">
              <a:lnSpc>
                <a:spcPct val="110000"/>
              </a:lnSpc>
              <a:spcBef>
                <a:spcPts val="0"/>
              </a:spcBef>
              <a:spcAft>
                <a:spcPts val="0"/>
              </a:spcAft>
              <a:buClr>
                <a:srgbClr val="FFFFFF"/>
              </a:buClr>
              <a:buSzPts val="1400"/>
              <a:buFont typeface="Avenir"/>
              <a:buNone/>
            </a:pPr>
            <a:endParaRPr sz="1400" b="0" i="0" u="none" strike="noStrike" cap="none">
              <a:solidFill>
                <a:srgbClr val="000000"/>
              </a:solidFill>
              <a:latin typeface="Corbel"/>
              <a:ea typeface="Corbel"/>
              <a:cs typeface="Corbel"/>
              <a:sym typeface="Corbel"/>
            </a:endParaRPr>
          </a:p>
          <a:p>
            <a:pPr marL="0" marR="0" lvl="0" indent="0" algn="l" rtl="0">
              <a:lnSpc>
                <a:spcPct val="110000"/>
              </a:lnSpc>
              <a:spcBef>
                <a:spcPts val="0"/>
              </a:spcBef>
              <a:spcAft>
                <a:spcPts val="0"/>
              </a:spcAft>
              <a:buClr>
                <a:srgbClr val="FFFFFF"/>
              </a:buClr>
              <a:buSzPts val="1400"/>
              <a:buFont typeface="Avenir"/>
              <a:buNone/>
            </a:pPr>
            <a:endParaRPr sz="1400" b="0" i="0" u="none" strike="noStrike" cap="none">
              <a:solidFill>
                <a:srgbClr val="000000"/>
              </a:solidFill>
              <a:latin typeface="Corbel"/>
              <a:ea typeface="Corbel"/>
              <a:cs typeface="Corbel"/>
              <a:sym typeface="Corbel"/>
            </a:endParaRPr>
          </a:p>
        </p:txBody>
      </p:sp>
      <p:sp>
        <p:nvSpPr>
          <p:cNvPr id="523" name="Google Shape;523;p63"/>
          <p:cNvSpPr txBox="1"/>
          <p:nvPr/>
        </p:nvSpPr>
        <p:spPr>
          <a:xfrm>
            <a:off x="3893063" y="565781"/>
            <a:ext cx="1611900" cy="4053600"/>
          </a:xfrm>
          <a:prstGeom prst="rect">
            <a:avLst/>
          </a:prstGeom>
          <a:noFill/>
          <a:ln>
            <a:noFill/>
          </a:ln>
        </p:spPr>
        <p:txBody>
          <a:bodyPr spcFirstLastPara="1" wrap="square" lIns="26775" tIns="26775" rIns="26775" bIns="26775" anchor="ctr" anchorCtr="0">
            <a:noAutofit/>
          </a:bodyPr>
          <a:lstStyle/>
          <a:p>
            <a:pPr marL="0" marR="0" lvl="0" indent="0" algn="l" rtl="0">
              <a:lnSpc>
                <a:spcPct val="110000"/>
              </a:lnSpc>
              <a:spcBef>
                <a:spcPts val="0"/>
              </a:spcBef>
              <a:spcAft>
                <a:spcPts val="0"/>
              </a:spcAft>
              <a:buClr>
                <a:srgbClr val="FFFFFF"/>
              </a:buClr>
              <a:buSzPts val="1400"/>
              <a:buFont typeface="Avenir"/>
              <a:buNone/>
            </a:pPr>
            <a:endParaRPr sz="1400" b="0" i="0" u="none" strike="noStrike" cap="none">
              <a:solidFill>
                <a:srgbClr val="000000"/>
              </a:solidFill>
              <a:latin typeface="Corbel"/>
              <a:ea typeface="Corbel"/>
              <a:cs typeface="Corbel"/>
              <a:sym typeface="Corbel"/>
            </a:endParaRPr>
          </a:p>
          <a:p>
            <a:pPr marL="0" marR="0" lvl="0" indent="0" algn="l" rtl="0">
              <a:lnSpc>
                <a:spcPct val="110000"/>
              </a:lnSpc>
              <a:spcBef>
                <a:spcPts val="0"/>
              </a:spcBef>
              <a:spcAft>
                <a:spcPts val="0"/>
              </a:spcAft>
              <a:buClr>
                <a:srgbClr val="FFFFFF"/>
              </a:buClr>
              <a:buSzPts val="1400"/>
              <a:buFont typeface="Avenir"/>
              <a:buNone/>
            </a:pPr>
            <a:endParaRPr sz="1400" b="0" i="0" u="none" strike="noStrike" cap="none">
              <a:solidFill>
                <a:srgbClr val="000000"/>
              </a:solidFill>
              <a:latin typeface="Corbel"/>
              <a:ea typeface="Corbel"/>
              <a:cs typeface="Corbel"/>
              <a:sym typeface="Corbel"/>
            </a:endParaRPr>
          </a:p>
          <a:p>
            <a:pPr marL="0" marR="0" lvl="0" indent="0" algn="l" rtl="0">
              <a:lnSpc>
                <a:spcPct val="110000"/>
              </a:lnSpc>
              <a:spcBef>
                <a:spcPts val="0"/>
              </a:spcBef>
              <a:spcAft>
                <a:spcPts val="0"/>
              </a:spcAft>
              <a:buClr>
                <a:srgbClr val="FFFFFF"/>
              </a:buClr>
              <a:buSzPts val="1400"/>
              <a:buFont typeface="Avenir"/>
              <a:buNone/>
            </a:pPr>
            <a:endParaRPr sz="1400" b="0" i="0" u="none" strike="noStrike" cap="none">
              <a:solidFill>
                <a:srgbClr val="000000"/>
              </a:solidFill>
              <a:latin typeface="Corbel"/>
              <a:ea typeface="Corbel"/>
              <a:cs typeface="Corbel"/>
              <a:sym typeface="Corbel"/>
            </a:endParaRPr>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Faith</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Fame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Friendship</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Growth</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Happiness</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Honesty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Humor </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Influence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Inner Harmony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Loyalty </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Meaningful work</a:t>
            </a:r>
            <a:endParaRPr sz="1100"/>
          </a:p>
        </p:txBody>
      </p:sp>
      <p:sp>
        <p:nvSpPr>
          <p:cNvPr id="524" name="Google Shape;524;p63"/>
          <p:cNvSpPr txBox="1"/>
          <p:nvPr/>
        </p:nvSpPr>
        <p:spPr>
          <a:xfrm>
            <a:off x="6170438" y="1450463"/>
            <a:ext cx="1239900" cy="3106500"/>
          </a:xfrm>
          <a:prstGeom prst="rect">
            <a:avLst/>
          </a:prstGeom>
          <a:noFill/>
          <a:ln>
            <a:noFill/>
          </a:ln>
        </p:spPr>
        <p:txBody>
          <a:bodyPr spcFirstLastPara="1" wrap="square" lIns="26775" tIns="26775" rIns="26775" bIns="26775" anchor="ctr" anchorCtr="0">
            <a:noAutofit/>
          </a:bodyPr>
          <a:lstStyle/>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Peace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Pleasure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Optimism</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Recognition</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Religion</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Reputation</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Service</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Spirituality</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Success</a:t>
            </a:r>
            <a:endParaRPr sz="1100"/>
          </a:p>
          <a:p>
            <a:pPr marL="0" marR="0" lvl="0" indent="0" algn="l" rtl="0">
              <a:lnSpc>
                <a:spcPct val="110000"/>
              </a:lnSpc>
              <a:spcBef>
                <a:spcPts val="0"/>
              </a:spcBef>
              <a:spcAft>
                <a:spcPts val="0"/>
              </a:spcAft>
              <a:buClr>
                <a:srgbClr val="FFFFFF"/>
              </a:buClr>
              <a:buSzPts val="1700"/>
              <a:buFont typeface="Avenir"/>
              <a:buNone/>
            </a:pPr>
            <a:r>
              <a:rPr lang="en" sz="1700" b="0" i="0" u="none" strike="noStrike" cap="none">
                <a:solidFill>
                  <a:srgbClr val="FFFFFF"/>
                </a:solidFill>
                <a:latin typeface="Avenir"/>
                <a:ea typeface="Avenir"/>
                <a:cs typeface="Avenir"/>
                <a:sym typeface="Avenir"/>
              </a:rPr>
              <a:t>Wisdom </a:t>
            </a:r>
            <a:endParaRPr sz="1700" b="0" i="0" u="none" strike="noStrike" cap="none">
              <a:solidFill>
                <a:srgbClr val="FFFFFF"/>
              </a:solidFill>
              <a:latin typeface="Avenir"/>
              <a:ea typeface="Avenir"/>
              <a:cs typeface="Avenir"/>
              <a:sym typeface="Avenir"/>
            </a:endParaRPr>
          </a:p>
          <a:p>
            <a:pPr marL="0" marR="0" lvl="0" indent="0" algn="l" rtl="0">
              <a:lnSpc>
                <a:spcPct val="110000"/>
              </a:lnSpc>
              <a:spcBef>
                <a:spcPts val="0"/>
              </a:spcBef>
              <a:spcAft>
                <a:spcPts val="0"/>
              </a:spcAft>
              <a:buClr>
                <a:srgbClr val="FFFFFF"/>
              </a:buClr>
              <a:buSzPts val="1700"/>
              <a:buFont typeface="Avenir"/>
              <a:buNone/>
            </a:pPr>
            <a:r>
              <a:rPr lang="en" sz="1700">
                <a:solidFill>
                  <a:srgbClr val="FFFFFF"/>
                </a:solidFill>
                <a:latin typeface="Avenir"/>
                <a:ea typeface="Avenir"/>
                <a:cs typeface="Avenir"/>
                <a:sym typeface="Avenir"/>
              </a:rPr>
              <a:t>Other</a:t>
            </a:r>
            <a:endParaRPr sz="1700">
              <a:solidFill>
                <a:srgbClr val="FFFFFF"/>
              </a:solidFill>
              <a:latin typeface="Avenir"/>
              <a:ea typeface="Avenir"/>
              <a:cs typeface="Avenir"/>
              <a:sym typeface="Avenir"/>
            </a:endParaRPr>
          </a:p>
        </p:txBody>
      </p:sp>
      <p:pic>
        <p:nvPicPr>
          <p:cNvPr id="525" name="Google Shape;525;p63"/>
          <p:cNvPicPr preferRelativeResize="0"/>
          <p:nvPr/>
        </p:nvPicPr>
        <p:blipFill>
          <a:blip r:embed="rId4">
            <a:alphaModFix/>
          </a:blip>
          <a:stretch>
            <a:fillRect/>
          </a:stretch>
        </p:blipFill>
        <p:spPr>
          <a:xfrm>
            <a:off x="7028186" y="4556976"/>
            <a:ext cx="2187092" cy="398774"/>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9"/>
        <p:cNvGrpSpPr/>
        <p:nvPr/>
      </p:nvGrpSpPr>
      <p:grpSpPr>
        <a:xfrm>
          <a:off x="0" y="0"/>
          <a:ext cx="0" cy="0"/>
          <a:chOff x="0" y="0"/>
          <a:chExt cx="0" cy="0"/>
        </a:xfrm>
      </p:grpSpPr>
      <p:pic>
        <p:nvPicPr>
          <p:cNvPr id="530" name="Google Shape;530;p64"/>
          <p:cNvPicPr preferRelativeResize="0">
            <a:picLocks noGrp="1"/>
          </p:cNvPicPr>
          <p:nvPr>
            <p:ph type="pic" idx="2"/>
          </p:nvPr>
        </p:nvPicPr>
        <p:blipFill rotWithShape="1">
          <a:blip r:embed="rId3">
            <a:alphaModFix amt="15590"/>
          </a:blip>
          <a:srcRect l="661" r="651"/>
          <a:stretch/>
        </p:blipFill>
        <p:spPr>
          <a:xfrm>
            <a:off x="-1268134" y="3468"/>
            <a:ext cx="12741600" cy="5170200"/>
          </a:xfrm>
          <a:prstGeom prst="rect">
            <a:avLst/>
          </a:prstGeom>
          <a:noFill/>
          <a:ln>
            <a:noFill/>
          </a:ln>
        </p:spPr>
      </p:pic>
      <p:sp>
        <p:nvSpPr>
          <p:cNvPr id="531" name="Google Shape;531;p64"/>
          <p:cNvSpPr/>
          <p:nvPr/>
        </p:nvSpPr>
        <p:spPr>
          <a:xfrm>
            <a:off x="2599315" y="1705669"/>
            <a:ext cx="5317800" cy="2112000"/>
          </a:xfrm>
          <a:prstGeom prst="rect">
            <a:avLst/>
          </a:prstGeom>
          <a:noFill/>
          <a:ln>
            <a:noFill/>
          </a:ln>
        </p:spPr>
        <p:txBody>
          <a:bodyPr spcFirstLastPara="1" wrap="square" lIns="12875" tIns="12875" rIns="12875" bIns="12875" anchor="t" anchorCtr="0">
            <a:noAutofit/>
          </a:bodyPr>
          <a:lstStyle/>
          <a:p>
            <a:pPr marL="330200" marR="0" lvl="0" indent="-336550" algn="l" rtl="0">
              <a:lnSpc>
                <a:spcPct val="150000"/>
              </a:lnSpc>
              <a:spcBef>
                <a:spcPts val="0"/>
              </a:spcBef>
              <a:spcAft>
                <a:spcPts val="0"/>
              </a:spcAft>
              <a:buClr>
                <a:srgbClr val="FFFFFF"/>
              </a:buClr>
              <a:buSzPts val="1900"/>
              <a:buFont typeface="Avenir"/>
              <a:buAutoNum type="arabicPeriod"/>
            </a:pPr>
            <a:r>
              <a:rPr lang="en" sz="1900">
                <a:solidFill>
                  <a:srgbClr val="FFFFFF"/>
                </a:solidFill>
                <a:latin typeface="Avenir"/>
                <a:ea typeface="Avenir"/>
                <a:cs typeface="Avenir"/>
                <a:sym typeface="Avenir"/>
              </a:rPr>
              <a:t>What do they mean to you? Define them.</a:t>
            </a:r>
            <a:endParaRPr sz="1900">
              <a:solidFill>
                <a:srgbClr val="FFFFFF"/>
              </a:solidFill>
              <a:latin typeface="Avenir"/>
              <a:ea typeface="Avenir"/>
              <a:cs typeface="Avenir"/>
              <a:sym typeface="Avenir"/>
            </a:endParaRPr>
          </a:p>
          <a:p>
            <a:pPr marL="330200" marR="0" lvl="0" indent="-336550" algn="l" rtl="0">
              <a:lnSpc>
                <a:spcPct val="150000"/>
              </a:lnSpc>
              <a:spcBef>
                <a:spcPts val="0"/>
              </a:spcBef>
              <a:spcAft>
                <a:spcPts val="0"/>
              </a:spcAft>
              <a:buClr>
                <a:srgbClr val="FFFFFF"/>
              </a:buClr>
              <a:buSzPts val="1900"/>
              <a:buFont typeface="Avenir"/>
              <a:buAutoNum type="arabicPeriod"/>
            </a:pPr>
            <a:r>
              <a:rPr lang="en" sz="1900">
                <a:solidFill>
                  <a:srgbClr val="FFFFFF"/>
                </a:solidFill>
                <a:latin typeface="Avenir"/>
                <a:ea typeface="Avenir"/>
                <a:cs typeface="Avenir"/>
                <a:sym typeface="Avenir"/>
              </a:rPr>
              <a:t>How do they display themselves in the real world? Personify</a:t>
            </a:r>
            <a:endParaRPr sz="800"/>
          </a:p>
          <a:p>
            <a:pPr marL="241300" marR="0" lvl="0" indent="0" algn="l" rtl="0">
              <a:lnSpc>
                <a:spcPct val="150000"/>
              </a:lnSpc>
              <a:spcBef>
                <a:spcPts val="0"/>
              </a:spcBef>
              <a:spcAft>
                <a:spcPts val="0"/>
              </a:spcAft>
              <a:buNone/>
            </a:pPr>
            <a:endParaRPr sz="800"/>
          </a:p>
        </p:txBody>
      </p:sp>
      <p:sp>
        <p:nvSpPr>
          <p:cNvPr id="532" name="Google Shape;532;p64"/>
          <p:cNvSpPr txBox="1">
            <a:spLocks noGrp="1"/>
          </p:cNvSpPr>
          <p:nvPr>
            <p:ph type="title"/>
          </p:nvPr>
        </p:nvSpPr>
        <p:spPr>
          <a:xfrm>
            <a:off x="1340471" y="1001168"/>
            <a:ext cx="6161400" cy="5643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2600"/>
              <a:buFont typeface="Avenir"/>
              <a:buNone/>
            </a:pPr>
            <a:r>
              <a:rPr lang="en" sz="2600"/>
              <a:t>BRINGING THEM TO LIFE </a:t>
            </a:r>
            <a:endParaRPr/>
          </a:p>
        </p:txBody>
      </p:sp>
      <p:pic>
        <p:nvPicPr>
          <p:cNvPr id="533" name="Google Shape;533;p64"/>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31">
                                            <p:txEl>
                                              <p:pRg st="0" end="0"/>
                                            </p:txEl>
                                          </p:spTgt>
                                        </p:tgtEl>
                                        <p:attrNameLst>
                                          <p:attrName>style.visibility</p:attrName>
                                        </p:attrNameLst>
                                      </p:cBhvr>
                                      <p:to>
                                        <p:strVal val="visible"/>
                                      </p:to>
                                    </p:set>
                                    <p:animEffect transition="in" filter="fade">
                                      <p:cBhvr>
                                        <p:cTn id="7" dur="1000"/>
                                        <p:tgtEl>
                                          <p:spTgt spid="5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31">
                                            <p:txEl>
                                              <p:pRg st="1" end="1"/>
                                            </p:txEl>
                                          </p:spTgt>
                                        </p:tgtEl>
                                        <p:attrNameLst>
                                          <p:attrName>style.visibility</p:attrName>
                                        </p:attrNameLst>
                                      </p:cBhvr>
                                      <p:to>
                                        <p:strVal val="visible"/>
                                      </p:to>
                                    </p:set>
                                    <p:animEffect transition="in" filter="fade">
                                      <p:cBhvr>
                                        <p:cTn id="12" dur="1000"/>
                                        <p:tgtEl>
                                          <p:spTgt spid="5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31">
                                            <p:txEl>
                                              <p:pRg st="2" end="2"/>
                                            </p:txEl>
                                          </p:spTgt>
                                        </p:tgtEl>
                                        <p:attrNameLst>
                                          <p:attrName>style.visibility</p:attrName>
                                        </p:attrNameLst>
                                      </p:cBhvr>
                                      <p:to>
                                        <p:strVal val="visible"/>
                                      </p:to>
                                    </p:set>
                                    <p:animEffect transition="in" filter="fade">
                                      <p:cBhvr>
                                        <p:cTn id="17" dur="1000"/>
                                        <p:tgtEl>
                                          <p:spTgt spid="53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pic>
        <p:nvPicPr>
          <p:cNvPr id="538" name="Google Shape;538;p65"/>
          <p:cNvPicPr preferRelativeResize="0"/>
          <p:nvPr/>
        </p:nvPicPr>
        <p:blipFill>
          <a:blip r:embed="rId3">
            <a:alphaModFix amt="22000"/>
          </a:blip>
          <a:stretch>
            <a:fillRect/>
          </a:stretch>
        </p:blipFill>
        <p:spPr>
          <a:xfrm>
            <a:off x="0" y="-4"/>
            <a:ext cx="9144003" cy="5085458"/>
          </a:xfrm>
          <a:prstGeom prst="rect">
            <a:avLst/>
          </a:prstGeom>
          <a:noFill/>
          <a:ln>
            <a:noFill/>
          </a:ln>
        </p:spPr>
      </p:pic>
      <p:sp>
        <p:nvSpPr>
          <p:cNvPr id="539" name="Google Shape;539;p65"/>
          <p:cNvSpPr txBox="1">
            <a:spLocks noGrp="1"/>
          </p:cNvSpPr>
          <p:nvPr>
            <p:ph type="title"/>
          </p:nvPr>
        </p:nvSpPr>
        <p:spPr>
          <a:xfrm>
            <a:off x="1730000" y="525000"/>
            <a:ext cx="9385200" cy="1218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Perspective Shifts &amp; Practical Tools</a:t>
            </a:r>
            <a:endParaRPr/>
          </a:p>
        </p:txBody>
      </p:sp>
      <p:sp>
        <p:nvSpPr>
          <p:cNvPr id="540" name="Google Shape;540;p65"/>
          <p:cNvSpPr txBox="1">
            <a:spLocks noGrp="1"/>
          </p:cNvSpPr>
          <p:nvPr>
            <p:ph type="title"/>
          </p:nvPr>
        </p:nvSpPr>
        <p:spPr>
          <a:xfrm>
            <a:off x="1356384" y="238242"/>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600">
                <a:solidFill>
                  <a:schemeClr val="lt2"/>
                </a:solidFill>
              </a:rPr>
              <a:t>The HUMAN</a:t>
            </a:r>
            <a:endParaRPr sz="1600">
              <a:solidFill>
                <a:schemeClr val="lt2"/>
              </a:solidFill>
            </a:endParaRPr>
          </a:p>
        </p:txBody>
      </p:sp>
      <p:sp>
        <p:nvSpPr>
          <p:cNvPr id="541" name="Google Shape;541;p65"/>
          <p:cNvSpPr txBox="1">
            <a:spLocks noGrp="1"/>
          </p:cNvSpPr>
          <p:nvPr>
            <p:ph type="body" idx="1"/>
          </p:nvPr>
        </p:nvSpPr>
        <p:spPr>
          <a:xfrm>
            <a:off x="928788" y="1124102"/>
            <a:ext cx="8215200" cy="3543000"/>
          </a:xfrm>
          <a:prstGeom prst="rect">
            <a:avLst/>
          </a:prstGeom>
          <a:noFill/>
          <a:ln>
            <a:noFill/>
          </a:ln>
        </p:spPr>
        <p:txBody>
          <a:bodyPr spcFirstLastPara="1" wrap="square" lIns="26800" tIns="26800" rIns="26800" bIns="26800" anchor="ctr" anchorCtr="0">
            <a:normAutofit lnSpcReduction="10000"/>
          </a:bodyPr>
          <a:lstStyle/>
          <a:p>
            <a:pPr marL="0" lvl="0" indent="0" algn="l" rtl="0">
              <a:spcBef>
                <a:spcPts val="0"/>
              </a:spcBef>
              <a:spcAft>
                <a:spcPts val="0"/>
              </a:spcAft>
              <a:buNone/>
            </a:pPr>
            <a:endParaRPr sz="2000"/>
          </a:p>
          <a:p>
            <a:pPr marL="254000" lvl="0" indent="-266700" algn="l" rtl="0">
              <a:lnSpc>
                <a:spcPct val="200000"/>
              </a:lnSpc>
              <a:spcBef>
                <a:spcPts val="1000"/>
              </a:spcBef>
              <a:spcAft>
                <a:spcPts val="0"/>
              </a:spcAft>
              <a:buSzPts val="2000"/>
              <a:buFont typeface="Avenir"/>
              <a:buAutoNum type="arabicPeriod"/>
            </a:pPr>
            <a:r>
              <a:rPr lang="en" sz="2000"/>
              <a:t>Knowing your story clarifies your “Why”</a:t>
            </a:r>
            <a:endParaRPr sz="2000"/>
          </a:p>
          <a:p>
            <a:pPr marL="254000" lvl="0" indent="-266700" algn="l" rtl="0">
              <a:lnSpc>
                <a:spcPct val="200000"/>
              </a:lnSpc>
              <a:spcBef>
                <a:spcPts val="0"/>
              </a:spcBef>
              <a:spcAft>
                <a:spcPts val="0"/>
              </a:spcAft>
              <a:buSzPts val="2000"/>
              <a:buAutoNum type="arabicPeriod"/>
            </a:pPr>
            <a:r>
              <a:rPr lang="en" sz="2000"/>
              <a:t>COMMIT: How will you show up as a human at work?</a:t>
            </a:r>
            <a:endParaRPr sz="2000"/>
          </a:p>
          <a:p>
            <a:pPr marL="254000" lvl="0" indent="-266700" algn="l" rtl="0">
              <a:lnSpc>
                <a:spcPct val="200000"/>
              </a:lnSpc>
              <a:spcBef>
                <a:spcPts val="0"/>
              </a:spcBef>
              <a:spcAft>
                <a:spcPts val="0"/>
              </a:spcAft>
              <a:buSzPts val="2000"/>
              <a:buAutoNum type="arabicPeriod"/>
            </a:pPr>
            <a:r>
              <a:rPr lang="en" sz="2000"/>
              <a:t>Try this values exercise with your team </a:t>
            </a:r>
            <a:endParaRPr sz="2000"/>
          </a:p>
          <a:p>
            <a:pPr marL="254000" lvl="0" indent="-266700" algn="l" rtl="0">
              <a:lnSpc>
                <a:spcPct val="200000"/>
              </a:lnSpc>
              <a:spcBef>
                <a:spcPts val="0"/>
              </a:spcBef>
              <a:spcAft>
                <a:spcPts val="0"/>
              </a:spcAft>
              <a:buSzPts val="2000"/>
              <a:buAutoNum type="arabicPeriod"/>
            </a:pPr>
            <a:r>
              <a:rPr lang="en" sz="2000"/>
              <a:t>Work to understand the values  (drivers) of your employees, patients potential partners and community. This is emotional intelligence. </a:t>
            </a:r>
            <a:endParaRPr sz="20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1">
                                            <p:txEl>
                                              <p:pRg st="0" end="0"/>
                                            </p:txEl>
                                          </p:spTgt>
                                        </p:tgtEl>
                                        <p:attrNameLst>
                                          <p:attrName>style.visibility</p:attrName>
                                        </p:attrNameLst>
                                      </p:cBhvr>
                                      <p:to>
                                        <p:strVal val="visible"/>
                                      </p:to>
                                    </p:set>
                                    <p:animEffect transition="in" filter="fade">
                                      <p:cBhvr>
                                        <p:cTn id="7" dur="1000"/>
                                        <p:tgtEl>
                                          <p:spTgt spid="54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41">
                                            <p:txEl>
                                              <p:pRg st="1" end="1"/>
                                            </p:txEl>
                                          </p:spTgt>
                                        </p:tgtEl>
                                        <p:attrNameLst>
                                          <p:attrName>style.visibility</p:attrName>
                                        </p:attrNameLst>
                                      </p:cBhvr>
                                      <p:to>
                                        <p:strVal val="visible"/>
                                      </p:to>
                                    </p:set>
                                    <p:animEffect transition="in" filter="fade">
                                      <p:cBhvr>
                                        <p:cTn id="12" dur="1000"/>
                                        <p:tgtEl>
                                          <p:spTgt spid="54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1">
                                            <p:txEl>
                                              <p:pRg st="2" end="2"/>
                                            </p:txEl>
                                          </p:spTgt>
                                        </p:tgtEl>
                                        <p:attrNameLst>
                                          <p:attrName>style.visibility</p:attrName>
                                        </p:attrNameLst>
                                      </p:cBhvr>
                                      <p:to>
                                        <p:strVal val="visible"/>
                                      </p:to>
                                    </p:set>
                                    <p:animEffect transition="in" filter="fade">
                                      <p:cBhvr>
                                        <p:cTn id="17" dur="1000"/>
                                        <p:tgtEl>
                                          <p:spTgt spid="54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41">
                                            <p:txEl>
                                              <p:pRg st="3" end="3"/>
                                            </p:txEl>
                                          </p:spTgt>
                                        </p:tgtEl>
                                        <p:attrNameLst>
                                          <p:attrName>style.visibility</p:attrName>
                                        </p:attrNameLst>
                                      </p:cBhvr>
                                      <p:to>
                                        <p:strVal val="visible"/>
                                      </p:to>
                                    </p:set>
                                    <p:animEffect transition="in" filter="fade">
                                      <p:cBhvr>
                                        <p:cTn id="22" dur="1000"/>
                                        <p:tgtEl>
                                          <p:spTgt spid="54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41">
                                            <p:txEl>
                                              <p:pRg st="4" end="4"/>
                                            </p:txEl>
                                          </p:spTgt>
                                        </p:tgtEl>
                                        <p:attrNameLst>
                                          <p:attrName>style.visibility</p:attrName>
                                        </p:attrNameLst>
                                      </p:cBhvr>
                                      <p:to>
                                        <p:strVal val="visible"/>
                                      </p:to>
                                    </p:set>
                                    <p:animEffect transition="in" filter="fade">
                                      <p:cBhvr>
                                        <p:cTn id="27" dur="1000"/>
                                        <p:tgtEl>
                                          <p:spTgt spid="54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5"/>
        <p:cNvGrpSpPr/>
        <p:nvPr/>
      </p:nvGrpSpPr>
      <p:grpSpPr>
        <a:xfrm>
          <a:off x="0" y="0"/>
          <a:ext cx="0" cy="0"/>
          <a:chOff x="0" y="0"/>
          <a:chExt cx="0" cy="0"/>
        </a:xfrm>
      </p:grpSpPr>
      <p:sp>
        <p:nvSpPr>
          <p:cNvPr id="546" name="Google Shape;546;p66"/>
          <p:cNvSpPr txBox="1">
            <a:spLocks noGrp="1"/>
          </p:cNvSpPr>
          <p:nvPr>
            <p:ph type="title"/>
          </p:nvPr>
        </p:nvSpPr>
        <p:spPr>
          <a:xfrm>
            <a:off x="1394950" y="339625"/>
            <a:ext cx="7038900" cy="9141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t>Before you Build the Future</a:t>
            </a:r>
            <a:endParaRPr/>
          </a:p>
          <a:p>
            <a:pPr marL="0" lvl="0" indent="0" algn="l" rtl="0">
              <a:spcBef>
                <a:spcPts val="0"/>
              </a:spcBef>
              <a:spcAft>
                <a:spcPts val="0"/>
              </a:spcAft>
              <a:buNone/>
            </a:pPr>
            <a:r>
              <a:rPr lang="en"/>
              <a:t>You Must be Present </a:t>
            </a:r>
            <a:endParaRPr/>
          </a:p>
        </p:txBody>
      </p:sp>
      <p:pic>
        <p:nvPicPr>
          <p:cNvPr id="547" name="Google Shape;547;p66" descr="An inspirational and profound speech from the late philosopher Alan Watts.&#10;Original Audio sourced from: “Alan Watts - ‘Time’ from Eastern Wisdom and Modern Life”  &#10;&#10;Produced and Edited by T&amp;H Inspiration&#10;&#10;Follow the Alan Watts Organization:&#10;Speech courtesy of alanwatts.org&#10;Instagram: https://www.instagram.com/alanwattsorg/&#10;Facebook: https://www.facebook.com/AlanWattsAuthor/&#10;YouTube: https://www.youtube.com/c/AlanWattsOrg&#10;&#10;Speech licensed from https://mindsetdrm.com&#10;&#10;Music written and composed by:&#10;&#10;Dexter Britain&#10;&quot;From Truth&quot;&#10;dexterbritain.co.uk&#10;&#10;Download creative common version for home use at:&#10;http://freemusicarchive.org/music/Dexter_Britain/Creative_Commons_Selection/&#10;&#10;Footage purchased under the license of TragedyandHope&#10;from Videohive and Pond5.&#10;&#10;Special mention to these people for their generous donations:&#10;- Edouard Mondron&#10;- Andrew Vlachos&#10;- Lim Wen Qi&#10;- Krister Paulsen&#10;-Jenny Klok&#10;-Vitaliy Levit&#10;- Michael Oughton&#10;- Laure Gunderson&#10;&#10;►Follow T&amp;H:&#10;Mindset App: https://link.mindsetapp.com/THMotivation&#10;Instagram: https://www.instagram.com/tandhinspiration/&#10;Facebook: https://www.facebook.com/THinspirationMotivation/&#10;Podcast: https://linktr.ee/tandhinspiration&#10;YouTube: https://www.youtube.com/user/tradgedyandhope&#10;&#10;T&amp;H Inspiration is on a mission to share inspiring wisdom. The goal is to have you pause, think, and reflect. Many of our videos revolve around the extraordinary teachings of Alan Watts that we produce with permission from the Alan Watts Electronic University.&#10;&#10;T&amp;H also films and releases original interviews with iconic people who have experienced successes, while also persevering through life's highs and lows. We look forward to sharing more of these perspectives and insights. &#10;&#10;Our hope with these videos is to push your thinking. As Alan Watts said “No one is more dangerously insane than one who is sane all the time: he is like a steel bridge without flexibility, and the order of his life is rigid and brittle.” – Alan Watts." title="Live Fully Now - Alan Watts">
            <a:hlinkClick r:id="rId3"/>
          </p:cNvPr>
          <p:cNvPicPr preferRelativeResize="0"/>
          <p:nvPr/>
        </p:nvPicPr>
        <p:blipFill>
          <a:blip r:embed="rId4">
            <a:alphaModFix/>
          </a:blip>
          <a:stretch>
            <a:fillRect/>
          </a:stretch>
        </p:blipFill>
        <p:spPr>
          <a:xfrm>
            <a:off x="1545138" y="1366375"/>
            <a:ext cx="6053725" cy="34052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47"/>
                                        </p:tgtEl>
                                        <p:attrNameLst>
                                          <p:attrName>style.visibility</p:attrName>
                                        </p:attrNameLst>
                                      </p:cBhvr>
                                      <p:to>
                                        <p:strVal val="visible"/>
                                      </p:to>
                                    </p:set>
                                    <p:animEffect transition="in" filter="fade">
                                      <p:cBhvr>
                                        <p:cTn id="7" dur="1000"/>
                                        <p:tgtEl>
                                          <p:spTgt spid="5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1"/>
        <p:cNvGrpSpPr/>
        <p:nvPr/>
      </p:nvGrpSpPr>
      <p:grpSpPr>
        <a:xfrm>
          <a:off x="0" y="0"/>
          <a:ext cx="0" cy="0"/>
          <a:chOff x="0" y="0"/>
          <a:chExt cx="0" cy="0"/>
        </a:xfrm>
      </p:grpSpPr>
      <p:sp>
        <p:nvSpPr>
          <p:cNvPr id="552" name="Google Shape;552;p67"/>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LEADER</a:t>
            </a:r>
            <a:endParaRPr/>
          </a:p>
        </p:txBody>
      </p:sp>
      <p:pic>
        <p:nvPicPr>
          <p:cNvPr id="553" name="Google Shape;553;p67"/>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57"/>
        <p:cNvGrpSpPr/>
        <p:nvPr/>
      </p:nvGrpSpPr>
      <p:grpSpPr>
        <a:xfrm>
          <a:off x="0" y="0"/>
          <a:ext cx="0" cy="0"/>
          <a:chOff x="0" y="0"/>
          <a:chExt cx="0" cy="0"/>
        </a:xfrm>
      </p:grpSpPr>
      <p:pic>
        <p:nvPicPr>
          <p:cNvPr id="558" name="Google Shape;558;p68"/>
          <p:cNvPicPr preferRelativeResize="0"/>
          <p:nvPr/>
        </p:nvPicPr>
        <p:blipFill>
          <a:blip r:embed="rId3">
            <a:alphaModFix/>
          </a:blip>
          <a:stretch>
            <a:fillRect/>
          </a:stretch>
        </p:blipFill>
        <p:spPr>
          <a:xfrm>
            <a:off x="6641811" y="4486537"/>
            <a:ext cx="2573471" cy="469219"/>
          </a:xfrm>
          <a:prstGeom prst="rect">
            <a:avLst/>
          </a:prstGeom>
          <a:noFill/>
          <a:ln>
            <a:noFill/>
          </a:ln>
        </p:spPr>
      </p:pic>
      <p:pic>
        <p:nvPicPr>
          <p:cNvPr id="559" name="Google Shape;559;p68"/>
          <p:cNvPicPr preferRelativeResize="0"/>
          <p:nvPr/>
        </p:nvPicPr>
        <p:blipFill>
          <a:blip r:embed="rId4">
            <a:alphaModFix/>
          </a:blip>
          <a:stretch>
            <a:fillRect/>
          </a:stretch>
        </p:blipFill>
        <p:spPr>
          <a:xfrm>
            <a:off x="736850" y="504850"/>
            <a:ext cx="3900874" cy="3900900"/>
          </a:xfrm>
          <a:prstGeom prst="rect">
            <a:avLst/>
          </a:prstGeom>
          <a:noFill/>
          <a:ln>
            <a:noFill/>
          </a:ln>
        </p:spPr>
      </p:pic>
      <p:sp>
        <p:nvSpPr>
          <p:cNvPr id="560" name="Google Shape;560;p68"/>
          <p:cNvSpPr/>
          <p:nvPr/>
        </p:nvSpPr>
        <p:spPr>
          <a:xfrm>
            <a:off x="1400588" y="1112800"/>
            <a:ext cx="2573400" cy="2685000"/>
          </a:xfrm>
          <a:prstGeom prst="ellipse">
            <a:avLst/>
          </a:prstGeom>
          <a:noFill/>
          <a:ln w="228600"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68"/>
          <p:cNvSpPr txBox="1"/>
          <p:nvPr/>
        </p:nvSpPr>
        <p:spPr>
          <a:xfrm>
            <a:off x="5310825" y="1407325"/>
            <a:ext cx="32229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a:solidFill>
                  <a:schemeClr val="lt1"/>
                </a:solidFill>
                <a:latin typeface="Lato"/>
                <a:ea typeface="Lato"/>
                <a:cs typeface="Lato"/>
                <a:sym typeface="Lato"/>
              </a:rPr>
              <a:t>How We Do It</a:t>
            </a:r>
            <a:endParaRPr sz="24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60"/>
                                        </p:tgtEl>
                                        <p:attrNameLst>
                                          <p:attrName>style.visibility</p:attrName>
                                        </p:attrNameLst>
                                      </p:cBhvr>
                                      <p:to>
                                        <p:strVal val="visible"/>
                                      </p:to>
                                    </p:set>
                                    <p:animEffect transition="in" filter="fade">
                                      <p:cBhvr>
                                        <p:cTn id="7" dur="1000"/>
                                        <p:tgtEl>
                                          <p:spTgt spid="560"/>
                                        </p:tgtEl>
                                      </p:cBhvr>
                                    </p:animEffect>
                                  </p:childTnLst>
                                </p:cTn>
                              </p:par>
                              <p:par>
                                <p:cTn id="8" presetID="10" presetClass="entr" presetSubtype="0" fill="hold" nodeType="withEffect">
                                  <p:stCondLst>
                                    <p:cond delay="0"/>
                                  </p:stCondLst>
                                  <p:childTnLst>
                                    <p:set>
                                      <p:cBhvr>
                                        <p:cTn id="9" dur="1" fill="hold">
                                          <p:stCondLst>
                                            <p:cond delay="0"/>
                                          </p:stCondLst>
                                        </p:cTn>
                                        <p:tgtEl>
                                          <p:spTgt spid="561"/>
                                        </p:tgtEl>
                                        <p:attrNameLst>
                                          <p:attrName>style.visibility</p:attrName>
                                        </p:attrNameLst>
                                      </p:cBhvr>
                                      <p:to>
                                        <p:strVal val="visible"/>
                                      </p:to>
                                    </p:set>
                                    <p:animEffect transition="in" filter="fade">
                                      <p:cBhvr>
                                        <p:cTn id="10"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69" descr="149178-004-4E58EB7E.jpg"/>
          <p:cNvPicPr preferRelativeResize="0"/>
          <p:nvPr/>
        </p:nvPicPr>
        <p:blipFill rotWithShape="1">
          <a:blip r:embed="rId3">
            <a:alphaModFix/>
          </a:blip>
          <a:srcRect/>
          <a:stretch/>
        </p:blipFill>
        <p:spPr>
          <a:xfrm>
            <a:off x="1149333" y="0"/>
            <a:ext cx="7072313" cy="5143501"/>
          </a:xfrm>
          <a:prstGeom prst="rect">
            <a:avLst/>
          </a:prstGeom>
          <a:noFill/>
          <a:ln>
            <a:noFill/>
          </a:ln>
        </p:spPr>
      </p:pic>
      <p:sp>
        <p:nvSpPr>
          <p:cNvPr id="567" name="Google Shape;567;p69"/>
          <p:cNvSpPr txBox="1"/>
          <p:nvPr/>
        </p:nvSpPr>
        <p:spPr>
          <a:xfrm rot="-581292">
            <a:off x="1236692" y="1452607"/>
            <a:ext cx="2114253" cy="696942"/>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Values</a:t>
            </a:r>
            <a:endParaRPr sz="500">
              <a:latin typeface="Montserrat"/>
              <a:ea typeface="Montserrat"/>
              <a:cs typeface="Montserrat"/>
              <a:sym typeface="Montserrat"/>
            </a:endParaRPr>
          </a:p>
        </p:txBody>
      </p:sp>
      <p:sp>
        <p:nvSpPr>
          <p:cNvPr id="568" name="Google Shape;568;p69"/>
          <p:cNvSpPr txBox="1"/>
          <p:nvPr/>
        </p:nvSpPr>
        <p:spPr>
          <a:xfrm>
            <a:off x="3308520" y="3478044"/>
            <a:ext cx="1974300" cy="7857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4700"/>
              <a:buFont typeface="Arial"/>
              <a:buNone/>
            </a:pPr>
            <a:r>
              <a:rPr lang="en" sz="4700" i="0" u="none" strike="noStrike" cap="none">
                <a:solidFill>
                  <a:srgbClr val="FFFFFF"/>
                </a:solidFill>
                <a:latin typeface="Montserrat"/>
                <a:ea typeface="Montserrat"/>
                <a:cs typeface="Montserrat"/>
                <a:sym typeface="Montserrat"/>
              </a:rPr>
              <a:t>Vision </a:t>
            </a:r>
            <a:endParaRPr sz="500">
              <a:latin typeface="Montserrat"/>
              <a:ea typeface="Montserrat"/>
              <a:cs typeface="Montserrat"/>
              <a:sym typeface="Montserrat"/>
            </a:endParaRPr>
          </a:p>
        </p:txBody>
      </p:sp>
      <p:sp>
        <p:nvSpPr>
          <p:cNvPr id="569" name="Google Shape;569;p69"/>
          <p:cNvSpPr txBox="1"/>
          <p:nvPr/>
        </p:nvSpPr>
        <p:spPr>
          <a:xfrm rot="213192">
            <a:off x="5865647" y="1244827"/>
            <a:ext cx="2086311" cy="69674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Mission </a:t>
            </a:r>
            <a:endParaRPr sz="500">
              <a:latin typeface="Montserrat"/>
              <a:ea typeface="Montserrat"/>
              <a:cs typeface="Montserrat"/>
              <a:sym typeface="Montserrat"/>
            </a:endParaRPr>
          </a:p>
        </p:txBody>
      </p:sp>
      <p:sp>
        <p:nvSpPr>
          <p:cNvPr id="570" name="Google Shape;570;p69"/>
          <p:cNvSpPr txBox="1"/>
          <p:nvPr/>
        </p:nvSpPr>
        <p:spPr>
          <a:xfrm>
            <a:off x="2521013" y="4498613"/>
            <a:ext cx="3549300" cy="490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324863"/>
              </a:buClr>
              <a:buSzPts val="2700"/>
              <a:buFont typeface="Palatino"/>
              <a:buNone/>
            </a:pPr>
            <a:r>
              <a:rPr lang="en" sz="2700">
                <a:solidFill>
                  <a:srgbClr val="FFFFFF"/>
                </a:solidFill>
                <a:latin typeface="Montserrat"/>
                <a:ea typeface="Montserrat"/>
                <a:cs typeface="Montserrat"/>
                <a:sym typeface="Montserrat"/>
              </a:rPr>
              <a:t>Driven by Mission</a:t>
            </a:r>
            <a:endParaRPr sz="500">
              <a:solidFill>
                <a:srgbClr val="FFFFFF"/>
              </a:solidFill>
              <a:latin typeface="Montserrat"/>
              <a:ea typeface="Montserrat"/>
              <a:cs typeface="Montserrat"/>
              <a:sym typeface="Montserrat"/>
            </a:endParaRPr>
          </a:p>
        </p:txBody>
      </p:sp>
      <p:sp>
        <p:nvSpPr>
          <p:cNvPr id="571" name="Google Shape;571;p69"/>
          <p:cNvSpPr/>
          <p:nvPr/>
        </p:nvSpPr>
        <p:spPr>
          <a:xfrm rot="569687">
            <a:off x="5629294" y="1066878"/>
            <a:ext cx="2524281" cy="1042668"/>
          </a:xfrm>
          <a:prstGeom prst="ellipse">
            <a:avLst/>
          </a:prstGeom>
          <a:noFill/>
          <a:ln w="76200" cap="flat" cmpd="sng">
            <a:solidFill>
              <a:srgbClr val="7BEC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1"/>
                                        </p:tgtEl>
                                        <p:attrNameLst>
                                          <p:attrName>style.visibility</p:attrName>
                                        </p:attrNameLst>
                                      </p:cBhvr>
                                      <p:to>
                                        <p:strVal val="visible"/>
                                      </p:to>
                                    </p:set>
                                    <p:animEffect transition="in" filter="fade">
                                      <p:cBhvr>
                                        <p:cTn id="7" dur="1000"/>
                                        <p:tgtEl>
                                          <p:spTgt spid="5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6" name="Google Shape;576;p70"/>
          <p:cNvPicPr preferRelativeResize="0"/>
          <p:nvPr/>
        </p:nvPicPr>
        <p:blipFill rotWithShape="1">
          <a:blip r:embed="rId3">
            <a:alphaModFix amt="10050"/>
          </a:blip>
          <a:srcRect l="15827" t="4780" r="5777"/>
          <a:stretch/>
        </p:blipFill>
        <p:spPr>
          <a:xfrm>
            <a:off x="-157236" y="0"/>
            <a:ext cx="9468962" cy="5143501"/>
          </a:xfrm>
          <a:prstGeom prst="rect">
            <a:avLst/>
          </a:prstGeom>
          <a:noFill/>
          <a:ln>
            <a:noFill/>
          </a:ln>
        </p:spPr>
      </p:pic>
      <p:sp>
        <p:nvSpPr>
          <p:cNvPr id="577" name="Google Shape;577;p70"/>
          <p:cNvSpPr/>
          <p:nvPr/>
        </p:nvSpPr>
        <p:spPr>
          <a:xfrm>
            <a:off x="1931920" y="1048303"/>
            <a:ext cx="5280300" cy="522300"/>
          </a:xfrm>
          <a:prstGeom prst="rect">
            <a:avLst/>
          </a:prstGeom>
          <a:noFill/>
          <a:ln>
            <a:noFill/>
          </a:ln>
        </p:spPr>
        <p:txBody>
          <a:bodyPr spcFirstLastPara="1" wrap="square" lIns="26800" tIns="26800" rIns="26800" bIns="26800" anchor="b" anchorCtr="0">
            <a:noAutofit/>
          </a:bodyPr>
          <a:lstStyle/>
          <a:p>
            <a:pPr marL="0" marR="0" lvl="0" indent="0" algn="ctr" rtl="0">
              <a:lnSpc>
                <a:spcPct val="100000"/>
              </a:lnSpc>
              <a:spcBef>
                <a:spcPts val="0"/>
              </a:spcBef>
              <a:spcAft>
                <a:spcPts val="0"/>
              </a:spcAft>
              <a:buClr>
                <a:srgbClr val="FFFFFF"/>
              </a:buClr>
              <a:buSzPts val="2700"/>
              <a:buFont typeface="Avenir"/>
              <a:buNone/>
            </a:pPr>
            <a:r>
              <a:rPr lang="en" sz="2700" b="0" i="0" u="none" strike="noStrike" cap="none">
                <a:solidFill>
                  <a:srgbClr val="FFFFFF"/>
                </a:solidFill>
                <a:latin typeface="Avenir"/>
                <a:ea typeface="Avenir"/>
                <a:cs typeface="Avenir"/>
                <a:sym typeface="Avenir"/>
              </a:rPr>
              <a:t>My </a:t>
            </a:r>
            <a:r>
              <a:rPr lang="en" sz="2700">
                <a:solidFill>
                  <a:srgbClr val="FFFFFF"/>
                </a:solidFill>
                <a:latin typeface="Avenir"/>
                <a:ea typeface="Avenir"/>
                <a:cs typeface="Avenir"/>
                <a:sym typeface="Avenir"/>
              </a:rPr>
              <a:t>Mission</a:t>
            </a:r>
            <a:endParaRPr sz="2700" b="0" i="0" u="none" strike="noStrike" cap="none">
              <a:solidFill>
                <a:srgbClr val="FFFFFF"/>
              </a:solidFill>
              <a:latin typeface="Avenir"/>
              <a:ea typeface="Avenir"/>
              <a:cs typeface="Avenir"/>
              <a:sym typeface="Avenir"/>
            </a:endParaRPr>
          </a:p>
        </p:txBody>
      </p:sp>
      <p:sp>
        <p:nvSpPr>
          <p:cNvPr id="578" name="Google Shape;578;p70"/>
          <p:cNvSpPr txBox="1">
            <a:spLocks noGrp="1"/>
          </p:cNvSpPr>
          <p:nvPr>
            <p:ph type="title"/>
          </p:nvPr>
        </p:nvSpPr>
        <p:spPr>
          <a:xfrm>
            <a:off x="174542" y="1631549"/>
            <a:ext cx="8794800" cy="2558700"/>
          </a:xfrm>
          <a:prstGeom prst="rect">
            <a:avLst/>
          </a:prstGeom>
          <a:noFill/>
          <a:ln>
            <a:noFill/>
          </a:ln>
        </p:spPr>
        <p:txBody>
          <a:bodyPr spcFirstLastPara="1" wrap="square" lIns="26800" tIns="26800" rIns="26800" bIns="26800" anchor="ctr" anchorCtr="0">
            <a:normAutofit/>
          </a:bodyPr>
          <a:lstStyle/>
          <a:p>
            <a:pPr marL="0" marR="0" lvl="0" indent="0" algn="ctr" rtl="0">
              <a:lnSpc>
                <a:spcPct val="100000"/>
              </a:lnSpc>
              <a:spcBef>
                <a:spcPts val="0"/>
              </a:spcBef>
              <a:spcAft>
                <a:spcPts val="0"/>
              </a:spcAft>
              <a:buClr>
                <a:srgbClr val="FFFFFF"/>
              </a:buClr>
              <a:buSzPts val="2200"/>
              <a:buFont typeface="Avenir"/>
              <a:buNone/>
            </a:pPr>
            <a:r>
              <a:rPr lang="en" sz="2200" b="0" i="1" u="none" strike="noStrike" cap="none">
                <a:solidFill>
                  <a:srgbClr val="FFFFFF"/>
                </a:solidFill>
                <a:latin typeface="Avenir"/>
                <a:ea typeface="Avenir"/>
                <a:cs typeface="Avenir"/>
                <a:sym typeface="Avenir"/>
              </a:rPr>
              <a:t>“I BERKÉ BROWN EMPOWER CHANGEMAKERS BY MEETING THEIR NEEDS FOR TOOLS AND GUIDANCE THAT FOSTER INNER CONFIDENCE AND THE WILL TO SUCCEED WITHIN THEM.”</a:t>
            </a:r>
            <a:endParaRPr sz="700"/>
          </a:p>
        </p:txBody>
      </p:sp>
      <p:pic>
        <p:nvPicPr>
          <p:cNvPr id="579" name="Google Shape;579;p70"/>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8"/>
                                        </p:tgtEl>
                                        <p:attrNameLst>
                                          <p:attrName>style.visibility</p:attrName>
                                        </p:attrNameLst>
                                      </p:cBhvr>
                                      <p:to>
                                        <p:strVal val="visible"/>
                                      </p:to>
                                    </p:set>
                                    <p:animEffect transition="in" filter="fade">
                                      <p:cBhvr>
                                        <p:cTn id="7" dur="500"/>
                                        <p:tgtEl>
                                          <p:spTgt spid="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83"/>
        <p:cNvGrpSpPr/>
        <p:nvPr/>
      </p:nvGrpSpPr>
      <p:grpSpPr>
        <a:xfrm>
          <a:off x="0" y="0"/>
          <a:ext cx="0" cy="0"/>
          <a:chOff x="0" y="0"/>
          <a:chExt cx="0" cy="0"/>
        </a:xfrm>
      </p:grpSpPr>
      <p:sp>
        <p:nvSpPr>
          <p:cNvPr id="584" name="Google Shape;584;p71"/>
          <p:cNvSpPr txBox="1">
            <a:spLocks noGrp="1"/>
          </p:cNvSpPr>
          <p:nvPr>
            <p:ph type="title"/>
          </p:nvPr>
        </p:nvSpPr>
        <p:spPr>
          <a:xfrm>
            <a:off x="234350" y="2144400"/>
            <a:ext cx="3845100" cy="854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060" i="1"/>
              <a:t>Leaders focus on the goal, the rest focus on everything else.</a:t>
            </a:r>
            <a:endParaRPr sz="2060" i="1"/>
          </a:p>
        </p:txBody>
      </p:sp>
      <p:pic>
        <p:nvPicPr>
          <p:cNvPr id="585" name="Google Shape;585;p71"/>
          <p:cNvPicPr preferRelativeResize="0"/>
          <p:nvPr/>
        </p:nvPicPr>
        <p:blipFill>
          <a:blip r:embed="rId3">
            <a:alphaModFix/>
          </a:blip>
          <a:stretch>
            <a:fillRect/>
          </a:stretch>
        </p:blipFill>
        <p:spPr>
          <a:xfrm>
            <a:off x="4379275" y="1253038"/>
            <a:ext cx="4210949" cy="2806624"/>
          </a:xfrm>
          <a:prstGeom prst="rect">
            <a:avLst/>
          </a:prstGeom>
          <a:noFill/>
          <a:ln>
            <a:noFill/>
          </a:ln>
          <a:effectLst>
            <a:reflection endPos="30000" dist="38100" dir="5400000" fadeDir="5400012" sy="-100000" algn="bl" rotWithShape="0"/>
          </a:effectLst>
        </p:spPr>
      </p:pic>
      <p:sp>
        <p:nvSpPr>
          <p:cNvPr id="586" name="Google Shape;586;p71"/>
          <p:cNvSpPr txBox="1"/>
          <p:nvPr/>
        </p:nvSpPr>
        <p:spPr>
          <a:xfrm>
            <a:off x="1049300" y="524625"/>
            <a:ext cx="45096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lt1"/>
                </a:solidFill>
                <a:latin typeface="Montserrat"/>
                <a:ea typeface="Montserrat"/>
                <a:cs typeface="Montserrat"/>
                <a:sym typeface="Montserrat"/>
              </a:rPr>
              <a:t>Mission Driven</a:t>
            </a:r>
            <a:endParaRPr sz="3100">
              <a:solidFill>
                <a:schemeClr val="lt1"/>
              </a:solidFill>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27" descr="BB Logo Banner.png"/>
          <p:cNvPicPr preferRelativeResize="0"/>
          <p:nvPr/>
        </p:nvPicPr>
        <p:blipFill rotWithShape="1">
          <a:blip r:embed="rId3">
            <a:alphaModFix/>
          </a:blip>
          <a:srcRect/>
          <a:stretch/>
        </p:blipFill>
        <p:spPr>
          <a:xfrm>
            <a:off x="6335146" y="4512121"/>
            <a:ext cx="2952623" cy="538342"/>
          </a:xfrm>
          <a:prstGeom prst="rect">
            <a:avLst/>
          </a:prstGeom>
          <a:noFill/>
          <a:ln>
            <a:noFill/>
          </a:ln>
        </p:spPr>
      </p:pic>
      <p:pic>
        <p:nvPicPr>
          <p:cNvPr id="212" name="Google Shape;212;p27" descr="Gratitude-rock.jpg"/>
          <p:cNvPicPr preferRelativeResize="0"/>
          <p:nvPr/>
        </p:nvPicPr>
        <p:blipFill rotWithShape="1">
          <a:blip r:embed="rId4">
            <a:alphaModFix/>
          </a:blip>
          <a:srcRect/>
          <a:stretch/>
        </p:blipFill>
        <p:spPr>
          <a:xfrm>
            <a:off x="-539909" y="-14887"/>
            <a:ext cx="10223823" cy="5350469"/>
          </a:xfrm>
          <a:prstGeom prst="rect">
            <a:avLst/>
          </a:prstGeom>
          <a:noFill/>
          <a:ln>
            <a:noFill/>
          </a:ln>
        </p:spPr>
      </p:pic>
      <p:pic>
        <p:nvPicPr>
          <p:cNvPr id="213" name="Google Shape;213;p27"/>
          <p:cNvPicPr preferRelativeResize="0"/>
          <p:nvPr/>
        </p:nvPicPr>
        <p:blipFill rotWithShape="1">
          <a:blip r:embed="rId5">
            <a:alphaModFix amt="72000"/>
          </a:blip>
          <a:srcRect b="7604"/>
          <a:stretch/>
        </p:blipFill>
        <p:spPr>
          <a:xfrm>
            <a:off x="-84694" y="0"/>
            <a:ext cx="9448744" cy="5237869"/>
          </a:xfrm>
          <a:prstGeom prst="rect">
            <a:avLst/>
          </a:prstGeom>
          <a:noFill/>
          <a:ln>
            <a:noFill/>
          </a:ln>
        </p:spPr>
      </p:pic>
      <p:sp>
        <p:nvSpPr>
          <p:cNvPr id="214" name="Google Shape;214;p27"/>
          <p:cNvSpPr txBox="1"/>
          <p:nvPr/>
        </p:nvSpPr>
        <p:spPr>
          <a:xfrm>
            <a:off x="4323120" y="3191509"/>
            <a:ext cx="4310100" cy="602700"/>
          </a:xfrm>
          <a:prstGeom prst="rect">
            <a:avLst/>
          </a:prstGeom>
          <a:noFill/>
          <a:ln>
            <a:noFill/>
          </a:ln>
        </p:spPr>
        <p:txBody>
          <a:bodyPr spcFirstLastPara="1" wrap="square" lIns="34275" tIns="24100" rIns="34275" bIns="24100" anchor="t" anchorCtr="0">
            <a:noAutofit/>
          </a:bodyPr>
          <a:lstStyle/>
          <a:p>
            <a:pPr marL="0" marR="0" lvl="0" indent="0" algn="ctr" rtl="0">
              <a:lnSpc>
                <a:spcPct val="100000"/>
              </a:lnSpc>
              <a:spcBef>
                <a:spcPts val="0"/>
              </a:spcBef>
              <a:spcAft>
                <a:spcPts val="0"/>
              </a:spcAft>
              <a:buClr>
                <a:srgbClr val="FFFFFF"/>
              </a:buClr>
              <a:buSzPts val="3600"/>
              <a:buFont typeface="Avenir"/>
              <a:buNone/>
            </a:pPr>
            <a:r>
              <a:rPr lang="en" sz="3600" b="0" i="0" u="none" strike="noStrike" cap="none">
                <a:solidFill>
                  <a:srgbClr val="FFFFFF"/>
                </a:solidFill>
                <a:latin typeface="Avenir"/>
                <a:ea typeface="Avenir"/>
                <a:cs typeface="Avenir"/>
                <a:sym typeface="Avenir"/>
              </a:rPr>
              <a:t>If You Knew Me Well..</a:t>
            </a:r>
            <a:endParaRPr sz="70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1000"/>
                                        <p:tgtEl>
                                          <p:spTgt spid="2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72"/>
          <p:cNvSpPr txBox="1">
            <a:spLocks noGrp="1"/>
          </p:cNvSpPr>
          <p:nvPr>
            <p:ph type="title"/>
          </p:nvPr>
        </p:nvSpPr>
        <p:spPr>
          <a:xfrm>
            <a:off x="1147600" y="471200"/>
            <a:ext cx="7665600" cy="749400"/>
          </a:xfrm>
          <a:prstGeom prst="rect">
            <a:avLst/>
          </a:prstGeom>
          <a:noFill/>
          <a:ln>
            <a:noFill/>
          </a:ln>
        </p:spPr>
        <p:txBody>
          <a:bodyPr spcFirstLastPara="1" wrap="square" lIns="26800" tIns="26800" rIns="26800" bIns="26800" anchor="t" anchorCtr="0">
            <a:noAutofit/>
          </a:bodyPr>
          <a:lstStyle/>
          <a:p>
            <a:pPr marL="0" lvl="0" indent="0" algn="l" rtl="0">
              <a:lnSpc>
                <a:spcPct val="100000"/>
              </a:lnSpc>
              <a:spcBef>
                <a:spcPts val="0"/>
              </a:spcBef>
              <a:spcAft>
                <a:spcPts val="0"/>
              </a:spcAft>
              <a:buClr>
                <a:srgbClr val="FFFFFF"/>
              </a:buClr>
              <a:buSzPts val="1890"/>
              <a:buFont typeface="Avenir"/>
              <a:buNone/>
            </a:pPr>
            <a:r>
              <a:rPr lang="en" sz="2190"/>
              <a:t>CLARIFYING YOUR MISSION  </a:t>
            </a:r>
            <a:endParaRPr sz="2190"/>
          </a:p>
        </p:txBody>
      </p:sp>
      <p:sp>
        <p:nvSpPr>
          <p:cNvPr id="592" name="Google Shape;592;p72"/>
          <p:cNvSpPr txBox="1">
            <a:spLocks noGrp="1"/>
          </p:cNvSpPr>
          <p:nvPr>
            <p:ph type="body" idx="1"/>
          </p:nvPr>
        </p:nvSpPr>
        <p:spPr>
          <a:xfrm>
            <a:off x="609600" y="1567550"/>
            <a:ext cx="8277600" cy="2911200"/>
          </a:xfrm>
          <a:prstGeom prst="rect">
            <a:avLst/>
          </a:prstGeom>
          <a:noFill/>
          <a:ln>
            <a:noFill/>
          </a:ln>
        </p:spPr>
        <p:txBody>
          <a:bodyPr spcFirstLastPara="1" wrap="square" lIns="26800" tIns="26800" rIns="26800" bIns="26800" anchor="ctr" anchorCtr="0">
            <a:normAutofit lnSpcReduction="10000"/>
          </a:bodyPr>
          <a:lstStyle/>
          <a:p>
            <a:pPr marL="254000" lvl="0" indent="-266700" algn="l" rtl="0">
              <a:lnSpc>
                <a:spcPct val="100000"/>
              </a:lnSpc>
              <a:spcBef>
                <a:spcPts val="0"/>
              </a:spcBef>
              <a:spcAft>
                <a:spcPts val="0"/>
              </a:spcAft>
              <a:buSzPts val="2000"/>
              <a:buFont typeface="Avenir"/>
              <a:buChar char="●"/>
            </a:pPr>
            <a:r>
              <a:rPr lang="en" sz="2000"/>
              <a:t>Who are you? (Name and role)</a:t>
            </a:r>
            <a:endParaRPr sz="2000"/>
          </a:p>
          <a:p>
            <a:pPr marL="254000" lvl="0" indent="-266700" algn="l" rtl="0">
              <a:lnSpc>
                <a:spcPct val="100000"/>
              </a:lnSpc>
              <a:spcBef>
                <a:spcPts val="2200"/>
              </a:spcBef>
              <a:spcAft>
                <a:spcPts val="0"/>
              </a:spcAft>
              <a:buSzPts val="2000"/>
              <a:buFont typeface="Avenir"/>
              <a:buChar char="●"/>
            </a:pPr>
            <a:r>
              <a:rPr lang="en" sz="2000"/>
              <a:t>What do you love to do in your work? </a:t>
            </a:r>
            <a:r>
              <a:rPr lang="en" sz="1800" i="1"/>
              <a:t>(teach, create, clarify, connect, empower what are you meaningfully qualified to provide to others?)</a:t>
            </a:r>
            <a:endParaRPr sz="1800" i="1"/>
          </a:p>
          <a:p>
            <a:pPr marL="254000" lvl="0" indent="-266700" algn="l" rtl="0">
              <a:lnSpc>
                <a:spcPct val="100000"/>
              </a:lnSpc>
              <a:spcBef>
                <a:spcPts val="2200"/>
              </a:spcBef>
              <a:spcAft>
                <a:spcPts val="0"/>
              </a:spcAft>
              <a:buSzPts val="2000"/>
              <a:buFont typeface="Avenir"/>
              <a:buChar char="●"/>
            </a:pPr>
            <a:r>
              <a:rPr lang="en" sz="2000"/>
              <a:t>Who do you do it for?</a:t>
            </a:r>
            <a:endParaRPr sz="2000"/>
          </a:p>
          <a:p>
            <a:pPr marL="254000" lvl="0" indent="-266700" algn="l" rtl="0">
              <a:lnSpc>
                <a:spcPct val="100000"/>
              </a:lnSpc>
              <a:spcBef>
                <a:spcPts val="2200"/>
              </a:spcBef>
              <a:spcAft>
                <a:spcPts val="0"/>
              </a:spcAft>
              <a:buSzPts val="2000"/>
              <a:buFont typeface="Avenir"/>
              <a:buChar char="●"/>
            </a:pPr>
            <a:r>
              <a:rPr lang="en" sz="2000"/>
              <a:t>What do those people want or need?</a:t>
            </a:r>
            <a:endParaRPr sz="2000"/>
          </a:p>
          <a:p>
            <a:pPr marL="254000" lvl="0" indent="-266700" algn="l" rtl="0">
              <a:lnSpc>
                <a:spcPct val="100000"/>
              </a:lnSpc>
              <a:spcBef>
                <a:spcPts val="2200"/>
              </a:spcBef>
              <a:spcAft>
                <a:spcPts val="0"/>
              </a:spcAft>
              <a:buSzPts val="2000"/>
              <a:buFont typeface="Avenir"/>
              <a:buChar char="●"/>
            </a:pPr>
            <a:r>
              <a:rPr lang="en" sz="2000"/>
              <a:t>How are they changed as a result of you?</a:t>
            </a:r>
            <a:endParaRPr sz="2000"/>
          </a:p>
        </p:txBody>
      </p:sp>
      <p:pic>
        <p:nvPicPr>
          <p:cNvPr id="593" name="Google Shape;593;p72"/>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92">
                                            <p:txEl>
                                              <p:pRg st="0" end="0"/>
                                            </p:txEl>
                                          </p:spTgt>
                                        </p:tgtEl>
                                        <p:attrNameLst>
                                          <p:attrName>style.visibility</p:attrName>
                                        </p:attrNameLst>
                                      </p:cBhvr>
                                      <p:to>
                                        <p:strVal val="visible"/>
                                      </p:to>
                                    </p:set>
                                    <p:animEffect transition="in" filter="fade">
                                      <p:cBhvr>
                                        <p:cTn id="7" dur="500"/>
                                        <p:tgtEl>
                                          <p:spTgt spid="59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2">
                                            <p:txEl>
                                              <p:pRg st="1" end="1"/>
                                            </p:txEl>
                                          </p:spTgt>
                                        </p:tgtEl>
                                        <p:attrNameLst>
                                          <p:attrName>style.visibility</p:attrName>
                                        </p:attrNameLst>
                                      </p:cBhvr>
                                      <p:to>
                                        <p:strVal val="visible"/>
                                      </p:to>
                                    </p:set>
                                    <p:animEffect transition="in" filter="fade">
                                      <p:cBhvr>
                                        <p:cTn id="12" dur="500"/>
                                        <p:tgtEl>
                                          <p:spTgt spid="59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92">
                                            <p:txEl>
                                              <p:pRg st="2" end="2"/>
                                            </p:txEl>
                                          </p:spTgt>
                                        </p:tgtEl>
                                        <p:attrNameLst>
                                          <p:attrName>style.visibility</p:attrName>
                                        </p:attrNameLst>
                                      </p:cBhvr>
                                      <p:to>
                                        <p:strVal val="visible"/>
                                      </p:to>
                                    </p:set>
                                    <p:animEffect transition="in" filter="fade">
                                      <p:cBhvr>
                                        <p:cTn id="17" dur="500"/>
                                        <p:tgtEl>
                                          <p:spTgt spid="59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92">
                                            <p:txEl>
                                              <p:pRg st="3" end="3"/>
                                            </p:txEl>
                                          </p:spTgt>
                                        </p:tgtEl>
                                        <p:attrNameLst>
                                          <p:attrName>style.visibility</p:attrName>
                                        </p:attrNameLst>
                                      </p:cBhvr>
                                      <p:to>
                                        <p:strVal val="visible"/>
                                      </p:to>
                                    </p:set>
                                    <p:animEffect transition="in" filter="fade">
                                      <p:cBhvr>
                                        <p:cTn id="22" dur="500"/>
                                        <p:tgtEl>
                                          <p:spTgt spid="59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2">
                                            <p:txEl>
                                              <p:pRg st="4" end="4"/>
                                            </p:txEl>
                                          </p:spTgt>
                                        </p:tgtEl>
                                        <p:attrNameLst>
                                          <p:attrName>style.visibility</p:attrName>
                                        </p:attrNameLst>
                                      </p:cBhvr>
                                      <p:to>
                                        <p:strVal val="visible"/>
                                      </p:to>
                                    </p:set>
                                    <p:animEffect transition="in" filter="fade">
                                      <p:cBhvr>
                                        <p:cTn id="27" dur="500"/>
                                        <p:tgtEl>
                                          <p:spTgt spid="59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97"/>
        <p:cNvGrpSpPr/>
        <p:nvPr/>
      </p:nvGrpSpPr>
      <p:grpSpPr>
        <a:xfrm>
          <a:off x="0" y="0"/>
          <a:ext cx="0" cy="0"/>
          <a:chOff x="0" y="0"/>
          <a:chExt cx="0" cy="0"/>
        </a:xfrm>
      </p:grpSpPr>
      <p:pic>
        <p:nvPicPr>
          <p:cNvPr id="598" name="Google Shape;598;p73"/>
          <p:cNvPicPr preferRelativeResize="0"/>
          <p:nvPr/>
        </p:nvPicPr>
        <p:blipFill>
          <a:blip r:embed="rId3">
            <a:alphaModFix amt="22000"/>
          </a:blip>
          <a:stretch>
            <a:fillRect/>
          </a:stretch>
        </p:blipFill>
        <p:spPr>
          <a:xfrm>
            <a:off x="0" y="-4"/>
            <a:ext cx="9144003" cy="5085458"/>
          </a:xfrm>
          <a:prstGeom prst="rect">
            <a:avLst/>
          </a:prstGeom>
          <a:noFill/>
          <a:ln>
            <a:noFill/>
          </a:ln>
        </p:spPr>
      </p:pic>
      <p:sp>
        <p:nvSpPr>
          <p:cNvPr id="599" name="Google Shape;599;p73"/>
          <p:cNvSpPr txBox="1">
            <a:spLocks noGrp="1"/>
          </p:cNvSpPr>
          <p:nvPr>
            <p:ph type="title"/>
          </p:nvPr>
        </p:nvSpPr>
        <p:spPr>
          <a:xfrm>
            <a:off x="1297500" y="567800"/>
            <a:ext cx="7038900" cy="6849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600"/>
              <a:t>Your Mission Builds Resilience</a:t>
            </a:r>
            <a:endParaRPr sz="2600"/>
          </a:p>
        </p:txBody>
      </p:sp>
      <p:sp>
        <p:nvSpPr>
          <p:cNvPr id="600" name="Google Shape;600;p73"/>
          <p:cNvSpPr txBox="1">
            <a:spLocks noGrp="1"/>
          </p:cNvSpPr>
          <p:nvPr>
            <p:ph type="body" idx="1"/>
          </p:nvPr>
        </p:nvSpPr>
        <p:spPr>
          <a:xfrm>
            <a:off x="1297500" y="1481900"/>
            <a:ext cx="7482600" cy="2911200"/>
          </a:xfrm>
          <a:prstGeom prst="rect">
            <a:avLst/>
          </a:prstGeom>
        </p:spPr>
        <p:txBody>
          <a:bodyPr spcFirstLastPara="1" wrap="square" lIns="91425" tIns="91425" rIns="91425" bIns="91425" anchor="t" anchorCtr="0">
            <a:noAutofit/>
          </a:bodyPr>
          <a:lstStyle/>
          <a:p>
            <a:pPr marL="457200" lvl="0" indent="-361950" algn="l" rtl="0">
              <a:spcBef>
                <a:spcPts val="0"/>
              </a:spcBef>
              <a:spcAft>
                <a:spcPts val="0"/>
              </a:spcAft>
              <a:buSzPts val="2100"/>
              <a:buChar char="●"/>
            </a:pPr>
            <a:r>
              <a:rPr lang="en" sz="2100"/>
              <a:t>Ability to adapt and recover from challenges</a:t>
            </a:r>
            <a:endParaRPr sz="2100"/>
          </a:p>
          <a:p>
            <a:pPr marL="457200" lvl="0" indent="-361950" algn="l" rtl="0">
              <a:spcBef>
                <a:spcPts val="1000"/>
              </a:spcBef>
              <a:spcAft>
                <a:spcPts val="0"/>
              </a:spcAft>
              <a:buSzPts val="2100"/>
              <a:buChar char="●"/>
            </a:pPr>
            <a:r>
              <a:rPr lang="en" sz="2100"/>
              <a:t>Maintaining positive outlook during adversity</a:t>
            </a:r>
            <a:endParaRPr sz="2100"/>
          </a:p>
          <a:p>
            <a:pPr marL="457200" lvl="0" indent="-361950" algn="l" rtl="0">
              <a:spcBef>
                <a:spcPts val="1000"/>
              </a:spcBef>
              <a:spcAft>
                <a:spcPts val="0"/>
              </a:spcAft>
              <a:buSzPts val="2100"/>
              <a:buChar char="●"/>
            </a:pPr>
            <a:r>
              <a:rPr lang="en" sz="2100"/>
              <a:t>Key factor in good mental health and well-being</a:t>
            </a:r>
            <a:endParaRPr sz="2100"/>
          </a:p>
          <a:p>
            <a:pPr marL="457200" lvl="0" indent="-361950" algn="l" rtl="0">
              <a:spcBef>
                <a:spcPts val="1000"/>
              </a:spcBef>
              <a:spcAft>
                <a:spcPts val="1000"/>
              </a:spcAft>
              <a:buSzPts val="2100"/>
              <a:buChar char="●"/>
            </a:pPr>
            <a:r>
              <a:rPr lang="en" sz="2100"/>
              <a:t>Inclusive by nature</a:t>
            </a:r>
            <a:endParaRPr sz="2100"/>
          </a:p>
        </p:txBody>
      </p:sp>
      <p:pic>
        <p:nvPicPr>
          <p:cNvPr id="601" name="Google Shape;601;p73"/>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p74"/>
          <p:cNvSpPr txBox="1">
            <a:spLocks noGrp="1"/>
          </p:cNvSpPr>
          <p:nvPr>
            <p:ph type="body" idx="1"/>
          </p:nvPr>
        </p:nvSpPr>
        <p:spPr>
          <a:xfrm>
            <a:off x="928788" y="1352702"/>
            <a:ext cx="8215200" cy="3543000"/>
          </a:xfrm>
          <a:prstGeom prst="rect">
            <a:avLst/>
          </a:prstGeom>
          <a:noFill/>
          <a:ln>
            <a:noFill/>
          </a:ln>
        </p:spPr>
        <p:txBody>
          <a:bodyPr spcFirstLastPara="1" wrap="square" lIns="26800" tIns="26800" rIns="26800" bIns="26800" anchor="ctr" anchorCtr="0">
            <a:normAutofit/>
          </a:bodyPr>
          <a:lstStyle/>
          <a:p>
            <a:pPr marL="254000" lvl="0" indent="-266700" algn="l" rtl="0">
              <a:lnSpc>
                <a:spcPct val="200000"/>
              </a:lnSpc>
              <a:spcBef>
                <a:spcPts val="0"/>
              </a:spcBef>
              <a:spcAft>
                <a:spcPts val="0"/>
              </a:spcAft>
              <a:buSzPts val="2000"/>
              <a:buFont typeface="Avenir"/>
              <a:buAutoNum type="arabicPeriod"/>
            </a:pPr>
            <a:r>
              <a:rPr lang="en" sz="2000"/>
              <a:t>Memorize your Mission. This is your “ Leadership Mantra”</a:t>
            </a:r>
            <a:endParaRPr sz="2000"/>
          </a:p>
          <a:p>
            <a:pPr marL="285750" lvl="0" indent="-298450" algn="l" rtl="0">
              <a:lnSpc>
                <a:spcPct val="200000"/>
              </a:lnSpc>
              <a:spcBef>
                <a:spcPts val="0"/>
              </a:spcBef>
              <a:spcAft>
                <a:spcPts val="0"/>
              </a:spcAft>
              <a:buSzPts val="2000"/>
              <a:buAutoNum type="arabicPeriod"/>
            </a:pPr>
            <a:r>
              <a:rPr lang="en" sz="2000"/>
              <a:t>When the right thing is done…</a:t>
            </a:r>
            <a:endParaRPr sz="2000"/>
          </a:p>
          <a:p>
            <a:pPr marL="254000" lvl="0" indent="-266700" algn="l" rtl="0">
              <a:lnSpc>
                <a:spcPct val="200000"/>
              </a:lnSpc>
              <a:spcBef>
                <a:spcPts val="0"/>
              </a:spcBef>
              <a:spcAft>
                <a:spcPts val="0"/>
              </a:spcAft>
              <a:buSzPts val="2000"/>
              <a:buAutoNum type="arabicPeriod"/>
            </a:pPr>
            <a:r>
              <a:rPr lang="en" sz="2000"/>
              <a:t>Celebrate every step . It’s  Marathon.</a:t>
            </a:r>
            <a:endParaRPr sz="2000"/>
          </a:p>
          <a:p>
            <a:pPr marL="914400" lvl="1" indent="-355600" algn="l" rtl="0">
              <a:lnSpc>
                <a:spcPct val="100000"/>
              </a:lnSpc>
              <a:spcBef>
                <a:spcPts val="0"/>
              </a:spcBef>
              <a:spcAft>
                <a:spcPts val="0"/>
              </a:spcAft>
              <a:buSzPts val="2000"/>
              <a:buAutoNum type="alphaLcPeriod"/>
            </a:pPr>
            <a:r>
              <a:rPr lang="en" sz="2000"/>
              <a:t>You may think your contribution is small, it makes a big difference. </a:t>
            </a:r>
            <a:endParaRPr sz="2000"/>
          </a:p>
        </p:txBody>
      </p:sp>
      <p:pic>
        <p:nvPicPr>
          <p:cNvPr id="607" name="Google Shape;607;p74"/>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608" name="Google Shape;608;p74"/>
          <p:cNvSpPr txBox="1">
            <a:spLocks noGrp="1"/>
          </p:cNvSpPr>
          <p:nvPr>
            <p:ph type="title"/>
          </p:nvPr>
        </p:nvSpPr>
        <p:spPr>
          <a:xfrm>
            <a:off x="1356384" y="238242"/>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600">
                <a:solidFill>
                  <a:schemeClr val="lt2"/>
                </a:solidFill>
              </a:rPr>
              <a:t>The LEADER</a:t>
            </a:r>
            <a:endParaRPr sz="1600">
              <a:solidFill>
                <a:schemeClr val="lt2"/>
              </a:solidFill>
            </a:endParaRPr>
          </a:p>
        </p:txBody>
      </p:sp>
      <p:sp>
        <p:nvSpPr>
          <p:cNvPr id="609" name="Google Shape;609;p74"/>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Perspective Shifts &amp; Practical Tools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6">
                                            <p:txEl>
                                              <p:pRg st="0" end="0"/>
                                            </p:txEl>
                                          </p:spTgt>
                                        </p:tgtEl>
                                        <p:attrNameLst>
                                          <p:attrName>style.visibility</p:attrName>
                                        </p:attrNameLst>
                                      </p:cBhvr>
                                      <p:to>
                                        <p:strVal val="visible"/>
                                      </p:to>
                                    </p:set>
                                    <p:animEffect transition="in" filter="fade">
                                      <p:cBhvr>
                                        <p:cTn id="7" dur="1000"/>
                                        <p:tgtEl>
                                          <p:spTgt spid="60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6">
                                            <p:txEl>
                                              <p:pRg st="1" end="1"/>
                                            </p:txEl>
                                          </p:spTgt>
                                        </p:tgtEl>
                                        <p:attrNameLst>
                                          <p:attrName>style.visibility</p:attrName>
                                        </p:attrNameLst>
                                      </p:cBhvr>
                                      <p:to>
                                        <p:strVal val="visible"/>
                                      </p:to>
                                    </p:set>
                                    <p:animEffect transition="in" filter="fade">
                                      <p:cBhvr>
                                        <p:cTn id="12" dur="1000"/>
                                        <p:tgtEl>
                                          <p:spTgt spid="60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06">
                                            <p:txEl>
                                              <p:pRg st="2" end="2"/>
                                            </p:txEl>
                                          </p:spTgt>
                                        </p:tgtEl>
                                        <p:attrNameLst>
                                          <p:attrName>style.visibility</p:attrName>
                                        </p:attrNameLst>
                                      </p:cBhvr>
                                      <p:to>
                                        <p:strVal val="visible"/>
                                      </p:to>
                                    </p:set>
                                    <p:animEffect transition="in" filter="fade">
                                      <p:cBhvr>
                                        <p:cTn id="17" dur="1000"/>
                                        <p:tgtEl>
                                          <p:spTgt spid="60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06">
                                            <p:txEl>
                                              <p:pRg st="3" end="3"/>
                                            </p:txEl>
                                          </p:spTgt>
                                        </p:tgtEl>
                                        <p:attrNameLst>
                                          <p:attrName>style.visibility</p:attrName>
                                        </p:attrNameLst>
                                      </p:cBhvr>
                                      <p:to>
                                        <p:strVal val="visible"/>
                                      </p:to>
                                    </p:set>
                                    <p:animEffect transition="in" filter="fade">
                                      <p:cBhvr>
                                        <p:cTn id="22" dur="1000"/>
                                        <p:tgtEl>
                                          <p:spTgt spid="60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3"/>
        <p:cNvGrpSpPr/>
        <p:nvPr/>
      </p:nvGrpSpPr>
      <p:grpSpPr>
        <a:xfrm>
          <a:off x="0" y="0"/>
          <a:ext cx="0" cy="0"/>
          <a:chOff x="0" y="0"/>
          <a:chExt cx="0" cy="0"/>
        </a:xfrm>
      </p:grpSpPr>
      <p:sp>
        <p:nvSpPr>
          <p:cNvPr id="614" name="Google Shape;614;p75"/>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SERVANT</a:t>
            </a:r>
            <a:endParaRPr/>
          </a:p>
        </p:txBody>
      </p:sp>
      <p:pic>
        <p:nvPicPr>
          <p:cNvPr id="615" name="Google Shape;615;p75"/>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9"/>
        <p:cNvGrpSpPr/>
        <p:nvPr/>
      </p:nvGrpSpPr>
      <p:grpSpPr>
        <a:xfrm>
          <a:off x="0" y="0"/>
          <a:ext cx="0" cy="0"/>
          <a:chOff x="0" y="0"/>
          <a:chExt cx="0" cy="0"/>
        </a:xfrm>
      </p:grpSpPr>
      <p:pic>
        <p:nvPicPr>
          <p:cNvPr id="620" name="Google Shape;620;p76"/>
          <p:cNvPicPr preferRelativeResize="0"/>
          <p:nvPr/>
        </p:nvPicPr>
        <p:blipFill>
          <a:blip r:embed="rId3">
            <a:alphaModFix/>
          </a:blip>
          <a:stretch>
            <a:fillRect/>
          </a:stretch>
        </p:blipFill>
        <p:spPr>
          <a:xfrm>
            <a:off x="0" y="0"/>
            <a:ext cx="9144000" cy="5143499"/>
          </a:xfrm>
          <a:prstGeom prst="rect">
            <a:avLst/>
          </a:prstGeom>
          <a:noFill/>
          <a:ln>
            <a:noFill/>
          </a:ln>
        </p:spPr>
      </p:pic>
      <p:pic>
        <p:nvPicPr>
          <p:cNvPr id="621" name="Google Shape;621;p76"/>
          <p:cNvPicPr preferRelativeResize="0"/>
          <p:nvPr/>
        </p:nvPicPr>
        <p:blipFill>
          <a:blip r:embed="rId4">
            <a:alphaModFix amt="67000"/>
          </a:blip>
          <a:stretch>
            <a:fillRect/>
          </a:stretch>
        </p:blipFill>
        <p:spPr>
          <a:xfrm>
            <a:off x="0" y="0"/>
            <a:ext cx="9144000" cy="5143500"/>
          </a:xfrm>
          <a:prstGeom prst="rect">
            <a:avLst/>
          </a:prstGeom>
          <a:noFill/>
          <a:ln>
            <a:noFill/>
          </a:ln>
        </p:spPr>
      </p:pic>
      <p:sp>
        <p:nvSpPr>
          <p:cNvPr id="622" name="Google Shape;622;p76"/>
          <p:cNvSpPr txBox="1">
            <a:spLocks noGrp="1"/>
          </p:cNvSpPr>
          <p:nvPr>
            <p:ph type="title"/>
          </p:nvPr>
        </p:nvSpPr>
        <p:spPr>
          <a:xfrm>
            <a:off x="929050" y="1308825"/>
            <a:ext cx="7270800" cy="2468100"/>
          </a:xfrm>
          <a:prstGeom prst="rect">
            <a:avLst/>
          </a:prstGeom>
          <a:noFill/>
          <a:ln>
            <a:noFill/>
          </a:ln>
        </p:spPr>
        <p:txBody>
          <a:bodyPr spcFirstLastPara="1" wrap="square" lIns="26775" tIns="26775" rIns="26775" bIns="26775" anchor="t" anchorCtr="0">
            <a:noAutofit/>
          </a:bodyPr>
          <a:lstStyle/>
          <a:p>
            <a:pPr marL="0" lvl="0" indent="0" algn="ctr" rtl="0">
              <a:spcBef>
                <a:spcPts val="0"/>
              </a:spcBef>
              <a:spcAft>
                <a:spcPts val="0"/>
              </a:spcAft>
              <a:buSzPts val="990"/>
              <a:buNone/>
            </a:pPr>
            <a:r>
              <a:rPr lang="en" sz="1600" b="1"/>
              <a:t>Why is the sea king of a hundred streams?</a:t>
            </a:r>
            <a:endParaRPr sz="1600" b="1"/>
          </a:p>
          <a:p>
            <a:pPr marL="0" lvl="0" indent="0" algn="ctr" rtl="0">
              <a:spcBef>
                <a:spcPts val="0"/>
              </a:spcBef>
              <a:spcAft>
                <a:spcPts val="0"/>
              </a:spcAft>
              <a:buSzPts val="990"/>
              <a:buNone/>
            </a:pPr>
            <a:r>
              <a:rPr lang="en" sz="1600" b="1"/>
              <a:t>Because it lies below them.</a:t>
            </a:r>
            <a:endParaRPr sz="1600" b="1"/>
          </a:p>
          <a:p>
            <a:pPr marL="0" lvl="0" indent="0" algn="ctr" rtl="0">
              <a:spcBef>
                <a:spcPts val="0"/>
              </a:spcBef>
              <a:spcAft>
                <a:spcPts val="0"/>
              </a:spcAft>
              <a:buSzPts val="990"/>
              <a:buNone/>
            </a:pPr>
            <a:r>
              <a:rPr lang="en" sz="1600" b="1"/>
              <a:t>Therefore it is the king of a hundred streams.</a:t>
            </a:r>
            <a:endParaRPr sz="1600" b="1"/>
          </a:p>
          <a:p>
            <a:pPr marL="0" lvl="0" indent="0" algn="ctr" rtl="0">
              <a:spcBef>
                <a:spcPts val="0"/>
              </a:spcBef>
              <a:spcAft>
                <a:spcPts val="0"/>
              </a:spcAft>
              <a:buSzPts val="990"/>
              <a:buNone/>
            </a:pPr>
            <a:endParaRPr sz="1600" b="1"/>
          </a:p>
          <a:p>
            <a:pPr marL="0" lvl="0" indent="0" algn="ctr" rtl="0">
              <a:spcBef>
                <a:spcPts val="0"/>
              </a:spcBef>
              <a:spcAft>
                <a:spcPts val="0"/>
              </a:spcAft>
              <a:buSzPts val="990"/>
              <a:buNone/>
            </a:pPr>
            <a:r>
              <a:rPr lang="en" sz="1600" b="1"/>
              <a:t>If the sage would guide the people, he must serve with humility.</a:t>
            </a:r>
            <a:endParaRPr sz="1600" b="1"/>
          </a:p>
          <a:p>
            <a:pPr marL="0" lvl="0" indent="0" algn="ctr" rtl="0">
              <a:spcBef>
                <a:spcPts val="0"/>
              </a:spcBef>
              <a:spcAft>
                <a:spcPts val="0"/>
              </a:spcAft>
              <a:buSzPts val="990"/>
              <a:buNone/>
            </a:pPr>
            <a:r>
              <a:rPr lang="en" sz="1600" b="1"/>
              <a:t>If he would lead them, he must follow behind.</a:t>
            </a:r>
            <a:endParaRPr sz="1600" b="1"/>
          </a:p>
          <a:p>
            <a:pPr marL="0" lvl="0" indent="0" algn="ctr" rtl="0">
              <a:spcBef>
                <a:spcPts val="0"/>
              </a:spcBef>
              <a:spcAft>
                <a:spcPts val="0"/>
              </a:spcAft>
              <a:buSzPts val="990"/>
              <a:buNone/>
            </a:pPr>
            <a:endParaRPr sz="1600" b="1"/>
          </a:p>
          <a:p>
            <a:pPr marL="0" lvl="0" indent="0" algn="ctr" rtl="0">
              <a:spcBef>
                <a:spcPts val="0"/>
              </a:spcBef>
              <a:spcAft>
                <a:spcPts val="0"/>
              </a:spcAft>
              <a:buSzPts val="990"/>
              <a:buNone/>
            </a:pPr>
            <a:r>
              <a:rPr lang="en" sz="1600" b="1"/>
              <a:t>In this way when the sage rules, the people will not feel oppressed;</a:t>
            </a:r>
            <a:endParaRPr sz="1600" b="1"/>
          </a:p>
          <a:p>
            <a:pPr marL="0" lvl="0" indent="0" algn="ctr" rtl="0">
              <a:spcBef>
                <a:spcPts val="0"/>
              </a:spcBef>
              <a:spcAft>
                <a:spcPts val="0"/>
              </a:spcAft>
              <a:buSzPts val="990"/>
              <a:buNone/>
            </a:pPr>
            <a:r>
              <a:rPr lang="en" sz="1600" b="1"/>
              <a:t>When he stands before them, they will not be harmed.</a:t>
            </a:r>
            <a:endParaRPr sz="1600" b="1"/>
          </a:p>
          <a:p>
            <a:pPr marL="0" lvl="0" indent="0" algn="ctr" rtl="0">
              <a:spcBef>
                <a:spcPts val="0"/>
              </a:spcBef>
              <a:spcAft>
                <a:spcPts val="0"/>
              </a:spcAft>
              <a:buSzPts val="990"/>
              <a:buNone/>
            </a:pPr>
            <a:r>
              <a:rPr lang="en" sz="1600" b="1"/>
              <a:t>The whole world will support him and will not tire of him.</a:t>
            </a:r>
            <a:endParaRPr sz="1600" b="1"/>
          </a:p>
          <a:p>
            <a:pPr marL="0" lvl="0" indent="0" algn="ctr" rtl="0">
              <a:spcBef>
                <a:spcPts val="0"/>
              </a:spcBef>
              <a:spcAft>
                <a:spcPts val="0"/>
              </a:spcAft>
              <a:buSzPts val="990"/>
              <a:buNone/>
            </a:pPr>
            <a:endParaRPr sz="1600" b="1"/>
          </a:p>
          <a:p>
            <a:pPr marL="0" lvl="0" indent="0" algn="ctr" rtl="0">
              <a:spcBef>
                <a:spcPts val="0"/>
              </a:spcBef>
              <a:spcAft>
                <a:spcPts val="0"/>
              </a:spcAft>
              <a:buSzPts val="990"/>
              <a:buNone/>
            </a:pPr>
            <a:r>
              <a:rPr lang="en" sz="1600" b="1"/>
              <a:t>Because he does not compete,</a:t>
            </a:r>
            <a:endParaRPr sz="1600" b="1"/>
          </a:p>
          <a:p>
            <a:pPr marL="0" lvl="0" indent="0" algn="ctr" rtl="0">
              <a:spcBef>
                <a:spcPts val="0"/>
              </a:spcBef>
              <a:spcAft>
                <a:spcPts val="0"/>
              </a:spcAft>
              <a:buClr>
                <a:srgbClr val="FFFFFF"/>
              </a:buClr>
              <a:buSzPts val="2700"/>
              <a:buFont typeface="Avenir"/>
              <a:buNone/>
            </a:pPr>
            <a:r>
              <a:rPr lang="en" sz="1600" b="1"/>
              <a:t>He does not meet competition.</a:t>
            </a:r>
            <a:endParaRPr sz="1600" b="1"/>
          </a:p>
        </p:txBody>
      </p:sp>
      <p:sp>
        <p:nvSpPr>
          <p:cNvPr id="623" name="Google Shape;623;p76"/>
          <p:cNvSpPr txBox="1"/>
          <p:nvPr/>
        </p:nvSpPr>
        <p:spPr>
          <a:xfrm>
            <a:off x="1067625" y="643775"/>
            <a:ext cx="33651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200" i="1">
                <a:solidFill>
                  <a:srgbClr val="7BECC7"/>
                </a:solidFill>
                <a:latin typeface="Montserrat"/>
                <a:ea typeface="Montserrat"/>
                <a:cs typeface="Montserrat"/>
                <a:sym typeface="Montserrat"/>
              </a:rPr>
              <a:t>Tao Te Ching - Lao Tzu - chapter 66</a:t>
            </a:r>
            <a:endParaRPr sz="1200" i="1">
              <a:solidFill>
                <a:srgbClr val="7BECC7"/>
              </a:solidFill>
              <a:latin typeface="Montserrat"/>
              <a:ea typeface="Montserrat"/>
              <a:cs typeface="Montserrat"/>
              <a:sym typeface="Montserrat"/>
            </a:endParaRPr>
          </a:p>
        </p:txBody>
      </p:sp>
      <p:sp>
        <p:nvSpPr>
          <p:cNvPr id="624" name="Google Shape;624;p76"/>
          <p:cNvSpPr txBox="1"/>
          <p:nvPr/>
        </p:nvSpPr>
        <p:spPr>
          <a:xfrm>
            <a:off x="1017021" y="278790"/>
            <a:ext cx="36393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a:solidFill>
                  <a:schemeClr val="lt1"/>
                </a:solidFill>
                <a:latin typeface="Lato"/>
                <a:ea typeface="Lato"/>
                <a:cs typeface="Lato"/>
                <a:sym typeface="Lato"/>
              </a:rPr>
              <a:t>True Leaders, Serve.</a:t>
            </a:r>
            <a:endParaRPr sz="2300">
              <a:solidFill>
                <a:schemeClr val="lt1"/>
              </a:solidFill>
              <a:latin typeface="Lato"/>
              <a:ea typeface="Lato"/>
              <a:cs typeface="Lato"/>
              <a:sym typeface="Lato"/>
            </a:endParaRPr>
          </a:p>
        </p:txBody>
      </p:sp>
      <p:pic>
        <p:nvPicPr>
          <p:cNvPr id="625" name="Google Shape;625;p76"/>
          <p:cNvPicPr preferRelativeResize="0"/>
          <p:nvPr/>
        </p:nvPicPr>
        <p:blipFill>
          <a:blip r:embed="rId5">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2"/>
                                        </p:tgtEl>
                                        <p:attrNameLst>
                                          <p:attrName>style.visibility</p:attrName>
                                        </p:attrNameLst>
                                      </p:cBhvr>
                                      <p:to>
                                        <p:strVal val="visible"/>
                                      </p:to>
                                    </p:set>
                                    <p:animEffect transition="in" filter="fade">
                                      <p:cBhvr>
                                        <p:cTn id="7" dur="1000"/>
                                        <p:tgtEl>
                                          <p:spTgt spid="6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77"/>
          <p:cNvSpPr txBox="1"/>
          <p:nvPr/>
        </p:nvSpPr>
        <p:spPr>
          <a:xfrm>
            <a:off x="1160683" y="610850"/>
            <a:ext cx="7319400" cy="6774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3500">
                <a:solidFill>
                  <a:schemeClr val="dk2"/>
                </a:solidFill>
                <a:latin typeface="Avenir"/>
                <a:ea typeface="Avenir"/>
                <a:cs typeface="Avenir"/>
                <a:sym typeface="Avenir"/>
              </a:rPr>
              <a:t>Service to a Greater Cause </a:t>
            </a:r>
            <a:endParaRPr sz="3500">
              <a:solidFill>
                <a:schemeClr val="dk2"/>
              </a:solidFill>
              <a:latin typeface="Avenir"/>
              <a:ea typeface="Avenir"/>
              <a:cs typeface="Avenir"/>
              <a:sym typeface="Avenir"/>
            </a:endParaRPr>
          </a:p>
        </p:txBody>
      </p:sp>
      <p:pic>
        <p:nvPicPr>
          <p:cNvPr id="631" name="Google Shape;631;p77"/>
          <p:cNvPicPr preferRelativeResize="0"/>
          <p:nvPr/>
        </p:nvPicPr>
        <p:blipFill>
          <a:blip r:embed="rId3">
            <a:alphaModFix/>
          </a:blip>
          <a:stretch>
            <a:fillRect/>
          </a:stretch>
        </p:blipFill>
        <p:spPr>
          <a:xfrm>
            <a:off x="1662100" y="1573975"/>
            <a:ext cx="6419574" cy="3020975"/>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78"/>
          <p:cNvSpPr txBox="1">
            <a:spLocks noGrp="1"/>
          </p:cNvSpPr>
          <p:nvPr>
            <p:ph type="title"/>
          </p:nvPr>
        </p:nvSpPr>
        <p:spPr>
          <a:xfrm>
            <a:off x="708050" y="1141650"/>
            <a:ext cx="7872900" cy="3495000"/>
          </a:xfrm>
          <a:prstGeom prst="rect">
            <a:avLst/>
          </a:prstGeom>
          <a:noFill/>
          <a:ln>
            <a:noFill/>
          </a:ln>
        </p:spPr>
        <p:txBody>
          <a:bodyPr spcFirstLastPara="1" wrap="square" lIns="26775" tIns="26775" rIns="26775" bIns="26775" anchor="t" anchorCtr="0">
            <a:noAutofit/>
          </a:bodyPr>
          <a:lstStyle/>
          <a:p>
            <a:pPr marL="0" lvl="0" indent="0" algn="ctr" rtl="0">
              <a:lnSpc>
                <a:spcPct val="115000"/>
              </a:lnSpc>
              <a:spcBef>
                <a:spcPts val="0"/>
              </a:spcBef>
              <a:spcAft>
                <a:spcPts val="0"/>
              </a:spcAft>
              <a:buNone/>
            </a:pPr>
            <a:r>
              <a:rPr lang="en" sz="1900" b="1">
                <a:latin typeface="Lato"/>
                <a:ea typeface="Lato"/>
                <a:cs typeface="Lato"/>
                <a:sym typeface="Lato"/>
              </a:rPr>
              <a:t>Vision: Champion Providers</a:t>
            </a:r>
            <a:endParaRPr sz="1900" b="1">
              <a:latin typeface="Lato"/>
              <a:ea typeface="Lato"/>
              <a:cs typeface="Lato"/>
              <a:sym typeface="Lato"/>
            </a:endParaRPr>
          </a:p>
          <a:p>
            <a:pPr marL="0" lvl="0" indent="0" algn="l" rtl="0">
              <a:lnSpc>
                <a:spcPct val="115000"/>
              </a:lnSpc>
              <a:spcBef>
                <a:spcPts val="0"/>
              </a:spcBef>
              <a:spcAft>
                <a:spcPts val="0"/>
              </a:spcAft>
              <a:buNone/>
            </a:pPr>
            <a:endParaRPr sz="1900" b="1">
              <a:latin typeface="Lato"/>
              <a:ea typeface="Lato"/>
              <a:cs typeface="Lato"/>
              <a:sym typeface="Lato"/>
            </a:endParaRPr>
          </a:p>
          <a:p>
            <a:pPr marL="0" lvl="0" indent="0" algn="ctr" rtl="0">
              <a:lnSpc>
                <a:spcPct val="115000"/>
              </a:lnSpc>
              <a:spcBef>
                <a:spcPts val="0"/>
              </a:spcBef>
              <a:spcAft>
                <a:spcPts val="0"/>
              </a:spcAft>
              <a:buNone/>
            </a:pPr>
            <a:r>
              <a:rPr lang="en" sz="1700">
                <a:latin typeface="Lato"/>
                <a:ea typeface="Lato"/>
                <a:cs typeface="Lato"/>
                <a:sym typeface="Lato"/>
              </a:rPr>
              <a:t>The Champion Provider Fellowship harnesses the passion of healthcare providers to improve the health of their communities beyond the clinic setting. The California Department of Public Health and the University of California, San Francisco launched the program in 2014 to empower, train and support healthcare providers to use their expertise and respected voices to improve the health of communities through local policy, systems and environmental changes.</a:t>
            </a:r>
            <a:endParaRPr sz="1700">
              <a:latin typeface="Lato"/>
              <a:ea typeface="Lato"/>
              <a:cs typeface="Lato"/>
              <a:sym typeface="Lato"/>
            </a:endParaRPr>
          </a:p>
          <a:p>
            <a:pPr marL="0" lvl="0" indent="0" algn="ctr" rtl="0">
              <a:lnSpc>
                <a:spcPct val="115000"/>
              </a:lnSpc>
              <a:spcBef>
                <a:spcPts val="0"/>
              </a:spcBef>
              <a:spcAft>
                <a:spcPts val="0"/>
              </a:spcAft>
              <a:buNone/>
            </a:pPr>
            <a:endParaRPr sz="1700">
              <a:latin typeface="Lato"/>
              <a:ea typeface="Lato"/>
              <a:cs typeface="Lato"/>
              <a:sym typeface="Lato"/>
            </a:endParaRPr>
          </a:p>
          <a:p>
            <a:pPr marL="0" lvl="0" indent="0" algn="l" rtl="0">
              <a:lnSpc>
                <a:spcPct val="115000"/>
              </a:lnSpc>
              <a:spcBef>
                <a:spcPts val="1000"/>
              </a:spcBef>
              <a:spcAft>
                <a:spcPts val="0"/>
              </a:spcAft>
              <a:buClr>
                <a:srgbClr val="FFFFFF"/>
              </a:buClr>
              <a:buSzPts val="2700"/>
              <a:buFont typeface="Avenir"/>
              <a:buNone/>
            </a:pPr>
            <a:endParaRPr sz="1300"/>
          </a:p>
        </p:txBody>
      </p:sp>
      <p:sp>
        <p:nvSpPr>
          <p:cNvPr id="637" name="Google Shape;637;p78"/>
          <p:cNvSpPr txBox="1"/>
          <p:nvPr/>
        </p:nvSpPr>
        <p:spPr>
          <a:xfrm>
            <a:off x="1243100" y="360300"/>
            <a:ext cx="6512700" cy="5388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a:solidFill>
                  <a:schemeClr val="lt1"/>
                </a:solidFill>
                <a:latin typeface="Lato"/>
                <a:ea typeface="Lato"/>
                <a:cs typeface="Lato"/>
                <a:sym typeface="Lato"/>
              </a:rPr>
              <a:t>Servant Leaders </a:t>
            </a:r>
            <a:endParaRPr sz="2300">
              <a:solidFill>
                <a:schemeClr val="lt1"/>
              </a:solidFill>
              <a:latin typeface="Lato"/>
              <a:ea typeface="Lato"/>
              <a:cs typeface="Lato"/>
              <a:sym typeface="Lato"/>
            </a:endParaRPr>
          </a:p>
        </p:txBody>
      </p:sp>
      <p:pic>
        <p:nvPicPr>
          <p:cNvPr id="638" name="Google Shape;638;p78"/>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36">
                                            <p:txEl>
                                              <p:pRg st="0" end="0"/>
                                            </p:txEl>
                                          </p:spTgt>
                                        </p:tgtEl>
                                        <p:attrNameLst>
                                          <p:attrName>style.visibility</p:attrName>
                                        </p:attrNameLst>
                                      </p:cBhvr>
                                      <p:to>
                                        <p:strVal val="visible"/>
                                      </p:to>
                                    </p:set>
                                    <p:animEffect transition="in" filter="fade">
                                      <p:cBhvr>
                                        <p:cTn id="7" dur="1000"/>
                                        <p:tgtEl>
                                          <p:spTgt spid="63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36">
                                            <p:txEl>
                                              <p:pRg st="1" end="1"/>
                                            </p:txEl>
                                          </p:spTgt>
                                        </p:tgtEl>
                                        <p:attrNameLst>
                                          <p:attrName>style.visibility</p:attrName>
                                        </p:attrNameLst>
                                      </p:cBhvr>
                                      <p:to>
                                        <p:strVal val="visible"/>
                                      </p:to>
                                    </p:set>
                                    <p:animEffect transition="in" filter="fade">
                                      <p:cBhvr>
                                        <p:cTn id="12" dur="1000"/>
                                        <p:tgtEl>
                                          <p:spTgt spid="63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36">
                                            <p:txEl>
                                              <p:pRg st="2" end="2"/>
                                            </p:txEl>
                                          </p:spTgt>
                                        </p:tgtEl>
                                        <p:attrNameLst>
                                          <p:attrName>style.visibility</p:attrName>
                                        </p:attrNameLst>
                                      </p:cBhvr>
                                      <p:to>
                                        <p:strVal val="visible"/>
                                      </p:to>
                                    </p:set>
                                    <p:animEffect transition="in" filter="fade">
                                      <p:cBhvr>
                                        <p:cTn id="17" dur="1000"/>
                                        <p:tgtEl>
                                          <p:spTgt spid="63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36">
                                            <p:txEl>
                                              <p:pRg st="3" end="3"/>
                                            </p:txEl>
                                          </p:spTgt>
                                        </p:tgtEl>
                                        <p:attrNameLst>
                                          <p:attrName>style.visibility</p:attrName>
                                        </p:attrNameLst>
                                      </p:cBhvr>
                                      <p:to>
                                        <p:strVal val="visible"/>
                                      </p:to>
                                    </p:set>
                                    <p:animEffect transition="in" filter="fade">
                                      <p:cBhvr>
                                        <p:cTn id="22" dur="1000"/>
                                        <p:tgtEl>
                                          <p:spTgt spid="63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36">
                                            <p:txEl>
                                              <p:pRg st="4" end="4"/>
                                            </p:txEl>
                                          </p:spTgt>
                                        </p:tgtEl>
                                        <p:attrNameLst>
                                          <p:attrName>style.visibility</p:attrName>
                                        </p:attrNameLst>
                                      </p:cBhvr>
                                      <p:to>
                                        <p:strVal val="visible"/>
                                      </p:to>
                                    </p:set>
                                    <p:animEffect transition="in" filter="fade">
                                      <p:cBhvr>
                                        <p:cTn id="27" dur="1000"/>
                                        <p:tgtEl>
                                          <p:spTgt spid="63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42"/>
        <p:cNvGrpSpPr/>
        <p:nvPr/>
      </p:nvGrpSpPr>
      <p:grpSpPr>
        <a:xfrm>
          <a:off x="0" y="0"/>
          <a:ext cx="0" cy="0"/>
          <a:chOff x="0" y="0"/>
          <a:chExt cx="0" cy="0"/>
        </a:xfrm>
      </p:grpSpPr>
      <p:pic>
        <p:nvPicPr>
          <p:cNvPr id="643" name="Google Shape;643;p79" descr="149178-004-4E58EB7E.jpg"/>
          <p:cNvPicPr preferRelativeResize="0"/>
          <p:nvPr/>
        </p:nvPicPr>
        <p:blipFill rotWithShape="1">
          <a:blip r:embed="rId3">
            <a:alphaModFix/>
          </a:blip>
          <a:srcRect/>
          <a:stretch/>
        </p:blipFill>
        <p:spPr>
          <a:xfrm>
            <a:off x="1149333" y="0"/>
            <a:ext cx="7072313" cy="5143501"/>
          </a:xfrm>
          <a:prstGeom prst="rect">
            <a:avLst/>
          </a:prstGeom>
          <a:noFill/>
          <a:ln>
            <a:noFill/>
          </a:ln>
        </p:spPr>
      </p:pic>
      <p:sp>
        <p:nvSpPr>
          <p:cNvPr id="644" name="Google Shape;644;p79"/>
          <p:cNvSpPr txBox="1"/>
          <p:nvPr/>
        </p:nvSpPr>
        <p:spPr>
          <a:xfrm rot="-581292">
            <a:off x="1236692" y="1452607"/>
            <a:ext cx="2114253" cy="696942"/>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Values</a:t>
            </a:r>
            <a:endParaRPr sz="500">
              <a:latin typeface="Montserrat"/>
              <a:ea typeface="Montserrat"/>
              <a:cs typeface="Montserrat"/>
              <a:sym typeface="Montserrat"/>
            </a:endParaRPr>
          </a:p>
        </p:txBody>
      </p:sp>
      <p:sp>
        <p:nvSpPr>
          <p:cNvPr id="645" name="Google Shape;645;p79"/>
          <p:cNvSpPr txBox="1"/>
          <p:nvPr/>
        </p:nvSpPr>
        <p:spPr>
          <a:xfrm>
            <a:off x="3308520" y="3478044"/>
            <a:ext cx="1974300" cy="7857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4700"/>
              <a:buFont typeface="Arial"/>
              <a:buNone/>
            </a:pPr>
            <a:r>
              <a:rPr lang="en" sz="4700" i="0" u="none" strike="noStrike" cap="none">
                <a:solidFill>
                  <a:srgbClr val="FFFFFF"/>
                </a:solidFill>
                <a:latin typeface="Montserrat"/>
                <a:ea typeface="Montserrat"/>
                <a:cs typeface="Montserrat"/>
                <a:sym typeface="Montserrat"/>
              </a:rPr>
              <a:t>Vision </a:t>
            </a:r>
            <a:endParaRPr sz="500">
              <a:latin typeface="Montserrat"/>
              <a:ea typeface="Montserrat"/>
              <a:cs typeface="Montserrat"/>
              <a:sym typeface="Montserrat"/>
            </a:endParaRPr>
          </a:p>
        </p:txBody>
      </p:sp>
      <p:sp>
        <p:nvSpPr>
          <p:cNvPr id="646" name="Google Shape;646;p79"/>
          <p:cNvSpPr txBox="1"/>
          <p:nvPr/>
        </p:nvSpPr>
        <p:spPr>
          <a:xfrm rot="213192">
            <a:off x="5865647" y="1244827"/>
            <a:ext cx="2086311" cy="696741"/>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5C86B9"/>
              </a:buClr>
              <a:buSzPts val="4200"/>
              <a:buFont typeface="Arial"/>
              <a:buNone/>
            </a:pPr>
            <a:r>
              <a:rPr lang="en" sz="4200" i="0" u="none" strike="noStrike" cap="none">
                <a:solidFill>
                  <a:srgbClr val="5C86B9"/>
                </a:solidFill>
                <a:latin typeface="Montserrat"/>
                <a:ea typeface="Montserrat"/>
                <a:cs typeface="Montserrat"/>
                <a:sym typeface="Montserrat"/>
              </a:rPr>
              <a:t>Mission </a:t>
            </a:r>
            <a:endParaRPr sz="500">
              <a:latin typeface="Montserrat"/>
              <a:ea typeface="Montserrat"/>
              <a:cs typeface="Montserrat"/>
              <a:sym typeface="Montserrat"/>
            </a:endParaRPr>
          </a:p>
        </p:txBody>
      </p:sp>
      <p:sp>
        <p:nvSpPr>
          <p:cNvPr id="647" name="Google Shape;647;p79"/>
          <p:cNvSpPr txBox="1"/>
          <p:nvPr/>
        </p:nvSpPr>
        <p:spPr>
          <a:xfrm>
            <a:off x="2521013" y="4498613"/>
            <a:ext cx="3549300" cy="4905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324863"/>
              </a:buClr>
              <a:buSzPts val="2700"/>
              <a:buFont typeface="Palatino"/>
              <a:buNone/>
            </a:pPr>
            <a:r>
              <a:rPr lang="en" sz="2700">
                <a:solidFill>
                  <a:srgbClr val="FFFFFF"/>
                </a:solidFill>
                <a:latin typeface="Montserrat"/>
                <a:ea typeface="Montserrat"/>
                <a:cs typeface="Montserrat"/>
                <a:sym typeface="Montserrat"/>
              </a:rPr>
              <a:t>Service to a Cause</a:t>
            </a:r>
            <a:endParaRPr sz="500">
              <a:solidFill>
                <a:srgbClr val="FFFFFF"/>
              </a:solidFill>
              <a:latin typeface="Montserrat"/>
              <a:ea typeface="Montserrat"/>
              <a:cs typeface="Montserrat"/>
              <a:sym typeface="Montserrat"/>
            </a:endParaRPr>
          </a:p>
        </p:txBody>
      </p:sp>
      <p:sp>
        <p:nvSpPr>
          <p:cNvPr id="648" name="Google Shape;648;p79"/>
          <p:cNvSpPr/>
          <p:nvPr/>
        </p:nvSpPr>
        <p:spPr>
          <a:xfrm rot="-132407">
            <a:off x="3033516" y="3349594"/>
            <a:ext cx="2524272" cy="1042675"/>
          </a:xfrm>
          <a:prstGeom prst="ellipse">
            <a:avLst/>
          </a:prstGeom>
          <a:noFill/>
          <a:ln w="76200" cap="flat" cmpd="sng">
            <a:solidFill>
              <a:srgbClr val="7BECC7"/>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49" name="Google Shape;649;p79"/>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8"/>
                                        </p:tgtEl>
                                        <p:attrNameLst>
                                          <p:attrName>style.visibility</p:attrName>
                                        </p:attrNameLst>
                                      </p:cBhvr>
                                      <p:to>
                                        <p:strVal val="visible"/>
                                      </p:to>
                                    </p:set>
                                    <p:animEffect transition="in" filter="fade">
                                      <p:cBhvr>
                                        <p:cTn id="7" dur="10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53"/>
        <p:cNvGrpSpPr/>
        <p:nvPr/>
      </p:nvGrpSpPr>
      <p:grpSpPr>
        <a:xfrm>
          <a:off x="0" y="0"/>
          <a:ext cx="0" cy="0"/>
          <a:chOff x="0" y="0"/>
          <a:chExt cx="0" cy="0"/>
        </a:xfrm>
      </p:grpSpPr>
      <p:pic>
        <p:nvPicPr>
          <p:cNvPr id="654" name="Google Shape;654;p80" descr="image36.jpeg"/>
          <p:cNvPicPr preferRelativeResize="0"/>
          <p:nvPr/>
        </p:nvPicPr>
        <p:blipFill rotWithShape="1">
          <a:blip r:embed="rId3">
            <a:alphaModFix amt="10050"/>
          </a:blip>
          <a:srcRect l="20349" r="655"/>
          <a:stretch/>
        </p:blipFill>
        <p:spPr>
          <a:xfrm>
            <a:off x="0" y="0"/>
            <a:ext cx="9619179" cy="5009719"/>
          </a:xfrm>
          <a:prstGeom prst="rect">
            <a:avLst/>
          </a:prstGeom>
          <a:noFill/>
          <a:ln>
            <a:noFill/>
          </a:ln>
        </p:spPr>
      </p:pic>
      <p:sp>
        <p:nvSpPr>
          <p:cNvPr id="655" name="Google Shape;655;p80"/>
          <p:cNvSpPr txBox="1"/>
          <p:nvPr/>
        </p:nvSpPr>
        <p:spPr>
          <a:xfrm>
            <a:off x="1931838" y="953302"/>
            <a:ext cx="5280300" cy="4383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2600"/>
              <a:buFont typeface="Helvetica Neue Light"/>
              <a:buNone/>
            </a:pPr>
            <a:r>
              <a:rPr lang="en" sz="2600" b="0" i="0" u="none" strike="noStrike" cap="none">
                <a:solidFill>
                  <a:srgbClr val="FFFFFF"/>
                </a:solidFill>
                <a:latin typeface="Helvetica Neue Light"/>
                <a:ea typeface="Helvetica Neue Light"/>
                <a:cs typeface="Helvetica Neue Light"/>
                <a:sym typeface="Helvetica Neue Light"/>
              </a:rPr>
              <a:t>My Vision</a:t>
            </a:r>
            <a:endParaRPr sz="500"/>
          </a:p>
        </p:txBody>
      </p:sp>
      <p:sp>
        <p:nvSpPr>
          <p:cNvPr id="656" name="Google Shape;656;p80"/>
          <p:cNvSpPr txBox="1">
            <a:spLocks noGrp="1"/>
          </p:cNvSpPr>
          <p:nvPr>
            <p:ph type="title"/>
          </p:nvPr>
        </p:nvSpPr>
        <p:spPr>
          <a:xfrm>
            <a:off x="885000" y="1477200"/>
            <a:ext cx="7374000" cy="2767500"/>
          </a:xfrm>
          <a:prstGeom prst="rect">
            <a:avLst/>
          </a:prstGeom>
          <a:noFill/>
          <a:ln>
            <a:noFill/>
          </a:ln>
        </p:spPr>
        <p:txBody>
          <a:bodyPr spcFirstLastPara="1" wrap="square" lIns="19050" tIns="19050" rIns="19050" bIns="19050" anchor="ctr" anchorCtr="0">
            <a:normAutofit/>
          </a:bodyPr>
          <a:lstStyle/>
          <a:p>
            <a:pPr marL="0" marR="0" lvl="0" indent="0" algn="ctr" rtl="0">
              <a:lnSpc>
                <a:spcPct val="100000"/>
              </a:lnSpc>
              <a:spcBef>
                <a:spcPts val="0"/>
              </a:spcBef>
              <a:spcAft>
                <a:spcPts val="0"/>
              </a:spcAft>
              <a:buClr>
                <a:srgbClr val="FFFFFF"/>
              </a:buClr>
              <a:buSzPts val="2100"/>
              <a:buFont typeface="Avenir"/>
              <a:buNone/>
            </a:pPr>
            <a:r>
              <a:rPr lang="en" b="0" i="0" u="none" strike="noStrike" cap="none">
                <a:solidFill>
                  <a:srgbClr val="FFFFFF"/>
                </a:solidFill>
                <a:latin typeface="Avenir"/>
                <a:ea typeface="Avenir"/>
                <a:cs typeface="Avenir"/>
                <a:sym typeface="Avenir"/>
              </a:rPr>
              <a:t>“I envision a world where boundless imagination and creativity </a:t>
            </a:r>
            <a:r>
              <a:rPr lang="en">
                <a:solidFill>
                  <a:srgbClr val="FFFFFF"/>
                </a:solidFill>
                <a:latin typeface="Avenir"/>
                <a:ea typeface="Avenir"/>
                <a:cs typeface="Avenir"/>
                <a:sym typeface="Avenir"/>
              </a:rPr>
              <a:t>are </a:t>
            </a:r>
            <a:r>
              <a:rPr lang="en" b="0" i="0" u="none" strike="noStrike" cap="none">
                <a:solidFill>
                  <a:srgbClr val="FFFFFF"/>
                </a:solidFill>
                <a:latin typeface="Avenir"/>
                <a:ea typeface="Avenir"/>
                <a:cs typeface="Avenir"/>
                <a:sym typeface="Avenir"/>
              </a:rPr>
              <a:t>applied to life itself, where the very art of living is mastered and evolved as each individual is empowered to express their unique greatness in  the world.”</a:t>
            </a:r>
            <a:endParaRPr sz="2700"/>
          </a:p>
        </p:txBody>
      </p:sp>
      <p:pic>
        <p:nvPicPr>
          <p:cNvPr id="657" name="Google Shape;657;p80"/>
          <p:cNvPicPr preferRelativeResize="0"/>
          <p:nvPr/>
        </p:nvPicPr>
        <p:blipFill>
          <a:blip r:embed="rId4">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56"/>
                                        </p:tgtEl>
                                        <p:attrNameLst>
                                          <p:attrName>style.visibility</p:attrName>
                                        </p:attrNameLst>
                                      </p:cBhvr>
                                      <p:to>
                                        <p:strVal val="visible"/>
                                      </p:to>
                                    </p:set>
                                    <p:animEffect transition="in" filter="fade">
                                      <p:cBhvr>
                                        <p:cTn id="7" dur="2000"/>
                                        <p:tgtEl>
                                          <p:spTgt spid="6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61"/>
        <p:cNvGrpSpPr/>
        <p:nvPr/>
      </p:nvGrpSpPr>
      <p:grpSpPr>
        <a:xfrm>
          <a:off x="0" y="0"/>
          <a:ext cx="0" cy="0"/>
          <a:chOff x="0" y="0"/>
          <a:chExt cx="0" cy="0"/>
        </a:xfrm>
      </p:grpSpPr>
      <p:sp>
        <p:nvSpPr>
          <p:cNvPr id="662" name="Google Shape;662;p81"/>
          <p:cNvSpPr txBox="1">
            <a:spLocks noGrp="1"/>
          </p:cNvSpPr>
          <p:nvPr>
            <p:ph type="body" idx="4294967295"/>
          </p:nvPr>
        </p:nvSpPr>
        <p:spPr>
          <a:xfrm>
            <a:off x="293213" y="1749300"/>
            <a:ext cx="8662200" cy="2131200"/>
          </a:xfrm>
          <a:prstGeom prst="rect">
            <a:avLst/>
          </a:prstGeom>
          <a:noFill/>
          <a:ln>
            <a:noFill/>
          </a:ln>
        </p:spPr>
        <p:txBody>
          <a:bodyPr spcFirstLastPara="1" wrap="square" lIns="26800" tIns="26800" rIns="26800" bIns="26800" anchor="ctr" anchorCtr="0">
            <a:normAutofit fontScale="77500" lnSpcReduction="20000"/>
          </a:bodyPr>
          <a:lstStyle/>
          <a:p>
            <a:pPr marL="241300" lvl="0" indent="0" algn="l" rtl="0">
              <a:lnSpc>
                <a:spcPct val="100000"/>
              </a:lnSpc>
              <a:spcBef>
                <a:spcPts val="0"/>
              </a:spcBef>
              <a:spcAft>
                <a:spcPts val="0"/>
              </a:spcAft>
              <a:buNone/>
            </a:pPr>
            <a:endParaRPr sz="3000"/>
          </a:p>
          <a:p>
            <a:pPr marL="241300" lvl="0" indent="0" algn="l" rtl="0">
              <a:lnSpc>
                <a:spcPct val="100000"/>
              </a:lnSpc>
              <a:spcBef>
                <a:spcPts val="0"/>
              </a:spcBef>
              <a:spcAft>
                <a:spcPts val="0"/>
              </a:spcAft>
              <a:buNone/>
            </a:pPr>
            <a:r>
              <a:rPr lang="en" sz="3000"/>
              <a:t>What is your </a:t>
            </a:r>
            <a:r>
              <a:rPr lang="en" sz="4500">
                <a:solidFill>
                  <a:srgbClr val="7BECC7"/>
                </a:solidFill>
              </a:rPr>
              <a:t>vision</a:t>
            </a:r>
            <a:r>
              <a:rPr lang="en" sz="4500"/>
              <a:t> </a:t>
            </a:r>
            <a:r>
              <a:rPr lang="en" sz="3000"/>
              <a:t>for a thriving community? </a:t>
            </a:r>
            <a:endParaRPr sz="3000"/>
          </a:p>
          <a:p>
            <a:pPr marL="241300" lvl="0" indent="0" algn="l" rtl="0">
              <a:lnSpc>
                <a:spcPct val="100000"/>
              </a:lnSpc>
              <a:spcBef>
                <a:spcPts val="0"/>
              </a:spcBef>
              <a:spcAft>
                <a:spcPts val="0"/>
              </a:spcAft>
              <a:buNone/>
            </a:pPr>
            <a:endParaRPr sz="1400"/>
          </a:p>
          <a:p>
            <a:pPr marL="241300" lvl="0" indent="0" algn="ctr" rtl="0">
              <a:lnSpc>
                <a:spcPct val="100000"/>
              </a:lnSpc>
              <a:spcBef>
                <a:spcPts val="0"/>
              </a:spcBef>
              <a:spcAft>
                <a:spcPts val="0"/>
              </a:spcAft>
              <a:buNone/>
            </a:pPr>
            <a:r>
              <a:rPr lang="en" sz="3000" i="1" u="sng"/>
              <a:t>or</a:t>
            </a:r>
            <a:endParaRPr sz="3000" i="1" u="sng"/>
          </a:p>
          <a:p>
            <a:pPr marL="241300" lvl="0" indent="0" algn="l" rtl="0">
              <a:lnSpc>
                <a:spcPct val="100000"/>
              </a:lnSpc>
              <a:spcBef>
                <a:spcPts val="0"/>
              </a:spcBef>
              <a:spcAft>
                <a:spcPts val="0"/>
              </a:spcAft>
              <a:buNone/>
            </a:pPr>
            <a:endParaRPr sz="1400"/>
          </a:p>
          <a:p>
            <a:pPr marL="241300" lvl="0" indent="0" algn="l" rtl="0">
              <a:lnSpc>
                <a:spcPct val="100000"/>
              </a:lnSpc>
              <a:spcBef>
                <a:spcPts val="0"/>
              </a:spcBef>
              <a:spcAft>
                <a:spcPts val="0"/>
              </a:spcAft>
              <a:buNone/>
            </a:pPr>
            <a:r>
              <a:rPr lang="en" sz="3000"/>
              <a:t>If your fellowship did an </a:t>
            </a:r>
            <a:r>
              <a:rPr lang="en" sz="4500">
                <a:solidFill>
                  <a:srgbClr val="7BECC7"/>
                </a:solidFill>
              </a:rPr>
              <a:t>extraordinary</a:t>
            </a:r>
            <a:r>
              <a:rPr lang="en" sz="3000"/>
              <a:t> job at achieving that vision, what would your county look like and feel like to live in?</a:t>
            </a:r>
            <a:endParaRPr sz="3000"/>
          </a:p>
        </p:txBody>
      </p:sp>
      <p:sp>
        <p:nvSpPr>
          <p:cNvPr id="663" name="Google Shape;663;p81"/>
          <p:cNvSpPr txBox="1"/>
          <p:nvPr/>
        </p:nvSpPr>
        <p:spPr>
          <a:xfrm>
            <a:off x="1160683" y="610850"/>
            <a:ext cx="7057200" cy="723300"/>
          </a:xfrm>
          <a:prstGeom prst="rect">
            <a:avLst/>
          </a:prstGeom>
          <a:noFill/>
          <a:ln>
            <a:noFill/>
          </a:ln>
        </p:spPr>
        <p:txBody>
          <a:bodyPr spcFirstLastPara="1" wrap="square" lIns="68575" tIns="68575" rIns="68575" bIns="68575" anchor="t" anchorCtr="0">
            <a:spAutoFit/>
          </a:bodyPr>
          <a:lstStyle/>
          <a:p>
            <a:pPr marL="0" lvl="0" indent="0" algn="l" rtl="0">
              <a:spcBef>
                <a:spcPts val="0"/>
              </a:spcBef>
              <a:spcAft>
                <a:spcPts val="0"/>
              </a:spcAft>
              <a:buNone/>
            </a:pPr>
            <a:r>
              <a:rPr lang="en" sz="3800">
                <a:solidFill>
                  <a:schemeClr val="dk2"/>
                </a:solidFill>
                <a:latin typeface="Avenir"/>
                <a:ea typeface="Avenir"/>
                <a:cs typeface="Avenir"/>
                <a:sym typeface="Avenir"/>
              </a:rPr>
              <a:t>Setting an Internal  Vision</a:t>
            </a:r>
            <a:endParaRPr sz="3800">
              <a:solidFill>
                <a:schemeClr val="dk2"/>
              </a:solidFill>
              <a:latin typeface="Avenir"/>
              <a:ea typeface="Avenir"/>
              <a:cs typeface="Avenir"/>
              <a:sym typeface="Avenir"/>
            </a:endParaRPr>
          </a:p>
        </p:txBody>
      </p:sp>
      <p:sp>
        <p:nvSpPr>
          <p:cNvPr id="664" name="Google Shape;664;p81"/>
          <p:cNvSpPr txBox="1"/>
          <p:nvPr/>
        </p:nvSpPr>
        <p:spPr>
          <a:xfrm>
            <a:off x="5171625" y="4068775"/>
            <a:ext cx="29232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500">
                <a:solidFill>
                  <a:schemeClr val="lt1"/>
                </a:solidFill>
                <a:latin typeface="Lato"/>
                <a:ea typeface="Lato"/>
                <a:cs typeface="Lato"/>
                <a:sym typeface="Lato"/>
              </a:rPr>
              <a:t>This is your </a:t>
            </a:r>
            <a:r>
              <a:rPr lang="en" sz="3100">
                <a:solidFill>
                  <a:srgbClr val="7BECC7"/>
                </a:solidFill>
                <a:latin typeface="Lato"/>
                <a:ea typeface="Lato"/>
                <a:cs typeface="Lato"/>
                <a:sym typeface="Lato"/>
              </a:rPr>
              <a:t>cause</a:t>
            </a:r>
            <a:r>
              <a:rPr lang="en" sz="2500">
                <a:solidFill>
                  <a:schemeClr val="lt1"/>
                </a:solidFill>
                <a:latin typeface="Lato"/>
                <a:ea typeface="Lato"/>
                <a:cs typeface="Lato"/>
                <a:sym typeface="Lato"/>
              </a:rPr>
              <a:t>.</a:t>
            </a:r>
            <a:endParaRPr sz="2500">
              <a:solidFill>
                <a:schemeClr val="lt1"/>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2">
                                            <p:txEl>
                                              <p:pRg st="0" end="0"/>
                                            </p:txEl>
                                          </p:spTgt>
                                        </p:tgtEl>
                                        <p:attrNameLst>
                                          <p:attrName>style.visibility</p:attrName>
                                        </p:attrNameLst>
                                      </p:cBhvr>
                                      <p:to>
                                        <p:strVal val="visible"/>
                                      </p:to>
                                    </p:set>
                                    <p:animEffect transition="in" filter="fade">
                                      <p:cBhvr>
                                        <p:cTn id="7" dur="500"/>
                                        <p:tgtEl>
                                          <p:spTgt spid="66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2">
                                            <p:txEl>
                                              <p:pRg st="1" end="1"/>
                                            </p:txEl>
                                          </p:spTgt>
                                        </p:tgtEl>
                                        <p:attrNameLst>
                                          <p:attrName>style.visibility</p:attrName>
                                        </p:attrNameLst>
                                      </p:cBhvr>
                                      <p:to>
                                        <p:strVal val="visible"/>
                                      </p:to>
                                    </p:set>
                                    <p:animEffect transition="in" filter="fade">
                                      <p:cBhvr>
                                        <p:cTn id="12" dur="500"/>
                                        <p:tgtEl>
                                          <p:spTgt spid="66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62">
                                            <p:txEl>
                                              <p:pRg st="2" end="2"/>
                                            </p:txEl>
                                          </p:spTgt>
                                        </p:tgtEl>
                                        <p:attrNameLst>
                                          <p:attrName>style.visibility</p:attrName>
                                        </p:attrNameLst>
                                      </p:cBhvr>
                                      <p:to>
                                        <p:strVal val="visible"/>
                                      </p:to>
                                    </p:set>
                                    <p:animEffect transition="in" filter="fade">
                                      <p:cBhvr>
                                        <p:cTn id="17" dur="500"/>
                                        <p:tgtEl>
                                          <p:spTgt spid="66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62">
                                            <p:txEl>
                                              <p:pRg st="3" end="3"/>
                                            </p:txEl>
                                          </p:spTgt>
                                        </p:tgtEl>
                                        <p:attrNameLst>
                                          <p:attrName>style.visibility</p:attrName>
                                        </p:attrNameLst>
                                      </p:cBhvr>
                                      <p:to>
                                        <p:strVal val="visible"/>
                                      </p:to>
                                    </p:set>
                                    <p:animEffect transition="in" filter="fade">
                                      <p:cBhvr>
                                        <p:cTn id="22" dur="500"/>
                                        <p:tgtEl>
                                          <p:spTgt spid="66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2">
                                            <p:txEl>
                                              <p:pRg st="4" end="4"/>
                                            </p:txEl>
                                          </p:spTgt>
                                        </p:tgtEl>
                                        <p:attrNameLst>
                                          <p:attrName>style.visibility</p:attrName>
                                        </p:attrNameLst>
                                      </p:cBhvr>
                                      <p:to>
                                        <p:strVal val="visible"/>
                                      </p:to>
                                    </p:set>
                                    <p:animEffect transition="in" filter="fade">
                                      <p:cBhvr>
                                        <p:cTn id="27" dur="500"/>
                                        <p:tgtEl>
                                          <p:spTgt spid="66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2">
                                            <p:txEl>
                                              <p:pRg st="5" end="5"/>
                                            </p:txEl>
                                          </p:spTgt>
                                        </p:tgtEl>
                                        <p:attrNameLst>
                                          <p:attrName>style.visibility</p:attrName>
                                        </p:attrNameLst>
                                      </p:cBhvr>
                                      <p:to>
                                        <p:strVal val="visible"/>
                                      </p:to>
                                    </p:set>
                                    <p:animEffect transition="in" filter="fade">
                                      <p:cBhvr>
                                        <p:cTn id="32" dur="500"/>
                                        <p:tgtEl>
                                          <p:spTgt spid="66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64"/>
                                        </p:tgtEl>
                                        <p:attrNameLst>
                                          <p:attrName>style.visibility</p:attrName>
                                        </p:attrNameLst>
                                      </p:cBhvr>
                                      <p:to>
                                        <p:strVal val="visible"/>
                                      </p:to>
                                    </p:set>
                                    <p:animEffect transition="in" filter="fade">
                                      <p:cBhvr>
                                        <p:cTn id="37" dur="1000"/>
                                        <p:tgtEl>
                                          <p:spTgt spid="6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28"/>
          <p:cNvSpPr txBox="1">
            <a:spLocks noGrp="1"/>
          </p:cNvSpPr>
          <p:nvPr>
            <p:ph type="title"/>
          </p:nvPr>
        </p:nvSpPr>
        <p:spPr>
          <a:xfrm>
            <a:off x="1052550" y="255525"/>
            <a:ext cx="7038900" cy="914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a:t>WHAT DO YOU SEE?</a:t>
            </a:r>
            <a:endParaRPr/>
          </a:p>
        </p:txBody>
      </p:sp>
      <p:sp>
        <p:nvSpPr>
          <p:cNvPr id="220" name="Google Shape;220;p28"/>
          <p:cNvSpPr/>
          <p:nvPr/>
        </p:nvSpPr>
        <p:spPr>
          <a:xfrm>
            <a:off x="4330909" y="2330648"/>
            <a:ext cx="482100" cy="482100"/>
          </a:xfrm>
          <a:prstGeom prst="ellipse">
            <a:avLst/>
          </a:prstGeom>
          <a:solidFill>
            <a:srgbClr val="0FDAE2"/>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p82"/>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marR="0" lvl="0" indent="0" algn="ctr" rtl="0">
              <a:spcBef>
                <a:spcPts val="0"/>
              </a:spcBef>
              <a:spcAft>
                <a:spcPts val="0"/>
              </a:spcAft>
              <a:buClr>
                <a:schemeClr val="lt1"/>
              </a:buClr>
              <a:buFont typeface="Calibri"/>
              <a:buNone/>
            </a:pPr>
            <a:r>
              <a:rPr lang="en" sz="3300" i="0" u="none" strike="noStrike" cap="none">
                <a:solidFill>
                  <a:schemeClr val="lt1"/>
                </a:solidFill>
                <a:latin typeface="Avenir"/>
                <a:ea typeface="Avenir"/>
                <a:cs typeface="Avenir"/>
                <a:sym typeface="Avenir"/>
              </a:rPr>
              <a:t>How You Might Draft</a:t>
            </a:r>
            <a:endParaRPr sz="1100">
              <a:latin typeface="Avenir"/>
              <a:ea typeface="Avenir"/>
              <a:cs typeface="Avenir"/>
              <a:sym typeface="Avenir"/>
            </a:endParaRPr>
          </a:p>
        </p:txBody>
      </p:sp>
      <p:sp>
        <p:nvSpPr>
          <p:cNvPr id="670" name="Google Shape;670;p82"/>
          <p:cNvSpPr txBox="1">
            <a:spLocks noGrp="1"/>
          </p:cNvSpPr>
          <p:nvPr>
            <p:ph type="body" idx="1"/>
          </p:nvPr>
        </p:nvSpPr>
        <p:spPr>
          <a:xfrm>
            <a:off x="504900" y="1687850"/>
            <a:ext cx="8355300" cy="2798700"/>
          </a:xfrm>
          <a:prstGeom prst="rect">
            <a:avLst/>
          </a:prstGeom>
          <a:noFill/>
          <a:ln>
            <a:noFill/>
          </a:ln>
        </p:spPr>
        <p:txBody>
          <a:bodyPr spcFirstLastPara="1" wrap="square" lIns="68575" tIns="34275" rIns="68575" bIns="34275" anchor="t" anchorCtr="0">
            <a:noAutofit/>
          </a:bodyPr>
          <a:lstStyle/>
          <a:p>
            <a:pPr marL="381000" marR="0" lvl="0" indent="-371475" algn="l" rtl="0">
              <a:lnSpc>
                <a:spcPct val="100000"/>
              </a:lnSpc>
              <a:spcBef>
                <a:spcPts val="1000"/>
              </a:spcBef>
              <a:spcAft>
                <a:spcPts val="0"/>
              </a:spcAft>
              <a:buClr>
                <a:schemeClr val="lt1"/>
              </a:buClr>
              <a:buSzPts val="2050"/>
              <a:buFont typeface="Lato"/>
              <a:buAutoNum type="arabicPeriod"/>
            </a:pPr>
            <a:r>
              <a:rPr lang="en" sz="2050" i="0" u="none" strike="noStrike" cap="none">
                <a:solidFill>
                  <a:schemeClr val="lt1"/>
                </a:solidFill>
              </a:rPr>
              <a:t>Draft a statement of approximately one sentence that reflects in a way your picture of </a:t>
            </a:r>
            <a:r>
              <a:rPr lang="en" sz="2050"/>
              <a:t>your community/Dept </a:t>
            </a:r>
            <a:r>
              <a:rPr lang="en" sz="2050" i="0" u="none" strike="noStrike" cap="none">
                <a:solidFill>
                  <a:schemeClr val="lt1"/>
                </a:solidFill>
              </a:rPr>
              <a:t>as you would live and die to have it be.</a:t>
            </a:r>
            <a:endParaRPr sz="1275"/>
          </a:p>
          <a:p>
            <a:pPr marL="381000" marR="0" lvl="0" indent="-371475" algn="l" rtl="0">
              <a:lnSpc>
                <a:spcPct val="100000"/>
              </a:lnSpc>
              <a:spcBef>
                <a:spcPts val="1000"/>
              </a:spcBef>
              <a:spcAft>
                <a:spcPts val="0"/>
              </a:spcAft>
              <a:buClr>
                <a:schemeClr val="lt1"/>
              </a:buClr>
              <a:buSzPts val="2050"/>
              <a:buFont typeface="Lato"/>
              <a:buAutoNum type="arabicPeriod"/>
            </a:pPr>
            <a:r>
              <a:rPr lang="en" sz="2050" i="0" u="none" strike="noStrike" cap="none">
                <a:solidFill>
                  <a:schemeClr val="lt1"/>
                </a:solidFill>
              </a:rPr>
              <a:t>Begin </a:t>
            </a:r>
            <a:r>
              <a:rPr lang="en" sz="2050"/>
              <a:t>“M</a:t>
            </a:r>
            <a:r>
              <a:rPr lang="en" sz="2050" i="0" u="none" strike="noStrike" cap="none">
                <a:solidFill>
                  <a:schemeClr val="lt1"/>
                </a:solidFill>
              </a:rPr>
              <a:t>y  vision for is . . .” or “I envision a</a:t>
            </a:r>
            <a:r>
              <a:rPr lang="en" sz="2050"/>
              <a:t> office</a:t>
            </a:r>
            <a:r>
              <a:rPr lang="en" sz="2050" i="0" u="none" strike="noStrike" cap="none">
                <a:solidFill>
                  <a:schemeClr val="lt1"/>
                </a:solidFill>
              </a:rPr>
              <a:t>”</a:t>
            </a:r>
            <a:endParaRPr sz="2050" i="0" u="none" strike="noStrike" cap="none">
              <a:solidFill>
                <a:schemeClr val="lt1"/>
              </a:solidFill>
            </a:endParaRPr>
          </a:p>
          <a:p>
            <a:pPr marL="381000" marR="0" lvl="0" indent="-371475" algn="l" rtl="0">
              <a:lnSpc>
                <a:spcPct val="100000"/>
              </a:lnSpc>
              <a:spcBef>
                <a:spcPts val="1000"/>
              </a:spcBef>
              <a:spcAft>
                <a:spcPts val="0"/>
              </a:spcAft>
              <a:buClr>
                <a:schemeClr val="lt1"/>
              </a:buClr>
              <a:buSzPts val="2050"/>
              <a:buFont typeface="Lato"/>
              <a:buAutoNum type="arabicPeriod"/>
            </a:pPr>
            <a:r>
              <a:rPr lang="en" sz="2050" i="0" u="none" strike="noStrike" cap="none">
                <a:solidFill>
                  <a:schemeClr val="lt1"/>
                </a:solidFill>
              </a:rPr>
              <a:t>Aim to describe the end condition. </a:t>
            </a:r>
            <a:r>
              <a:rPr lang="en" sz="2050"/>
              <a:t>G</a:t>
            </a:r>
            <a:r>
              <a:rPr lang="en" sz="2050" i="0" u="none" strike="noStrike" cap="none">
                <a:solidFill>
                  <a:schemeClr val="lt1"/>
                </a:solidFill>
              </a:rPr>
              <a:t>o BIG.</a:t>
            </a:r>
            <a:endParaRPr sz="1275"/>
          </a:p>
          <a:p>
            <a:pPr marL="381000" marR="0" lvl="0" indent="-371475" algn="l" rtl="0">
              <a:lnSpc>
                <a:spcPct val="100000"/>
              </a:lnSpc>
              <a:spcBef>
                <a:spcPts val="1000"/>
              </a:spcBef>
              <a:spcAft>
                <a:spcPts val="0"/>
              </a:spcAft>
              <a:buClr>
                <a:schemeClr val="lt1"/>
              </a:buClr>
              <a:buSzPts val="2050"/>
              <a:buFont typeface="Lato"/>
              <a:buAutoNum type="arabicPeriod"/>
            </a:pPr>
            <a:r>
              <a:rPr lang="en" sz="2050" i="0" u="none" strike="noStrike" cap="none">
                <a:solidFill>
                  <a:schemeClr val="lt1"/>
                </a:solidFill>
              </a:rPr>
              <a:t>Seek </a:t>
            </a:r>
            <a:r>
              <a:rPr lang="en" sz="2050" i="0" u="sng" strike="noStrike" cap="none">
                <a:solidFill>
                  <a:schemeClr val="lt2"/>
                </a:solidFill>
              </a:rPr>
              <a:t>authenticity</a:t>
            </a:r>
            <a:r>
              <a:rPr lang="en" sz="2050" i="0" u="none" strike="noStrike" cap="none">
                <a:solidFill>
                  <a:schemeClr val="lt1"/>
                </a:solidFill>
              </a:rPr>
              <a:t>.  Is it YOU?</a:t>
            </a:r>
            <a:endParaRPr sz="2050"/>
          </a:p>
          <a:p>
            <a:pPr marL="381000" marR="0" lvl="0" indent="-371475" algn="l" rtl="0">
              <a:lnSpc>
                <a:spcPct val="100000"/>
              </a:lnSpc>
              <a:spcBef>
                <a:spcPts val="1000"/>
              </a:spcBef>
              <a:spcAft>
                <a:spcPts val="1000"/>
              </a:spcAft>
              <a:buClr>
                <a:schemeClr val="lt1"/>
              </a:buClr>
              <a:buSzPts val="2050"/>
              <a:buFont typeface="Lato"/>
              <a:buAutoNum type="arabicPeriod"/>
            </a:pPr>
            <a:r>
              <a:rPr lang="en" sz="2050" i="0" u="none" strike="noStrike" cap="none">
                <a:solidFill>
                  <a:schemeClr val="lt1"/>
                </a:solidFill>
              </a:rPr>
              <a:t>Seek </a:t>
            </a:r>
            <a:r>
              <a:rPr lang="en" sz="2050" i="0" u="sng" strike="noStrike" cap="none">
                <a:solidFill>
                  <a:schemeClr val="lt2"/>
                </a:solidFill>
              </a:rPr>
              <a:t>power</a:t>
            </a:r>
            <a:r>
              <a:rPr lang="en" sz="2050" i="0" u="none" strike="noStrike" cap="none">
                <a:solidFill>
                  <a:schemeClr val="lt1"/>
                </a:solidFill>
              </a:rPr>
              <a:t>.  Does it make you </a:t>
            </a:r>
            <a:r>
              <a:rPr lang="en" sz="2050" i="0" u="sng" strike="noStrike" cap="none">
                <a:solidFill>
                  <a:schemeClr val="lt1"/>
                </a:solidFill>
              </a:rPr>
              <a:t>want to</a:t>
            </a:r>
            <a:r>
              <a:rPr lang="en" sz="2050" i="0" u="none" strike="noStrike" cap="none">
                <a:solidFill>
                  <a:schemeClr val="lt1"/>
                </a:solidFill>
              </a:rPr>
              <a:t> stretch?</a:t>
            </a:r>
            <a:endParaRPr sz="2050" i="0" u="none" strike="noStrike" cap="none">
              <a:solidFill>
                <a:schemeClr val="lt1"/>
              </a:solidFill>
            </a:endParaRPr>
          </a:p>
        </p:txBody>
      </p:sp>
      <p:pic>
        <p:nvPicPr>
          <p:cNvPr id="671" name="Google Shape;671;p82"/>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83"/>
          <p:cNvSpPr txBox="1">
            <a:spLocks noGrp="1"/>
          </p:cNvSpPr>
          <p:nvPr>
            <p:ph type="body" idx="1"/>
          </p:nvPr>
        </p:nvSpPr>
        <p:spPr>
          <a:xfrm>
            <a:off x="798838" y="1340727"/>
            <a:ext cx="8215200" cy="3543000"/>
          </a:xfrm>
          <a:prstGeom prst="rect">
            <a:avLst/>
          </a:prstGeom>
          <a:noFill/>
          <a:ln>
            <a:noFill/>
          </a:ln>
        </p:spPr>
        <p:txBody>
          <a:bodyPr spcFirstLastPara="1" wrap="square" lIns="26800" tIns="26800" rIns="26800" bIns="26800" anchor="ctr" anchorCtr="0">
            <a:normAutofit/>
          </a:bodyPr>
          <a:lstStyle/>
          <a:p>
            <a:pPr marL="254000" lvl="0" indent="-266700" algn="l" rtl="0">
              <a:lnSpc>
                <a:spcPct val="200000"/>
              </a:lnSpc>
              <a:spcBef>
                <a:spcPts val="0"/>
              </a:spcBef>
              <a:spcAft>
                <a:spcPts val="0"/>
              </a:spcAft>
              <a:buSzPts val="2000"/>
              <a:buFont typeface="Avenir"/>
              <a:buAutoNum type="arabicPeriod"/>
            </a:pPr>
            <a:r>
              <a:rPr lang="en" sz="2000"/>
              <a:t>Remember your Vision,  share it and become it.</a:t>
            </a:r>
            <a:endParaRPr sz="2000"/>
          </a:p>
          <a:p>
            <a:pPr marL="254000" lvl="0" indent="-266700" algn="l" rtl="0">
              <a:lnSpc>
                <a:spcPct val="200000"/>
              </a:lnSpc>
              <a:spcBef>
                <a:spcPts val="0"/>
              </a:spcBef>
              <a:spcAft>
                <a:spcPts val="0"/>
              </a:spcAft>
              <a:buSzPts val="2000"/>
              <a:buFont typeface="Avenir"/>
              <a:buAutoNum type="arabicPeriod"/>
            </a:pPr>
            <a:r>
              <a:rPr lang="en" sz="2000"/>
              <a:t>Who wins: Car or Driver?</a:t>
            </a:r>
            <a:endParaRPr sz="2000"/>
          </a:p>
          <a:p>
            <a:pPr marL="254000" lvl="0" indent="-266700" algn="l" rtl="0">
              <a:lnSpc>
                <a:spcPct val="200000"/>
              </a:lnSpc>
              <a:spcBef>
                <a:spcPts val="0"/>
              </a:spcBef>
              <a:spcAft>
                <a:spcPts val="0"/>
              </a:spcAft>
              <a:buSzPts val="2000"/>
              <a:buAutoNum type="arabicPeriod"/>
            </a:pPr>
            <a:r>
              <a:rPr lang="en" sz="2000"/>
              <a:t>Appreciation is Currency</a:t>
            </a:r>
            <a:endParaRPr sz="2000"/>
          </a:p>
          <a:p>
            <a:pPr marL="254000" lvl="0" indent="-266700" algn="l" rtl="0">
              <a:lnSpc>
                <a:spcPct val="200000"/>
              </a:lnSpc>
              <a:spcBef>
                <a:spcPts val="0"/>
              </a:spcBef>
              <a:spcAft>
                <a:spcPts val="0"/>
              </a:spcAft>
              <a:buSzPts val="2000"/>
              <a:buAutoNum type="arabicPeriod"/>
            </a:pPr>
            <a:r>
              <a:rPr lang="en" sz="2000"/>
              <a:t>Inclusion is Empowerment</a:t>
            </a:r>
            <a:endParaRPr sz="2000"/>
          </a:p>
        </p:txBody>
      </p:sp>
      <p:pic>
        <p:nvPicPr>
          <p:cNvPr id="677" name="Google Shape;677;p83"/>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678" name="Google Shape;678;p83"/>
          <p:cNvSpPr txBox="1">
            <a:spLocks noGrp="1"/>
          </p:cNvSpPr>
          <p:nvPr>
            <p:ph type="title"/>
          </p:nvPr>
        </p:nvSpPr>
        <p:spPr>
          <a:xfrm>
            <a:off x="1356384" y="238242"/>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600">
                <a:solidFill>
                  <a:schemeClr val="lt2"/>
                </a:solidFill>
              </a:rPr>
              <a:t>The SERVANT </a:t>
            </a:r>
            <a:endParaRPr sz="1600">
              <a:solidFill>
                <a:schemeClr val="lt2"/>
              </a:solidFill>
            </a:endParaRPr>
          </a:p>
        </p:txBody>
      </p:sp>
      <p:sp>
        <p:nvSpPr>
          <p:cNvPr id="679" name="Google Shape;679;p83"/>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Perspective Shifts &amp; Practical Tools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6">
                                            <p:txEl>
                                              <p:pRg st="0" end="0"/>
                                            </p:txEl>
                                          </p:spTgt>
                                        </p:tgtEl>
                                        <p:attrNameLst>
                                          <p:attrName>style.visibility</p:attrName>
                                        </p:attrNameLst>
                                      </p:cBhvr>
                                      <p:to>
                                        <p:strVal val="visible"/>
                                      </p:to>
                                    </p:set>
                                    <p:animEffect transition="in" filter="fade">
                                      <p:cBhvr>
                                        <p:cTn id="7" dur="1000"/>
                                        <p:tgtEl>
                                          <p:spTgt spid="67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76">
                                            <p:txEl>
                                              <p:pRg st="1" end="1"/>
                                            </p:txEl>
                                          </p:spTgt>
                                        </p:tgtEl>
                                        <p:attrNameLst>
                                          <p:attrName>style.visibility</p:attrName>
                                        </p:attrNameLst>
                                      </p:cBhvr>
                                      <p:to>
                                        <p:strVal val="visible"/>
                                      </p:to>
                                    </p:set>
                                    <p:animEffect transition="in" filter="fade">
                                      <p:cBhvr>
                                        <p:cTn id="12" dur="1000"/>
                                        <p:tgtEl>
                                          <p:spTgt spid="67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76">
                                            <p:txEl>
                                              <p:pRg st="2" end="2"/>
                                            </p:txEl>
                                          </p:spTgt>
                                        </p:tgtEl>
                                        <p:attrNameLst>
                                          <p:attrName>style.visibility</p:attrName>
                                        </p:attrNameLst>
                                      </p:cBhvr>
                                      <p:to>
                                        <p:strVal val="visible"/>
                                      </p:to>
                                    </p:set>
                                    <p:animEffect transition="in" filter="fade">
                                      <p:cBhvr>
                                        <p:cTn id="17" dur="1000"/>
                                        <p:tgtEl>
                                          <p:spTgt spid="67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6">
                                            <p:txEl>
                                              <p:pRg st="3" end="3"/>
                                            </p:txEl>
                                          </p:spTgt>
                                        </p:tgtEl>
                                        <p:attrNameLst>
                                          <p:attrName>style.visibility</p:attrName>
                                        </p:attrNameLst>
                                      </p:cBhvr>
                                      <p:to>
                                        <p:strVal val="visible"/>
                                      </p:to>
                                    </p:set>
                                    <p:animEffect transition="in" filter="fade">
                                      <p:cBhvr>
                                        <p:cTn id="22" dur="1000"/>
                                        <p:tgtEl>
                                          <p:spTgt spid="67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84"/>
          <p:cNvSpPr txBox="1">
            <a:spLocks noGrp="1"/>
          </p:cNvSpPr>
          <p:nvPr>
            <p:ph type="title"/>
          </p:nvPr>
        </p:nvSpPr>
        <p:spPr>
          <a:xfrm>
            <a:off x="1141800" y="722250"/>
            <a:ext cx="7038900" cy="914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sz="2500"/>
              <a:t>Servants Create Environments…</a:t>
            </a:r>
            <a:endParaRPr sz="2500"/>
          </a:p>
        </p:txBody>
      </p:sp>
      <p:sp>
        <p:nvSpPr>
          <p:cNvPr id="685" name="Google Shape;685;p84"/>
          <p:cNvSpPr txBox="1"/>
          <p:nvPr/>
        </p:nvSpPr>
        <p:spPr>
          <a:xfrm>
            <a:off x="343650" y="2084000"/>
            <a:ext cx="86352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400" i="1">
                <a:solidFill>
                  <a:schemeClr val="lt1"/>
                </a:solidFill>
                <a:latin typeface="Montserrat"/>
                <a:ea typeface="Montserrat"/>
                <a:cs typeface="Montserrat"/>
                <a:sym typeface="Montserrat"/>
              </a:rPr>
              <a:t>"Diversity is being invited to the party; inclusion is being asked to dance" </a:t>
            </a:r>
            <a:endParaRPr sz="2400" i="1">
              <a:solidFill>
                <a:schemeClr val="lt1"/>
              </a:solidFill>
              <a:latin typeface="Montserrat"/>
              <a:ea typeface="Montserrat"/>
              <a:cs typeface="Montserrat"/>
              <a:sym typeface="Montserrat"/>
            </a:endParaRPr>
          </a:p>
          <a:p>
            <a:pPr marL="0" lvl="0" indent="0" algn="r" rtl="0">
              <a:spcBef>
                <a:spcPts val="0"/>
              </a:spcBef>
              <a:spcAft>
                <a:spcPts val="0"/>
              </a:spcAft>
              <a:buNone/>
            </a:pPr>
            <a:r>
              <a:rPr lang="en" sz="2400" i="1">
                <a:solidFill>
                  <a:schemeClr val="lt1"/>
                </a:solidFill>
                <a:latin typeface="Montserrat"/>
                <a:ea typeface="Montserrat"/>
                <a:cs typeface="Montserrat"/>
                <a:sym typeface="Montserrat"/>
              </a:rPr>
              <a:t>Verna Myers</a:t>
            </a:r>
            <a:endParaRPr sz="2400" i="1">
              <a:solidFill>
                <a:schemeClr val="lt1"/>
              </a:solidFill>
              <a:latin typeface="Montserrat"/>
              <a:ea typeface="Montserrat"/>
              <a:cs typeface="Montserrat"/>
              <a:sym typeface="Montserrat"/>
            </a:endParaRPr>
          </a:p>
        </p:txBody>
      </p:sp>
      <p:pic>
        <p:nvPicPr>
          <p:cNvPr id="686" name="Google Shape;686;p84"/>
          <p:cNvPicPr preferRelativeResize="0"/>
          <p:nvPr/>
        </p:nvPicPr>
        <p:blipFill>
          <a:blip r:embed="rId3">
            <a:alphaModFix/>
          </a:blip>
          <a:stretch>
            <a:fillRect/>
          </a:stretch>
        </p:blipFill>
        <p:spPr>
          <a:xfrm>
            <a:off x="5517477" y="4384532"/>
            <a:ext cx="3584748" cy="652875"/>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90"/>
        <p:cNvGrpSpPr/>
        <p:nvPr/>
      </p:nvGrpSpPr>
      <p:grpSpPr>
        <a:xfrm>
          <a:off x="0" y="0"/>
          <a:ext cx="0" cy="0"/>
          <a:chOff x="0" y="0"/>
          <a:chExt cx="0" cy="0"/>
        </a:xfrm>
      </p:grpSpPr>
      <p:sp>
        <p:nvSpPr>
          <p:cNvPr id="691" name="Google Shape;691;p85"/>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TEAM</a:t>
            </a:r>
            <a:endParaRPr/>
          </a:p>
        </p:txBody>
      </p:sp>
      <p:pic>
        <p:nvPicPr>
          <p:cNvPr id="692" name="Google Shape;692;p85"/>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86"/>
          <p:cNvSpPr txBox="1"/>
          <p:nvPr/>
        </p:nvSpPr>
        <p:spPr>
          <a:xfrm>
            <a:off x="1802400" y="181450"/>
            <a:ext cx="5539200" cy="15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latin typeface="Montserrat"/>
                <a:ea typeface="Montserrat"/>
                <a:cs typeface="Montserrat"/>
                <a:sym typeface="Montserrat"/>
              </a:rPr>
              <a:t>What is our Goal?</a:t>
            </a:r>
            <a:endParaRPr sz="360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000">
                <a:solidFill>
                  <a:schemeClr val="lt1"/>
                </a:solidFill>
                <a:latin typeface="Open Sans"/>
                <a:ea typeface="Open Sans"/>
                <a:cs typeface="Open Sans"/>
                <a:sym typeface="Open Sans"/>
              </a:rPr>
              <a:t>Different Priorities and Values</a:t>
            </a:r>
            <a:endParaRPr sz="2000">
              <a:solidFill>
                <a:schemeClr val="lt1"/>
              </a:solidFill>
              <a:latin typeface="Open Sans"/>
              <a:ea typeface="Open Sans"/>
              <a:cs typeface="Open Sans"/>
              <a:sym typeface="Open Sans"/>
            </a:endParaRPr>
          </a:p>
        </p:txBody>
      </p:sp>
      <p:sp>
        <p:nvSpPr>
          <p:cNvPr id="698" name="Google Shape;698;p86"/>
          <p:cNvSpPr/>
          <p:nvPr/>
        </p:nvSpPr>
        <p:spPr>
          <a:xfrm rot="4096771">
            <a:off x="2403679" y="2309874"/>
            <a:ext cx="907104" cy="223503"/>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86"/>
          <p:cNvSpPr/>
          <p:nvPr/>
        </p:nvSpPr>
        <p:spPr>
          <a:xfrm rot="-4635322">
            <a:off x="3276169" y="2083710"/>
            <a:ext cx="907047" cy="223581"/>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86"/>
          <p:cNvSpPr/>
          <p:nvPr/>
        </p:nvSpPr>
        <p:spPr>
          <a:xfrm>
            <a:off x="2258825" y="305940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86"/>
          <p:cNvSpPr/>
          <p:nvPr/>
        </p:nvSpPr>
        <p:spPr>
          <a:xfrm rot="2700000">
            <a:off x="3991262" y="3067294"/>
            <a:ext cx="907077" cy="223587"/>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86"/>
          <p:cNvSpPr/>
          <p:nvPr/>
        </p:nvSpPr>
        <p:spPr>
          <a:xfrm rot="-7440007">
            <a:off x="3048052" y="2535907"/>
            <a:ext cx="907198" cy="223659"/>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86"/>
          <p:cNvSpPr/>
          <p:nvPr/>
        </p:nvSpPr>
        <p:spPr>
          <a:xfrm rot="405645">
            <a:off x="4407720" y="3756046"/>
            <a:ext cx="907208" cy="22356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86"/>
          <p:cNvSpPr/>
          <p:nvPr/>
        </p:nvSpPr>
        <p:spPr>
          <a:xfrm rot="10800000">
            <a:off x="3276075" y="3366838"/>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86"/>
          <p:cNvSpPr/>
          <p:nvPr/>
        </p:nvSpPr>
        <p:spPr>
          <a:xfrm rot="-5836524">
            <a:off x="1934910" y="4032903"/>
            <a:ext cx="907305" cy="223486"/>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86"/>
          <p:cNvSpPr/>
          <p:nvPr/>
        </p:nvSpPr>
        <p:spPr>
          <a:xfrm rot="2041585">
            <a:off x="3048069" y="3745304"/>
            <a:ext cx="907117" cy="22341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86"/>
          <p:cNvSpPr/>
          <p:nvPr/>
        </p:nvSpPr>
        <p:spPr>
          <a:xfrm rot="8706067">
            <a:off x="4266138" y="2378760"/>
            <a:ext cx="907137" cy="223454"/>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86"/>
          <p:cNvSpPr/>
          <p:nvPr/>
        </p:nvSpPr>
        <p:spPr>
          <a:xfrm rot="-688850">
            <a:off x="4934758" y="2642892"/>
            <a:ext cx="907355" cy="22345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86"/>
          <p:cNvSpPr/>
          <p:nvPr/>
        </p:nvSpPr>
        <p:spPr>
          <a:xfrm rot="-4287073">
            <a:off x="3500608" y="4197720"/>
            <a:ext cx="907228" cy="22341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86"/>
          <p:cNvSpPr/>
          <p:nvPr/>
        </p:nvSpPr>
        <p:spPr>
          <a:xfrm rot="9086094">
            <a:off x="2294358" y="1771563"/>
            <a:ext cx="907234" cy="223385"/>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1" name="Google Shape;711;p86"/>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5"/>
        <p:cNvGrpSpPr/>
        <p:nvPr/>
      </p:nvGrpSpPr>
      <p:grpSpPr>
        <a:xfrm>
          <a:off x="0" y="0"/>
          <a:ext cx="0" cy="0"/>
          <a:chOff x="0" y="0"/>
          <a:chExt cx="0" cy="0"/>
        </a:xfrm>
      </p:grpSpPr>
      <p:sp>
        <p:nvSpPr>
          <p:cNvPr id="716" name="Google Shape;716;p87"/>
          <p:cNvSpPr txBox="1"/>
          <p:nvPr/>
        </p:nvSpPr>
        <p:spPr>
          <a:xfrm>
            <a:off x="1557750" y="181450"/>
            <a:ext cx="6028500" cy="15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latin typeface="Montserrat"/>
                <a:ea typeface="Montserrat"/>
                <a:cs typeface="Montserrat"/>
                <a:sym typeface="Montserrat"/>
              </a:rPr>
              <a:t>What is our Goal?</a:t>
            </a:r>
            <a:endParaRPr sz="360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000">
                <a:solidFill>
                  <a:schemeClr val="lt1"/>
                </a:solidFill>
                <a:latin typeface="Montserrat"/>
                <a:ea typeface="Montserrat"/>
                <a:cs typeface="Montserrat"/>
                <a:sym typeface="Montserrat"/>
              </a:rPr>
              <a:t>WHERE ATTENTION GOES ENERGY  FLOWS</a:t>
            </a:r>
            <a:endParaRPr sz="2000">
              <a:solidFill>
                <a:schemeClr val="lt1"/>
              </a:solidFill>
              <a:latin typeface="Montserrat"/>
              <a:ea typeface="Montserrat"/>
              <a:cs typeface="Montserrat"/>
              <a:sym typeface="Montserrat"/>
            </a:endParaRPr>
          </a:p>
        </p:txBody>
      </p:sp>
      <p:sp>
        <p:nvSpPr>
          <p:cNvPr id="717" name="Google Shape;717;p87"/>
          <p:cNvSpPr/>
          <p:nvPr/>
        </p:nvSpPr>
        <p:spPr>
          <a:xfrm>
            <a:off x="2403550" y="2309888"/>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87"/>
          <p:cNvSpPr/>
          <p:nvPr/>
        </p:nvSpPr>
        <p:spPr>
          <a:xfrm>
            <a:off x="3276075" y="2083738"/>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87"/>
          <p:cNvSpPr/>
          <p:nvPr/>
        </p:nvSpPr>
        <p:spPr>
          <a:xfrm>
            <a:off x="2258825" y="305940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87"/>
          <p:cNvSpPr/>
          <p:nvPr/>
        </p:nvSpPr>
        <p:spPr>
          <a:xfrm>
            <a:off x="3991275" y="306735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87"/>
          <p:cNvSpPr/>
          <p:nvPr/>
        </p:nvSpPr>
        <p:spPr>
          <a:xfrm>
            <a:off x="3048050" y="2536025"/>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87"/>
          <p:cNvSpPr/>
          <p:nvPr/>
        </p:nvSpPr>
        <p:spPr>
          <a:xfrm>
            <a:off x="4407800" y="375600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87"/>
          <p:cNvSpPr/>
          <p:nvPr/>
        </p:nvSpPr>
        <p:spPr>
          <a:xfrm>
            <a:off x="3276075" y="3366838"/>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87"/>
          <p:cNvSpPr/>
          <p:nvPr/>
        </p:nvSpPr>
        <p:spPr>
          <a:xfrm>
            <a:off x="1935000" y="403290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87"/>
          <p:cNvSpPr/>
          <p:nvPr/>
        </p:nvSpPr>
        <p:spPr>
          <a:xfrm>
            <a:off x="3048050" y="3745375"/>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87"/>
          <p:cNvSpPr/>
          <p:nvPr/>
        </p:nvSpPr>
        <p:spPr>
          <a:xfrm>
            <a:off x="4266025" y="237870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87"/>
          <p:cNvSpPr/>
          <p:nvPr/>
        </p:nvSpPr>
        <p:spPr>
          <a:xfrm>
            <a:off x="4934800" y="264295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87"/>
          <p:cNvSpPr/>
          <p:nvPr/>
        </p:nvSpPr>
        <p:spPr>
          <a:xfrm>
            <a:off x="3500600" y="4197650"/>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87"/>
          <p:cNvSpPr/>
          <p:nvPr/>
        </p:nvSpPr>
        <p:spPr>
          <a:xfrm>
            <a:off x="2294375" y="1771525"/>
            <a:ext cx="907200" cy="2235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30" name="Google Shape;730;p87"/>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p88"/>
          <p:cNvSpPr txBox="1"/>
          <p:nvPr/>
        </p:nvSpPr>
        <p:spPr>
          <a:xfrm>
            <a:off x="1557750" y="181450"/>
            <a:ext cx="6028500" cy="1501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a:solidFill>
                  <a:schemeClr val="lt1"/>
                </a:solidFill>
                <a:latin typeface="Montserrat"/>
                <a:ea typeface="Montserrat"/>
                <a:cs typeface="Montserrat"/>
                <a:sym typeface="Montserrat"/>
              </a:rPr>
              <a:t>Shifting the Perspective</a:t>
            </a:r>
            <a:endParaRPr sz="3600">
              <a:solidFill>
                <a:schemeClr val="lt1"/>
              </a:solidFill>
              <a:latin typeface="Montserrat"/>
              <a:ea typeface="Montserrat"/>
              <a:cs typeface="Montserrat"/>
              <a:sym typeface="Montserrat"/>
            </a:endParaRPr>
          </a:p>
          <a:p>
            <a:pPr marL="0" lvl="0" indent="0" algn="ctr" rtl="0">
              <a:spcBef>
                <a:spcPts val="0"/>
              </a:spcBef>
              <a:spcAft>
                <a:spcPts val="0"/>
              </a:spcAft>
              <a:buNone/>
            </a:pPr>
            <a:r>
              <a:rPr lang="en" sz="2000">
                <a:solidFill>
                  <a:schemeClr val="lt1"/>
                </a:solidFill>
                <a:latin typeface="Montserrat"/>
                <a:ea typeface="Montserrat"/>
                <a:cs typeface="Montserrat"/>
                <a:sym typeface="Montserrat"/>
              </a:rPr>
              <a:t>Keeping it Human</a:t>
            </a:r>
            <a:endParaRPr sz="2000">
              <a:solidFill>
                <a:schemeClr val="lt1"/>
              </a:solidFill>
              <a:latin typeface="Montserrat"/>
              <a:ea typeface="Montserrat"/>
              <a:cs typeface="Montserrat"/>
              <a:sym typeface="Montserrat"/>
            </a:endParaRPr>
          </a:p>
        </p:txBody>
      </p:sp>
      <p:pic>
        <p:nvPicPr>
          <p:cNvPr id="736" name="Google Shape;736;p88"/>
          <p:cNvPicPr preferRelativeResize="0"/>
          <p:nvPr/>
        </p:nvPicPr>
        <p:blipFill>
          <a:blip r:embed="rId3">
            <a:alphaModFix/>
          </a:blip>
          <a:stretch>
            <a:fillRect/>
          </a:stretch>
        </p:blipFill>
        <p:spPr>
          <a:xfrm>
            <a:off x="545368" y="2439702"/>
            <a:ext cx="2203018" cy="1183400"/>
          </a:xfrm>
          <a:prstGeom prst="rect">
            <a:avLst/>
          </a:prstGeom>
          <a:noFill/>
          <a:ln>
            <a:noFill/>
          </a:ln>
        </p:spPr>
      </p:pic>
      <p:pic>
        <p:nvPicPr>
          <p:cNvPr id="737" name="Google Shape;737;p88"/>
          <p:cNvPicPr preferRelativeResize="0"/>
          <p:nvPr/>
        </p:nvPicPr>
        <p:blipFill>
          <a:blip r:embed="rId4">
            <a:alphaModFix/>
          </a:blip>
          <a:stretch>
            <a:fillRect/>
          </a:stretch>
        </p:blipFill>
        <p:spPr>
          <a:xfrm>
            <a:off x="6475175" y="1785675"/>
            <a:ext cx="2441624" cy="2491450"/>
          </a:xfrm>
          <a:prstGeom prst="rect">
            <a:avLst/>
          </a:prstGeom>
          <a:noFill/>
          <a:ln>
            <a:noFill/>
          </a:ln>
        </p:spPr>
      </p:pic>
      <p:pic>
        <p:nvPicPr>
          <p:cNvPr id="738" name="Google Shape;738;p88"/>
          <p:cNvPicPr preferRelativeResize="0"/>
          <p:nvPr/>
        </p:nvPicPr>
        <p:blipFill>
          <a:blip r:embed="rId5">
            <a:alphaModFix/>
          </a:blip>
          <a:stretch>
            <a:fillRect/>
          </a:stretch>
        </p:blipFill>
        <p:spPr>
          <a:xfrm>
            <a:off x="3265277" y="2067000"/>
            <a:ext cx="2692997" cy="1928801"/>
          </a:xfrm>
          <a:prstGeom prst="rect">
            <a:avLst/>
          </a:prstGeom>
          <a:noFill/>
          <a:ln>
            <a:noFill/>
          </a:ln>
        </p:spPr>
      </p:pic>
      <p:sp>
        <p:nvSpPr>
          <p:cNvPr id="739" name="Google Shape;739;p88"/>
          <p:cNvSpPr txBox="1"/>
          <p:nvPr/>
        </p:nvSpPr>
        <p:spPr>
          <a:xfrm>
            <a:off x="3072000" y="4379850"/>
            <a:ext cx="3000000" cy="492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2000">
                <a:solidFill>
                  <a:schemeClr val="lt1"/>
                </a:solidFill>
                <a:latin typeface="Montserrat"/>
                <a:ea typeface="Montserrat"/>
                <a:cs typeface="Montserrat"/>
                <a:sym typeface="Montserrat"/>
              </a:rPr>
              <a:t>Transformative</a:t>
            </a:r>
            <a:endParaRPr sz="2000">
              <a:solidFill>
                <a:schemeClr val="lt1"/>
              </a:solidFill>
              <a:latin typeface="Montserrat"/>
              <a:ea typeface="Montserrat"/>
              <a:cs typeface="Montserrat"/>
              <a:sym typeface="Montserrat"/>
            </a:endParaRPr>
          </a:p>
        </p:txBody>
      </p:sp>
      <p:pic>
        <p:nvPicPr>
          <p:cNvPr id="740" name="Google Shape;740;p88"/>
          <p:cNvPicPr preferRelativeResize="0"/>
          <p:nvPr/>
        </p:nvPicPr>
        <p:blipFill>
          <a:blip r:embed="rId6">
            <a:alphaModFix/>
          </a:blip>
          <a:stretch>
            <a:fillRect/>
          </a:stretch>
        </p:blipFill>
        <p:spPr>
          <a:xfrm>
            <a:off x="7012276" y="4554075"/>
            <a:ext cx="2202996" cy="401676"/>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44"/>
        <p:cNvGrpSpPr/>
        <p:nvPr/>
      </p:nvGrpSpPr>
      <p:grpSpPr>
        <a:xfrm>
          <a:off x="0" y="0"/>
          <a:ext cx="0" cy="0"/>
          <a:chOff x="0" y="0"/>
          <a:chExt cx="0" cy="0"/>
        </a:xfrm>
      </p:grpSpPr>
      <p:sp>
        <p:nvSpPr>
          <p:cNvPr id="745" name="Google Shape;745;p89"/>
          <p:cNvSpPr txBox="1">
            <a:spLocks noGrp="1"/>
          </p:cNvSpPr>
          <p:nvPr>
            <p:ph type="title"/>
          </p:nvPr>
        </p:nvSpPr>
        <p:spPr>
          <a:xfrm>
            <a:off x="823850" y="2053000"/>
            <a:ext cx="4587000" cy="11487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The ACTION PLAN</a:t>
            </a:r>
            <a:endParaRPr/>
          </a:p>
        </p:txBody>
      </p:sp>
      <p:pic>
        <p:nvPicPr>
          <p:cNvPr id="746" name="Google Shape;746;p89"/>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50"/>
        <p:cNvGrpSpPr/>
        <p:nvPr/>
      </p:nvGrpSpPr>
      <p:grpSpPr>
        <a:xfrm>
          <a:off x="0" y="0"/>
          <a:ext cx="0" cy="0"/>
          <a:chOff x="0" y="0"/>
          <a:chExt cx="0" cy="0"/>
        </a:xfrm>
      </p:grpSpPr>
      <p:sp>
        <p:nvSpPr>
          <p:cNvPr id="751" name="Google Shape;751;p90"/>
          <p:cNvSpPr txBox="1">
            <a:spLocks noGrp="1"/>
          </p:cNvSpPr>
          <p:nvPr>
            <p:ph type="title"/>
          </p:nvPr>
        </p:nvSpPr>
        <p:spPr>
          <a:xfrm>
            <a:off x="1297500" y="393750"/>
            <a:ext cx="7038900" cy="914100"/>
          </a:xfrm>
          <a:prstGeom prst="rect">
            <a:avLst/>
          </a:prstGeom>
          <a:noFill/>
          <a:ln>
            <a:noFill/>
          </a:ln>
        </p:spPr>
        <p:txBody>
          <a:bodyPr spcFirstLastPara="1" wrap="square" lIns="68575" tIns="34275" rIns="68575" bIns="34275" anchor="ctr" anchorCtr="0">
            <a:normAutofit/>
          </a:bodyPr>
          <a:lstStyle/>
          <a:p>
            <a:pPr marL="0" marR="0" lvl="0" indent="0" algn="ctr" rtl="0">
              <a:spcBef>
                <a:spcPts val="0"/>
              </a:spcBef>
              <a:spcAft>
                <a:spcPts val="0"/>
              </a:spcAft>
              <a:buClr>
                <a:schemeClr val="lt1"/>
              </a:buClr>
              <a:buFont typeface="Calibri"/>
              <a:buNone/>
            </a:pPr>
            <a:r>
              <a:rPr lang="en" sz="3300">
                <a:latin typeface="Avenir"/>
                <a:ea typeface="Avenir"/>
                <a:cs typeface="Avenir"/>
                <a:sym typeface="Avenir"/>
              </a:rPr>
              <a:t>Commit &amp; Act</a:t>
            </a:r>
            <a:endParaRPr sz="1100">
              <a:latin typeface="Avenir"/>
              <a:ea typeface="Avenir"/>
              <a:cs typeface="Avenir"/>
              <a:sym typeface="Avenir"/>
            </a:endParaRPr>
          </a:p>
        </p:txBody>
      </p:sp>
      <p:sp>
        <p:nvSpPr>
          <p:cNvPr id="752" name="Google Shape;752;p90"/>
          <p:cNvSpPr txBox="1">
            <a:spLocks noGrp="1"/>
          </p:cNvSpPr>
          <p:nvPr>
            <p:ph type="body" idx="1"/>
          </p:nvPr>
        </p:nvSpPr>
        <p:spPr>
          <a:xfrm>
            <a:off x="504900" y="1687850"/>
            <a:ext cx="8355300" cy="2798700"/>
          </a:xfrm>
          <a:prstGeom prst="rect">
            <a:avLst/>
          </a:prstGeom>
          <a:noFill/>
          <a:ln>
            <a:noFill/>
          </a:ln>
        </p:spPr>
        <p:txBody>
          <a:bodyPr spcFirstLastPara="1" wrap="square" lIns="68575" tIns="34275" rIns="68575" bIns="34275" anchor="t" anchorCtr="0">
            <a:noAutofit/>
          </a:bodyPr>
          <a:lstStyle/>
          <a:p>
            <a:pPr marL="381000" lvl="0" indent="-342900" algn="l" rtl="0">
              <a:lnSpc>
                <a:spcPct val="100000"/>
              </a:lnSpc>
              <a:spcBef>
                <a:spcPts val="1000"/>
              </a:spcBef>
              <a:spcAft>
                <a:spcPts val="0"/>
              </a:spcAft>
              <a:buClr>
                <a:schemeClr val="lt1"/>
              </a:buClr>
              <a:buSzPts val="1600"/>
              <a:buFont typeface="Calibri"/>
              <a:buAutoNum type="arabicPeriod"/>
            </a:pPr>
            <a:r>
              <a:rPr lang="en" sz="1600"/>
              <a:t>"Provide pertinent health information to city commissions."</a:t>
            </a:r>
            <a:endParaRPr sz="1600"/>
          </a:p>
          <a:p>
            <a:pPr marL="381000" lvl="0" indent="-342900" algn="l" rtl="0">
              <a:lnSpc>
                <a:spcPct val="100000"/>
              </a:lnSpc>
              <a:spcBef>
                <a:spcPts val="1000"/>
              </a:spcBef>
              <a:spcAft>
                <a:spcPts val="0"/>
              </a:spcAft>
              <a:buClr>
                <a:schemeClr val="lt1"/>
              </a:buClr>
              <a:buSzPts val="1600"/>
              <a:buFont typeface="Calibri"/>
              <a:buAutoNum type="arabicPeriod"/>
            </a:pPr>
            <a:r>
              <a:rPr lang="en" sz="1600"/>
              <a:t>"Counsel school districts on implementing wellness policies."</a:t>
            </a:r>
            <a:endParaRPr sz="1600"/>
          </a:p>
          <a:p>
            <a:pPr marL="381000" lvl="0" indent="-342900" algn="l" rtl="0">
              <a:lnSpc>
                <a:spcPct val="100000"/>
              </a:lnSpc>
              <a:spcBef>
                <a:spcPts val="1000"/>
              </a:spcBef>
              <a:spcAft>
                <a:spcPts val="0"/>
              </a:spcAft>
              <a:buClr>
                <a:schemeClr val="lt1"/>
              </a:buClr>
              <a:buSzPts val="1600"/>
              <a:buFont typeface="Calibri"/>
              <a:buAutoNum type="arabicPeriod"/>
            </a:pPr>
            <a:r>
              <a:rPr lang="en" sz="1600"/>
              <a:t>"Encourage workplace wellness programs such as ParkRx and other physical activity initiatives."</a:t>
            </a:r>
            <a:endParaRPr sz="1600"/>
          </a:p>
          <a:p>
            <a:pPr marL="381000" lvl="0" indent="-342900" algn="l" rtl="0">
              <a:lnSpc>
                <a:spcPct val="100000"/>
              </a:lnSpc>
              <a:spcBef>
                <a:spcPts val="1000"/>
              </a:spcBef>
              <a:spcAft>
                <a:spcPts val="0"/>
              </a:spcAft>
              <a:buClr>
                <a:schemeClr val="lt1"/>
              </a:buClr>
              <a:buSzPts val="1600"/>
              <a:buFont typeface="Calibri"/>
              <a:buAutoNum type="arabicPeriod"/>
            </a:pPr>
            <a:r>
              <a:rPr lang="en" sz="1600"/>
              <a:t>"Promote the importance of Safe Routes to Schools."</a:t>
            </a:r>
            <a:endParaRPr sz="1600"/>
          </a:p>
          <a:p>
            <a:pPr marL="381000" lvl="0" indent="-342900" algn="l" rtl="0">
              <a:lnSpc>
                <a:spcPct val="100000"/>
              </a:lnSpc>
              <a:spcBef>
                <a:spcPts val="1000"/>
              </a:spcBef>
              <a:spcAft>
                <a:spcPts val="0"/>
              </a:spcAft>
              <a:buClr>
                <a:schemeClr val="lt1"/>
              </a:buClr>
              <a:buSzPts val="1600"/>
              <a:buFont typeface="Calibri"/>
              <a:buAutoNum type="arabicPeriod"/>
            </a:pPr>
            <a:r>
              <a:rPr lang="en" sz="1600"/>
              <a:t>"Establish policies to screen for food insecurity during pediatric patient visits."</a:t>
            </a:r>
            <a:endParaRPr sz="1600"/>
          </a:p>
          <a:p>
            <a:pPr marL="381000" lvl="0" indent="-342900" algn="l" rtl="0">
              <a:lnSpc>
                <a:spcPct val="100000"/>
              </a:lnSpc>
              <a:spcBef>
                <a:spcPts val="1000"/>
              </a:spcBef>
              <a:spcAft>
                <a:spcPts val="0"/>
              </a:spcAft>
              <a:buClr>
                <a:schemeClr val="lt1"/>
              </a:buClr>
              <a:buSzPts val="1600"/>
              <a:buFont typeface="Calibri"/>
              <a:buAutoNum type="arabicPeriod"/>
            </a:pPr>
            <a:r>
              <a:rPr lang="en" sz="1600"/>
              <a:t>"Support healthy retail store conversions."</a:t>
            </a:r>
            <a:endParaRPr sz="1600"/>
          </a:p>
          <a:p>
            <a:pPr marL="381000" lvl="0" indent="-342900" algn="l" rtl="0">
              <a:lnSpc>
                <a:spcPct val="100000"/>
              </a:lnSpc>
              <a:spcBef>
                <a:spcPts val="1000"/>
              </a:spcBef>
              <a:spcAft>
                <a:spcPts val="1000"/>
              </a:spcAft>
              <a:buClr>
                <a:schemeClr val="lt1"/>
              </a:buClr>
              <a:buSzPts val="1600"/>
              <a:buFont typeface="Calibri"/>
              <a:buAutoNum type="arabicPeriod"/>
            </a:pPr>
            <a:r>
              <a:rPr lang="en" sz="1600"/>
              <a:t>"Serve as a reliable resource on health for the media."</a:t>
            </a:r>
            <a:endParaRPr sz="1600"/>
          </a:p>
        </p:txBody>
      </p:sp>
      <p:pic>
        <p:nvPicPr>
          <p:cNvPr id="753" name="Google Shape;753;p90"/>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57"/>
        <p:cNvGrpSpPr/>
        <p:nvPr/>
      </p:nvGrpSpPr>
      <p:grpSpPr>
        <a:xfrm>
          <a:off x="0" y="0"/>
          <a:ext cx="0" cy="0"/>
          <a:chOff x="0" y="0"/>
          <a:chExt cx="0" cy="0"/>
        </a:xfrm>
      </p:grpSpPr>
      <p:sp>
        <p:nvSpPr>
          <p:cNvPr id="758" name="Google Shape;758;p91"/>
          <p:cNvSpPr txBox="1">
            <a:spLocks noGrp="1"/>
          </p:cNvSpPr>
          <p:nvPr>
            <p:ph type="title"/>
          </p:nvPr>
        </p:nvSpPr>
        <p:spPr>
          <a:xfrm>
            <a:off x="1052550" y="344325"/>
            <a:ext cx="7891800" cy="914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3300"/>
              <a:buFont typeface="Avenir"/>
              <a:buNone/>
            </a:pPr>
            <a:r>
              <a:rPr lang="en" sz="2200"/>
              <a:t>Human Behavior</a:t>
            </a:r>
            <a:endParaRPr sz="2200"/>
          </a:p>
        </p:txBody>
      </p:sp>
      <p:sp>
        <p:nvSpPr>
          <p:cNvPr id="759" name="Google Shape;759;p91"/>
          <p:cNvSpPr/>
          <p:nvPr/>
        </p:nvSpPr>
        <p:spPr>
          <a:xfrm>
            <a:off x="4822243" y="1054996"/>
            <a:ext cx="4023300" cy="3838500"/>
          </a:xfrm>
          <a:prstGeom prst="rect">
            <a:avLst/>
          </a:prstGeom>
          <a:solidFill>
            <a:srgbClr val="D4EDFB"/>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pic>
        <p:nvPicPr>
          <p:cNvPr id="760" name="Google Shape;760;p91"/>
          <p:cNvPicPr preferRelativeResize="0"/>
          <p:nvPr/>
        </p:nvPicPr>
        <p:blipFill>
          <a:blip r:embed="rId3">
            <a:alphaModFix/>
          </a:blip>
          <a:stretch>
            <a:fillRect/>
          </a:stretch>
        </p:blipFill>
        <p:spPr>
          <a:xfrm>
            <a:off x="5115158" y="1372806"/>
            <a:ext cx="3322158" cy="3349288"/>
          </a:xfrm>
          <a:prstGeom prst="rect">
            <a:avLst/>
          </a:prstGeom>
          <a:noFill/>
          <a:ln>
            <a:noFill/>
          </a:ln>
        </p:spPr>
      </p:pic>
      <p:cxnSp>
        <p:nvCxnSpPr>
          <p:cNvPr id="761" name="Google Shape;761;p91"/>
          <p:cNvCxnSpPr/>
          <p:nvPr/>
        </p:nvCxnSpPr>
        <p:spPr>
          <a:xfrm>
            <a:off x="2412431" y="1859138"/>
            <a:ext cx="3823500" cy="0"/>
          </a:xfrm>
          <a:prstGeom prst="straightConnector1">
            <a:avLst/>
          </a:prstGeom>
          <a:noFill/>
          <a:ln w="114300" cap="flat" cmpd="sng">
            <a:solidFill>
              <a:schemeClr val="lt2"/>
            </a:solidFill>
            <a:prstDash val="solid"/>
            <a:round/>
            <a:headEnd type="none" w="med" len="med"/>
            <a:tailEnd type="triangle" w="med" len="med"/>
          </a:ln>
        </p:spPr>
      </p:cxnSp>
      <p:cxnSp>
        <p:nvCxnSpPr>
          <p:cNvPr id="762" name="Google Shape;762;p91"/>
          <p:cNvCxnSpPr/>
          <p:nvPr/>
        </p:nvCxnSpPr>
        <p:spPr>
          <a:xfrm>
            <a:off x="2397263" y="2792306"/>
            <a:ext cx="3561000" cy="0"/>
          </a:xfrm>
          <a:prstGeom prst="straightConnector1">
            <a:avLst/>
          </a:prstGeom>
          <a:noFill/>
          <a:ln w="114300" cap="flat" cmpd="sng">
            <a:solidFill>
              <a:schemeClr val="lt2"/>
            </a:solidFill>
            <a:prstDash val="solid"/>
            <a:round/>
            <a:headEnd type="none" w="med" len="med"/>
            <a:tailEnd type="triangle" w="med" len="med"/>
          </a:ln>
        </p:spPr>
      </p:cxnSp>
      <p:cxnSp>
        <p:nvCxnSpPr>
          <p:cNvPr id="763" name="Google Shape;763;p91"/>
          <p:cNvCxnSpPr/>
          <p:nvPr/>
        </p:nvCxnSpPr>
        <p:spPr>
          <a:xfrm>
            <a:off x="2397263" y="3748200"/>
            <a:ext cx="3239700" cy="0"/>
          </a:xfrm>
          <a:prstGeom prst="straightConnector1">
            <a:avLst/>
          </a:prstGeom>
          <a:noFill/>
          <a:ln w="114300" cap="flat" cmpd="sng">
            <a:solidFill>
              <a:schemeClr val="lt2"/>
            </a:solidFill>
            <a:prstDash val="solid"/>
            <a:round/>
            <a:headEnd type="none" w="med" len="med"/>
            <a:tailEnd type="triangle" w="med" len="med"/>
          </a:ln>
        </p:spPr>
      </p:cxnSp>
      <p:sp>
        <p:nvSpPr>
          <p:cNvPr id="764" name="Google Shape;764;p91"/>
          <p:cNvSpPr txBox="1"/>
          <p:nvPr/>
        </p:nvSpPr>
        <p:spPr>
          <a:xfrm>
            <a:off x="561394" y="157086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Behaviors</a:t>
            </a:r>
            <a:endParaRPr sz="2600" b="1">
              <a:solidFill>
                <a:srgbClr val="55D8FF"/>
              </a:solidFill>
              <a:latin typeface="Lato"/>
              <a:ea typeface="Lato"/>
              <a:cs typeface="Lato"/>
              <a:sym typeface="Lato"/>
            </a:endParaRPr>
          </a:p>
        </p:txBody>
      </p:sp>
      <p:sp>
        <p:nvSpPr>
          <p:cNvPr id="765" name="Google Shape;765;p91"/>
          <p:cNvSpPr txBox="1"/>
          <p:nvPr/>
        </p:nvSpPr>
        <p:spPr>
          <a:xfrm>
            <a:off x="561394" y="248526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Emotions</a:t>
            </a:r>
            <a:endParaRPr sz="2600" b="1">
              <a:solidFill>
                <a:srgbClr val="55D8FF"/>
              </a:solidFill>
              <a:latin typeface="Lato"/>
              <a:ea typeface="Lato"/>
              <a:cs typeface="Lato"/>
              <a:sym typeface="Lato"/>
            </a:endParaRPr>
          </a:p>
        </p:txBody>
      </p:sp>
      <p:sp>
        <p:nvSpPr>
          <p:cNvPr id="766" name="Google Shape;766;p91"/>
          <p:cNvSpPr txBox="1"/>
          <p:nvPr/>
        </p:nvSpPr>
        <p:spPr>
          <a:xfrm>
            <a:off x="561394" y="345681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Needs</a:t>
            </a:r>
            <a:endParaRPr sz="2600" b="1">
              <a:solidFill>
                <a:srgbClr val="55D8FF"/>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1000"/>
                                        <p:tgtEl>
                                          <p:spTgt spid="764"/>
                                        </p:tgtEl>
                                      </p:cBhvr>
                                    </p:animEffect>
                                  </p:childTnLst>
                                </p:cTn>
                              </p:par>
                              <p:par>
                                <p:cTn id="8" presetID="10" presetClass="entr" presetSubtype="0" fill="hold" nodeType="withEffect">
                                  <p:stCondLst>
                                    <p:cond delay="0"/>
                                  </p:stCondLst>
                                  <p:childTnLst>
                                    <p:set>
                                      <p:cBhvr>
                                        <p:cTn id="9" dur="1" fill="hold">
                                          <p:stCondLst>
                                            <p:cond delay="0"/>
                                          </p:stCondLst>
                                        </p:cTn>
                                        <p:tgtEl>
                                          <p:spTgt spid="761"/>
                                        </p:tgtEl>
                                        <p:attrNameLst>
                                          <p:attrName>style.visibility</p:attrName>
                                        </p:attrNameLst>
                                      </p:cBhvr>
                                      <p:to>
                                        <p:strVal val="visible"/>
                                      </p:to>
                                    </p:set>
                                    <p:animEffect transition="in" filter="fade">
                                      <p:cBhvr>
                                        <p:cTn id="10" dur="1000"/>
                                        <p:tgtEl>
                                          <p:spTgt spid="76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62"/>
                                        </p:tgtEl>
                                        <p:attrNameLst>
                                          <p:attrName>style.visibility</p:attrName>
                                        </p:attrNameLst>
                                      </p:cBhvr>
                                      <p:to>
                                        <p:strVal val="visible"/>
                                      </p:to>
                                    </p:set>
                                    <p:animEffect transition="in" filter="fade">
                                      <p:cBhvr>
                                        <p:cTn id="15" dur="1000"/>
                                        <p:tgtEl>
                                          <p:spTgt spid="762"/>
                                        </p:tgtEl>
                                      </p:cBhvr>
                                    </p:animEffect>
                                  </p:childTnLst>
                                </p:cTn>
                              </p:par>
                              <p:par>
                                <p:cTn id="16" presetID="10" presetClass="entr" presetSubtype="0" fill="hold" nodeType="withEffect">
                                  <p:stCondLst>
                                    <p:cond delay="0"/>
                                  </p:stCondLst>
                                  <p:childTnLst>
                                    <p:set>
                                      <p:cBhvr>
                                        <p:cTn id="17" dur="1" fill="hold">
                                          <p:stCondLst>
                                            <p:cond delay="0"/>
                                          </p:stCondLst>
                                        </p:cTn>
                                        <p:tgtEl>
                                          <p:spTgt spid="765"/>
                                        </p:tgtEl>
                                        <p:attrNameLst>
                                          <p:attrName>style.visibility</p:attrName>
                                        </p:attrNameLst>
                                      </p:cBhvr>
                                      <p:to>
                                        <p:strVal val="visible"/>
                                      </p:to>
                                    </p:set>
                                    <p:animEffect transition="in" filter="fade">
                                      <p:cBhvr>
                                        <p:cTn id="18" dur="1000"/>
                                        <p:tgtEl>
                                          <p:spTgt spid="7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763"/>
                                        </p:tgtEl>
                                        <p:attrNameLst>
                                          <p:attrName>style.visibility</p:attrName>
                                        </p:attrNameLst>
                                      </p:cBhvr>
                                      <p:to>
                                        <p:strVal val="visible"/>
                                      </p:to>
                                    </p:set>
                                    <p:animEffect transition="in" filter="fade">
                                      <p:cBhvr>
                                        <p:cTn id="23" dur="1000"/>
                                        <p:tgtEl>
                                          <p:spTgt spid="763"/>
                                        </p:tgtEl>
                                      </p:cBhvr>
                                    </p:animEffect>
                                  </p:childTnLst>
                                </p:cTn>
                              </p:par>
                              <p:par>
                                <p:cTn id="24" presetID="10" presetClass="entr" presetSubtype="0" fill="hold" nodeType="withEffect">
                                  <p:stCondLst>
                                    <p:cond delay="0"/>
                                  </p:stCondLst>
                                  <p:childTnLst>
                                    <p:set>
                                      <p:cBhvr>
                                        <p:cTn id="25" dur="1" fill="hold">
                                          <p:stCondLst>
                                            <p:cond delay="0"/>
                                          </p:stCondLst>
                                        </p:cTn>
                                        <p:tgtEl>
                                          <p:spTgt spid="766"/>
                                        </p:tgtEl>
                                        <p:attrNameLst>
                                          <p:attrName>style.visibility</p:attrName>
                                        </p:attrNameLst>
                                      </p:cBhvr>
                                      <p:to>
                                        <p:strVal val="visible"/>
                                      </p:to>
                                    </p:set>
                                    <p:animEffect transition="in" filter="fade">
                                      <p:cBhvr>
                                        <p:cTn id="26" dur="1000"/>
                                        <p:tgtEl>
                                          <p:spTgt spid="7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29" descr="Gratitude-rock.jpg"/>
          <p:cNvPicPr preferRelativeResize="0"/>
          <p:nvPr/>
        </p:nvPicPr>
        <p:blipFill rotWithShape="1">
          <a:blip r:embed="rId3">
            <a:alphaModFix amt="20000"/>
          </a:blip>
          <a:srcRect/>
          <a:stretch/>
        </p:blipFill>
        <p:spPr>
          <a:xfrm>
            <a:off x="-61027" y="-64053"/>
            <a:ext cx="9266061" cy="5350629"/>
          </a:xfrm>
          <a:prstGeom prst="rect">
            <a:avLst/>
          </a:prstGeom>
          <a:noFill/>
          <a:ln>
            <a:noFill/>
          </a:ln>
        </p:spPr>
      </p:pic>
      <p:sp>
        <p:nvSpPr>
          <p:cNvPr id="226" name="Google Shape;226;p29"/>
          <p:cNvSpPr txBox="1">
            <a:spLocks noGrp="1"/>
          </p:cNvSpPr>
          <p:nvPr>
            <p:ph type="title"/>
          </p:nvPr>
        </p:nvSpPr>
        <p:spPr>
          <a:xfrm>
            <a:off x="355740" y="335755"/>
            <a:ext cx="8215200" cy="7701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FFFFFF"/>
              </a:buClr>
              <a:buSzPts val="2900"/>
              <a:buFont typeface="Avenir"/>
              <a:buNone/>
            </a:pPr>
            <a:r>
              <a:rPr lang="en" sz="2900"/>
              <a:t>SEE THE WORLD THROUGH GRATITUDE</a:t>
            </a:r>
            <a:endParaRPr sz="700"/>
          </a:p>
        </p:txBody>
      </p:sp>
      <p:sp>
        <p:nvSpPr>
          <p:cNvPr id="227" name="Google Shape;227;p29"/>
          <p:cNvSpPr txBox="1"/>
          <p:nvPr/>
        </p:nvSpPr>
        <p:spPr>
          <a:xfrm>
            <a:off x="529491" y="1149781"/>
            <a:ext cx="8614500" cy="3647700"/>
          </a:xfrm>
          <a:prstGeom prst="rect">
            <a:avLst/>
          </a:prstGeom>
          <a:noFill/>
          <a:ln>
            <a:noFill/>
          </a:ln>
        </p:spPr>
        <p:txBody>
          <a:bodyPr spcFirstLastPara="1" wrap="square" lIns="19025" tIns="19025" rIns="19025" bIns="19025" anchor="ctr" anchorCtr="0">
            <a:noAutofit/>
          </a:bodyPr>
          <a:lstStyle/>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35% reduction in depression &amp; stress</a:t>
            </a:r>
            <a:endParaRPr sz="700"/>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25% less reactive throughout day</a:t>
            </a:r>
            <a:endParaRPr sz="2400" b="0" i="0" u="none" strike="noStrike" cap="none">
              <a:solidFill>
                <a:srgbClr val="FFFFFF"/>
              </a:solidFill>
              <a:latin typeface="Arial"/>
              <a:ea typeface="Arial"/>
              <a:cs typeface="Arial"/>
              <a:sym typeface="Arial"/>
            </a:endParaRPr>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10% increase in energy</a:t>
            </a:r>
            <a:endParaRPr sz="700"/>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16% fewer sick days</a:t>
            </a:r>
            <a:endParaRPr sz="700"/>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19% increased time exercising</a:t>
            </a:r>
            <a:endParaRPr sz="700"/>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10% less pain</a:t>
            </a:r>
            <a:endParaRPr sz="700"/>
          </a:p>
          <a:p>
            <a:pPr marL="203200" marR="0" lvl="0" indent="-190500" algn="l" rtl="0">
              <a:lnSpc>
                <a:spcPct val="150000"/>
              </a:lnSpc>
              <a:spcBef>
                <a:spcPts val="0"/>
              </a:spcBef>
              <a:spcAft>
                <a:spcPts val="0"/>
              </a:spcAft>
              <a:buClr>
                <a:srgbClr val="FFFFFF"/>
              </a:buClr>
              <a:buSzPts val="800"/>
              <a:buFont typeface="Arial"/>
              <a:buChar char="•"/>
            </a:pPr>
            <a:r>
              <a:rPr lang="en" sz="2400" b="0" i="0" u="none" strike="noStrike" cap="none">
                <a:solidFill>
                  <a:srgbClr val="FFFFFF"/>
                </a:solidFill>
                <a:latin typeface="Arial"/>
                <a:ea typeface="Arial"/>
                <a:cs typeface="Arial"/>
                <a:sym typeface="Arial"/>
              </a:rPr>
              <a:t>8% more sleep &amp; qualit</a:t>
            </a:r>
            <a:r>
              <a:rPr lang="en" sz="2400">
                <a:solidFill>
                  <a:srgbClr val="FFFFFF"/>
                </a:solidFill>
              </a:rPr>
              <a:t>y</a:t>
            </a:r>
            <a:endParaRPr sz="2400" b="0" i="0" u="none" strike="noStrike" cap="none">
              <a:solidFill>
                <a:srgbClr val="FFFFFF"/>
              </a:solidFill>
              <a:latin typeface="Avenir"/>
              <a:ea typeface="Avenir"/>
              <a:cs typeface="Avenir"/>
              <a:sym typeface="Avenir"/>
            </a:endParaRPr>
          </a:p>
        </p:txBody>
      </p:sp>
      <p:sp>
        <p:nvSpPr>
          <p:cNvPr id="228" name="Google Shape;228;p29"/>
          <p:cNvSpPr txBox="1"/>
          <p:nvPr/>
        </p:nvSpPr>
        <p:spPr>
          <a:xfrm>
            <a:off x="529500" y="4786150"/>
            <a:ext cx="8690700" cy="338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000">
                <a:solidFill>
                  <a:srgbClr val="747487"/>
                </a:solidFill>
                <a:latin typeface="Roboto"/>
                <a:ea typeface="Roboto"/>
                <a:cs typeface="Roboto"/>
                <a:sym typeface="Roboto"/>
              </a:rPr>
              <a:t>Emmons, R. A., &amp; McCullough, M. E. (2003), Seligman, M. E., Steen, T. A., Park, N., &amp; Peterson, C. (2005) Toepfer, S. M., Cichy, K., &amp; Peters, P. (2012)</a:t>
            </a:r>
            <a:endParaRPr sz="1200">
              <a:solidFill>
                <a:srgbClr val="747487"/>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7">
                                            <p:txEl>
                                              <p:pRg st="0" end="0"/>
                                            </p:txEl>
                                          </p:spTgt>
                                        </p:tgtEl>
                                        <p:attrNameLst>
                                          <p:attrName>style.visibility</p:attrName>
                                        </p:attrNameLst>
                                      </p:cBhvr>
                                      <p:to>
                                        <p:strVal val="visible"/>
                                      </p:to>
                                    </p:set>
                                    <p:animEffect transition="in" filter="fade">
                                      <p:cBhvr>
                                        <p:cTn id="7" dur="1000"/>
                                        <p:tgtEl>
                                          <p:spTgt spid="2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27">
                                            <p:txEl>
                                              <p:pRg st="1" end="1"/>
                                            </p:txEl>
                                          </p:spTgt>
                                        </p:tgtEl>
                                        <p:attrNameLst>
                                          <p:attrName>style.visibility</p:attrName>
                                        </p:attrNameLst>
                                      </p:cBhvr>
                                      <p:to>
                                        <p:strVal val="visible"/>
                                      </p:to>
                                    </p:set>
                                    <p:animEffect transition="in" filter="fade">
                                      <p:cBhvr>
                                        <p:cTn id="12" dur="1000"/>
                                        <p:tgtEl>
                                          <p:spTgt spid="2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7">
                                            <p:txEl>
                                              <p:pRg st="2" end="2"/>
                                            </p:txEl>
                                          </p:spTgt>
                                        </p:tgtEl>
                                        <p:attrNameLst>
                                          <p:attrName>style.visibility</p:attrName>
                                        </p:attrNameLst>
                                      </p:cBhvr>
                                      <p:to>
                                        <p:strVal val="visible"/>
                                      </p:to>
                                    </p:set>
                                    <p:animEffect transition="in" filter="fade">
                                      <p:cBhvr>
                                        <p:cTn id="17" dur="1000"/>
                                        <p:tgtEl>
                                          <p:spTgt spid="2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27">
                                            <p:txEl>
                                              <p:pRg st="3" end="3"/>
                                            </p:txEl>
                                          </p:spTgt>
                                        </p:tgtEl>
                                        <p:attrNameLst>
                                          <p:attrName>style.visibility</p:attrName>
                                        </p:attrNameLst>
                                      </p:cBhvr>
                                      <p:to>
                                        <p:strVal val="visible"/>
                                      </p:to>
                                    </p:set>
                                    <p:animEffect transition="in" filter="fade">
                                      <p:cBhvr>
                                        <p:cTn id="22" dur="1000"/>
                                        <p:tgtEl>
                                          <p:spTgt spid="2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7">
                                            <p:txEl>
                                              <p:pRg st="4" end="4"/>
                                            </p:txEl>
                                          </p:spTgt>
                                        </p:tgtEl>
                                        <p:attrNameLst>
                                          <p:attrName>style.visibility</p:attrName>
                                        </p:attrNameLst>
                                      </p:cBhvr>
                                      <p:to>
                                        <p:strVal val="visible"/>
                                      </p:to>
                                    </p:set>
                                    <p:animEffect transition="in" filter="fade">
                                      <p:cBhvr>
                                        <p:cTn id="27" dur="1000"/>
                                        <p:tgtEl>
                                          <p:spTgt spid="2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27">
                                            <p:txEl>
                                              <p:pRg st="5" end="5"/>
                                            </p:txEl>
                                          </p:spTgt>
                                        </p:tgtEl>
                                        <p:attrNameLst>
                                          <p:attrName>style.visibility</p:attrName>
                                        </p:attrNameLst>
                                      </p:cBhvr>
                                      <p:to>
                                        <p:strVal val="visible"/>
                                      </p:to>
                                    </p:set>
                                    <p:animEffect transition="in" filter="fade">
                                      <p:cBhvr>
                                        <p:cTn id="32" dur="1000"/>
                                        <p:tgtEl>
                                          <p:spTgt spid="227">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27">
                                            <p:txEl>
                                              <p:pRg st="6" end="6"/>
                                            </p:txEl>
                                          </p:spTgt>
                                        </p:tgtEl>
                                        <p:attrNameLst>
                                          <p:attrName>style.visibility</p:attrName>
                                        </p:attrNameLst>
                                      </p:cBhvr>
                                      <p:to>
                                        <p:strVal val="visible"/>
                                      </p:to>
                                    </p:set>
                                    <p:animEffect transition="in" filter="fade">
                                      <p:cBhvr>
                                        <p:cTn id="37" dur="1000"/>
                                        <p:tgtEl>
                                          <p:spTgt spid="22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92"/>
          <p:cNvSpPr txBox="1">
            <a:spLocks noGrp="1"/>
          </p:cNvSpPr>
          <p:nvPr>
            <p:ph type="title"/>
          </p:nvPr>
        </p:nvSpPr>
        <p:spPr>
          <a:xfrm>
            <a:off x="1052550" y="344325"/>
            <a:ext cx="7038900" cy="914100"/>
          </a:xfrm>
          <a:prstGeom prst="rect">
            <a:avLst/>
          </a:prstGeom>
          <a:noFill/>
          <a:ln>
            <a:noFill/>
          </a:ln>
        </p:spPr>
        <p:txBody>
          <a:bodyPr spcFirstLastPara="1" wrap="square" lIns="26800" tIns="26800" rIns="26800" bIns="26800" anchor="t" anchorCtr="0">
            <a:normAutofit/>
          </a:bodyPr>
          <a:lstStyle/>
          <a:p>
            <a:pPr marL="0" lvl="0" indent="0" algn="l" rtl="0">
              <a:spcBef>
                <a:spcPts val="0"/>
              </a:spcBef>
              <a:spcAft>
                <a:spcPts val="0"/>
              </a:spcAft>
              <a:buClr>
                <a:schemeClr val="lt1"/>
              </a:buClr>
              <a:buSzPct val="150000"/>
              <a:buFont typeface="Avenir"/>
              <a:buNone/>
            </a:pPr>
            <a:r>
              <a:rPr lang="en" sz="2200" b="1">
                <a:solidFill>
                  <a:srgbClr val="54D7FE"/>
                </a:solidFill>
              </a:rPr>
              <a:t>Speak</a:t>
            </a:r>
            <a:r>
              <a:rPr lang="en" sz="2200"/>
              <a:t> the Need, </a:t>
            </a:r>
            <a:r>
              <a:rPr lang="en" sz="2200" b="1">
                <a:solidFill>
                  <a:srgbClr val="55D8FF"/>
                </a:solidFill>
              </a:rPr>
              <a:t>Align</a:t>
            </a:r>
            <a:r>
              <a:rPr lang="en" sz="2200"/>
              <a:t> with the Feeling, </a:t>
            </a:r>
            <a:r>
              <a:rPr lang="en" sz="2200" b="1">
                <a:solidFill>
                  <a:srgbClr val="55D8FF"/>
                </a:solidFill>
              </a:rPr>
              <a:t>Call</a:t>
            </a:r>
            <a:r>
              <a:rPr lang="en" sz="2200"/>
              <a:t> to Act.</a:t>
            </a:r>
            <a:endParaRPr sz="2200"/>
          </a:p>
          <a:p>
            <a:pPr marL="0" lvl="0" indent="0" algn="l" rtl="0">
              <a:lnSpc>
                <a:spcPct val="100000"/>
              </a:lnSpc>
              <a:spcBef>
                <a:spcPts val="0"/>
              </a:spcBef>
              <a:spcAft>
                <a:spcPts val="0"/>
              </a:spcAft>
              <a:buClr>
                <a:srgbClr val="FFFFFF"/>
              </a:buClr>
              <a:buSzPct val="110000"/>
              <a:buFont typeface="Avenir"/>
              <a:buNone/>
            </a:pPr>
            <a:endParaRPr sz="3000"/>
          </a:p>
        </p:txBody>
      </p:sp>
      <p:sp>
        <p:nvSpPr>
          <p:cNvPr id="772" name="Google Shape;772;p92"/>
          <p:cNvSpPr/>
          <p:nvPr/>
        </p:nvSpPr>
        <p:spPr>
          <a:xfrm>
            <a:off x="4822243" y="1054996"/>
            <a:ext cx="4023300" cy="3838500"/>
          </a:xfrm>
          <a:prstGeom prst="rect">
            <a:avLst/>
          </a:prstGeom>
          <a:solidFill>
            <a:srgbClr val="D4EDFB"/>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
        <p:nvSpPr>
          <p:cNvPr id="773" name="Google Shape;773;p92"/>
          <p:cNvSpPr/>
          <p:nvPr/>
        </p:nvSpPr>
        <p:spPr>
          <a:xfrm>
            <a:off x="2790136" y="1055883"/>
            <a:ext cx="4023300" cy="3838500"/>
          </a:xfrm>
          <a:prstGeom prst="rect">
            <a:avLst/>
          </a:prstGeom>
          <a:solidFill>
            <a:srgbClr val="D4EDFB"/>
          </a:solidFill>
          <a:ln w="9525" cap="flat" cmpd="sng">
            <a:solidFill>
              <a:schemeClr val="dk2"/>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pic>
        <p:nvPicPr>
          <p:cNvPr id="774" name="Google Shape;774;p92"/>
          <p:cNvPicPr preferRelativeResize="0"/>
          <p:nvPr/>
        </p:nvPicPr>
        <p:blipFill>
          <a:blip r:embed="rId3">
            <a:alphaModFix/>
          </a:blip>
          <a:stretch>
            <a:fillRect/>
          </a:stretch>
        </p:blipFill>
        <p:spPr>
          <a:xfrm>
            <a:off x="5115158" y="1372806"/>
            <a:ext cx="3322158" cy="3349288"/>
          </a:xfrm>
          <a:prstGeom prst="rect">
            <a:avLst/>
          </a:prstGeom>
          <a:noFill/>
          <a:ln>
            <a:noFill/>
          </a:ln>
        </p:spPr>
      </p:pic>
      <p:pic>
        <p:nvPicPr>
          <p:cNvPr id="775" name="Google Shape;775;p92"/>
          <p:cNvPicPr preferRelativeResize="0"/>
          <p:nvPr/>
        </p:nvPicPr>
        <p:blipFill>
          <a:blip r:embed="rId3">
            <a:alphaModFix/>
          </a:blip>
          <a:stretch>
            <a:fillRect/>
          </a:stretch>
        </p:blipFill>
        <p:spPr>
          <a:xfrm>
            <a:off x="3083052" y="1373692"/>
            <a:ext cx="3322158" cy="3349288"/>
          </a:xfrm>
          <a:prstGeom prst="rect">
            <a:avLst/>
          </a:prstGeom>
          <a:noFill/>
          <a:ln>
            <a:noFill/>
          </a:ln>
        </p:spPr>
      </p:pic>
      <p:cxnSp>
        <p:nvCxnSpPr>
          <p:cNvPr id="776" name="Google Shape;776;p92"/>
          <p:cNvCxnSpPr/>
          <p:nvPr/>
        </p:nvCxnSpPr>
        <p:spPr>
          <a:xfrm>
            <a:off x="2412431" y="1859138"/>
            <a:ext cx="1669200" cy="0"/>
          </a:xfrm>
          <a:prstGeom prst="straightConnector1">
            <a:avLst/>
          </a:prstGeom>
          <a:noFill/>
          <a:ln w="114300" cap="flat" cmpd="sng">
            <a:solidFill>
              <a:schemeClr val="lt2"/>
            </a:solidFill>
            <a:prstDash val="solid"/>
            <a:round/>
            <a:headEnd type="none" w="med" len="med"/>
            <a:tailEnd type="triangle" w="med" len="med"/>
          </a:ln>
        </p:spPr>
      </p:cxnSp>
      <p:cxnSp>
        <p:nvCxnSpPr>
          <p:cNvPr id="777" name="Google Shape;777;p92"/>
          <p:cNvCxnSpPr/>
          <p:nvPr/>
        </p:nvCxnSpPr>
        <p:spPr>
          <a:xfrm>
            <a:off x="2397263" y="2792306"/>
            <a:ext cx="1608300" cy="0"/>
          </a:xfrm>
          <a:prstGeom prst="straightConnector1">
            <a:avLst/>
          </a:prstGeom>
          <a:noFill/>
          <a:ln w="114300" cap="flat" cmpd="sng">
            <a:solidFill>
              <a:schemeClr val="lt2"/>
            </a:solidFill>
            <a:prstDash val="solid"/>
            <a:round/>
            <a:headEnd type="none" w="med" len="med"/>
            <a:tailEnd type="triangle" w="med" len="med"/>
          </a:ln>
        </p:spPr>
      </p:cxnSp>
      <p:cxnSp>
        <p:nvCxnSpPr>
          <p:cNvPr id="778" name="Google Shape;778;p92"/>
          <p:cNvCxnSpPr/>
          <p:nvPr/>
        </p:nvCxnSpPr>
        <p:spPr>
          <a:xfrm>
            <a:off x="2397263" y="3748200"/>
            <a:ext cx="1198500" cy="0"/>
          </a:xfrm>
          <a:prstGeom prst="straightConnector1">
            <a:avLst/>
          </a:prstGeom>
          <a:noFill/>
          <a:ln w="114300" cap="flat" cmpd="sng">
            <a:solidFill>
              <a:schemeClr val="lt2"/>
            </a:solidFill>
            <a:prstDash val="solid"/>
            <a:round/>
            <a:headEnd type="none" w="med" len="med"/>
            <a:tailEnd type="triangle" w="med" len="med"/>
          </a:ln>
        </p:spPr>
      </p:cxnSp>
      <p:sp>
        <p:nvSpPr>
          <p:cNvPr id="779" name="Google Shape;779;p92"/>
          <p:cNvSpPr txBox="1"/>
          <p:nvPr/>
        </p:nvSpPr>
        <p:spPr>
          <a:xfrm>
            <a:off x="561394" y="157086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Positions</a:t>
            </a:r>
            <a:endParaRPr sz="2600" b="1">
              <a:solidFill>
                <a:srgbClr val="55D8FF"/>
              </a:solidFill>
              <a:latin typeface="Lato"/>
              <a:ea typeface="Lato"/>
              <a:cs typeface="Lato"/>
              <a:sym typeface="Lato"/>
            </a:endParaRPr>
          </a:p>
        </p:txBody>
      </p:sp>
      <p:sp>
        <p:nvSpPr>
          <p:cNvPr id="780" name="Google Shape;780;p92"/>
          <p:cNvSpPr txBox="1"/>
          <p:nvPr/>
        </p:nvSpPr>
        <p:spPr>
          <a:xfrm>
            <a:off x="561394" y="248526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Impact</a:t>
            </a:r>
            <a:endParaRPr sz="2600" b="1">
              <a:solidFill>
                <a:srgbClr val="55D8FF"/>
              </a:solidFill>
              <a:latin typeface="Lato"/>
              <a:ea typeface="Lato"/>
              <a:cs typeface="Lato"/>
              <a:sym typeface="Lato"/>
            </a:endParaRPr>
          </a:p>
        </p:txBody>
      </p:sp>
      <p:sp>
        <p:nvSpPr>
          <p:cNvPr id="781" name="Google Shape;781;p92"/>
          <p:cNvSpPr txBox="1"/>
          <p:nvPr/>
        </p:nvSpPr>
        <p:spPr>
          <a:xfrm>
            <a:off x="561394" y="3456810"/>
            <a:ext cx="1729500" cy="455100"/>
          </a:xfrm>
          <a:prstGeom prst="rect">
            <a:avLst/>
          </a:prstGeom>
          <a:noFill/>
          <a:ln>
            <a:noFill/>
          </a:ln>
        </p:spPr>
        <p:txBody>
          <a:bodyPr spcFirstLastPara="1" wrap="square" lIns="68575" tIns="68575" rIns="68575" bIns="68575" anchor="t" anchorCtr="0">
            <a:noAutofit/>
          </a:bodyPr>
          <a:lstStyle/>
          <a:p>
            <a:pPr marL="0" lvl="0" indent="0" algn="l" rtl="0">
              <a:spcBef>
                <a:spcPts val="0"/>
              </a:spcBef>
              <a:spcAft>
                <a:spcPts val="0"/>
              </a:spcAft>
              <a:buNone/>
            </a:pPr>
            <a:r>
              <a:rPr lang="en" sz="2600" b="1">
                <a:solidFill>
                  <a:srgbClr val="55D8FF"/>
                </a:solidFill>
                <a:latin typeface="Lato"/>
                <a:ea typeface="Lato"/>
                <a:cs typeface="Lato"/>
                <a:sym typeface="Lato"/>
              </a:rPr>
              <a:t>Needs</a:t>
            </a:r>
            <a:endParaRPr sz="2600" b="1">
              <a:solidFill>
                <a:srgbClr val="55D8FF"/>
              </a:solidFill>
              <a:latin typeface="Lato"/>
              <a:ea typeface="Lato"/>
              <a:cs typeface="Lato"/>
              <a:sym typeface="Lato"/>
            </a:endParaRPr>
          </a:p>
        </p:txBody>
      </p:sp>
      <p:sp>
        <p:nvSpPr>
          <p:cNvPr id="782" name="Google Shape;782;p92"/>
          <p:cNvSpPr/>
          <p:nvPr/>
        </p:nvSpPr>
        <p:spPr>
          <a:xfrm>
            <a:off x="4822238" y="3278250"/>
            <a:ext cx="1835700" cy="1444800"/>
          </a:xfrm>
          <a:prstGeom prst="ellipse">
            <a:avLst/>
          </a:prstGeom>
          <a:noFill/>
          <a:ln w="76200" cap="flat" cmpd="sng">
            <a:solidFill>
              <a:srgbClr val="FF2F00"/>
            </a:solidFill>
            <a:prstDash val="solid"/>
            <a:round/>
            <a:headEnd type="none" w="sm" len="sm"/>
            <a:tailEnd type="none" w="sm" len="sm"/>
          </a:ln>
        </p:spPr>
        <p:txBody>
          <a:bodyPr spcFirstLastPara="1" wrap="square" lIns="68575" tIns="68575" rIns="68575" bIns="68575" anchor="ctr" anchorCtr="0">
            <a:noAutofit/>
          </a:bodyPr>
          <a:lstStyle/>
          <a:p>
            <a:pPr marL="0" lvl="0" indent="0" algn="ctr" rtl="0">
              <a:spcBef>
                <a:spcPts val="0"/>
              </a:spcBef>
              <a:spcAft>
                <a:spcPts val="0"/>
              </a:spcAft>
              <a:buNone/>
            </a:pPr>
            <a:endParaRPr sz="1100">
              <a:latin typeface="Lato"/>
              <a:ea typeface="Lato"/>
              <a:cs typeface="Lato"/>
              <a:sym typeface="Lato"/>
            </a:endParaRPr>
          </a:p>
        </p:txBody>
      </p:sp>
    </p:spTree>
  </p:cSld>
  <p:clrMapOvr>
    <a:masterClrMapping/>
  </p:clrMapOvr>
  <p:transition spd="med">
    <p:fade thruBlk="1"/>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sp>
        <p:nvSpPr>
          <p:cNvPr id="787" name="Google Shape;787;p93"/>
          <p:cNvSpPr/>
          <p:nvPr/>
        </p:nvSpPr>
        <p:spPr>
          <a:xfrm>
            <a:off x="1996263" y="1190175"/>
            <a:ext cx="4939800" cy="3704100"/>
          </a:xfrm>
          <a:prstGeom prst="rect">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8" name="Google Shape;788;p93"/>
          <p:cNvGrpSpPr/>
          <p:nvPr/>
        </p:nvGrpSpPr>
        <p:grpSpPr>
          <a:xfrm>
            <a:off x="2518966" y="1461335"/>
            <a:ext cx="3779233" cy="2958556"/>
            <a:chOff x="2504650" y="1381825"/>
            <a:chExt cx="3886500" cy="3035350"/>
          </a:xfrm>
        </p:grpSpPr>
        <p:cxnSp>
          <p:nvCxnSpPr>
            <p:cNvPr id="789" name="Google Shape;789;p93"/>
            <p:cNvCxnSpPr/>
            <p:nvPr/>
          </p:nvCxnSpPr>
          <p:spPr>
            <a:xfrm>
              <a:off x="2514175" y="1381825"/>
              <a:ext cx="0" cy="3013200"/>
            </a:xfrm>
            <a:prstGeom prst="straightConnector1">
              <a:avLst/>
            </a:prstGeom>
            <a:noFill/>
            <a:ln w="19050" cap="flat" cmpd="sng">
              <a:solidFill>
                <a:schemeClr val="dk1"/>
              </a:solidFill>
              <a:prstDash val="solid"/>
              <a:round/>
              <a:headEnd type="none" w="med" len="med"/>
              <a:tailEnd type="none" w="med" len="med"/>
            </a:ln>
          </p:spPr>
        </p:cxnSp>
        <p:cxnSp>
          <p:nvCxnSpPr>
            <p:cNvPr id="790" name="Google Shape;790;p93"/>
            <p:cNvCxnSpPr/>
            <p:nvPr/>
          </p:nvCxnSpPr>
          <p:spPr>
            <a:xfrm>
              <a:off x="2504650" y="4417175"/>
              <a:ext cx="3886500" cy="0"/>
            </a:xfrm>
            <a:prstGeom prst="straightConnector1">
              <a:avLst/>
            </a:prstGeom>
            <a:noFill/>
            <a:ln w="19050" cap="flat" cmpd="sng">
              <a:solidFill>
                <a:schemeClr val="dk1"/>
              </a:solidFill>
              <a:prstDash val="solid"/>
              <a:round/>
              <a:headEnd type="none" w="med" len="med"/>
              <a:tailEnd type="none" w="med" len="med"/>
            </a:ln>
          </p:spPr>
        </p:cxnSp>
      </p:grpSp>
      <p:sp>
        <p:nvSpPr>
          <p:cNvPr id="791" name="Google Shape;791;p93"/>
          <p:cNvSpPr txBox="1"/>
          <p:nvPr/>
        </p:nvSpPr>
        <p:spPr>
          <a:xfrm>
            <a:off x="5353565" y="2086010"/>
            <a:ext cx="46500" cy="357000"/>
          </a:xfrm>
          <a:prstGeom prst="rect">
            <a:avLst/>
          </a:prstGeom>
          <a:noFill/>
          <a:ln>
            <a:noFill/>
          </a:ln>
        </p:spPr>
        <p:txBody>
          <a:bodyPr spcFirstLastPara="1" wrap="square" lIns="19050" tIns="19050" rIns="19050" bIns="19050" anchor="ctr" anchorCtr="0">
            <a:noAutofit/>
          </a:bodyPr>
          <a:lstStyle/>
          <a:p>
            <a:pPr marL="0" marR="0" lvl="0" indent="0" algn="l" rtl="0">
              <a:lnSpc>
                <a:spcPct val="150000"/>
              </a:lnSpc>
              <a:spcBef>
                <a:spcPts val="0"/>
              </a:spcBef>
              <a:spcAft>
                <a:spcPts val="0"/>
              </a:spcAft>
              <a:buClr>
                <a:srgbClr val="000000"/>
              </a:buClr>
              <a:buSzPts val="900"/>
              <a:buFont typeface="Helvetica Neue"/>
              <a:buNone/>
            </a:pPr>
            <a:endParaRPr sz="900" b="0" i="0" u="none" strike="noStrike" cap="none">
              <a:solidFill>
                <a:srgbClr val="FFFFFF"/>
              </a:solidFill>
              <a:latin typeface="Arial"/>
              <a:ea typeface="Arial"/>
              <a:cs typeface="Arial"/>
              <a:sym typeface="Arial"/>
            </a:endParaRPr>
          </a:p>
        </p:txBody>
      </p:sp>
      <p:sp>
        <p:nvSpPr>
          <p:cNvPr id="792" name="Google Shape;792;p93"/>
          <p:cNvSpPr txBox="1"/>
          <p:nvPr/>
        </p:nvSpPr>
        <p:spPr>
          <a:xfrm>
            <a:off x="3054315" y="1614607"/>
            <a:ext cx="2697000" cy="315900"/>
          </a:xfrm>
          <a:prstGeom prst="rect">
            <a:avLst/>
          </a:prstGeom>
          <a:noFill/>
          <a:ln>
            <a:noFill/>
          </a:ln>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chemeClr val="accent5"/>
              </a:buClr>
              <a:buSzPts val="1900"/>
              <a:buFont typeface="Helvetica Neue"/>
              <a:buNone/>
            </a:pPr>
            <a:endParaRPr sz="500"/>
          </a:p>
        </p:txBody>
      </p:sp>
      <p:sp>
        <p:nvSpPr>
          <p:cNvPr id="793" name="Google Shape;793;p93"/>
          <p:cNvSpPr txBox="1">
            <a:spLocks noGrp="1"/>
          </p:cNvSpPr>
          <p:nvPr>
            <p:ph type="title"/>
          </p:nvPr>
        </p:nvSpPr>
        <p:spPr>
          <a:xfrm>
            <a:off x="973125" y="295325"/>
            <a:ext cx="77853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Mission-Minded Leaders are Resilient</a:t>
            </a:r>
            <a:endParaRPr/>
          </a:p>
        </p:txBody>
      </p:sp>
      <p:cxnSp>
        <p:nvCxnSpPr>
          <p:cNvPr id="794" name="Google Shape;794;p93"/>
          <p:cNvCxnSpPr/>
          <p:nvPr/>
        </p:nvCxnSpPr>
        <p:spPr>
          <a:xfrm>
            <a:off x="3907735" y="4542088"/>
            <a:ext cx="1241400" cy="0"/>
          </a:xfrm>
          <a:prstGeom prst="straightConnector1">
            <a:avLst/>
          </a:prstGeom>
          <a:noFill/>
          <a:ln w="19050" cap="flat" cmpd="sng">
            <a:solidFill>
              <a:schemeClr val="dk1"/>
            </a:solidFill>
            <a:prstDash val="solid"/>
            <a:round/>
            <a:headEnd type="triangle" w="med" len="med"/>
            <a:tailEnd type="triangle" w="med" len="med"/>
          </a:ln>
        </p:spPr>
      </p:cxnSp>
      <p:cxnSp>
        <p:nvCxnSpPr>
          <p:cNvPr id="795" name="Google Shape;795;p93"/>
          <p:cNvCxnSpPr/>
          <p:nvPr/>
        </p:nvCxnSpPr>
        <p:spPr>
          <a:xfrm>
            <a:off x="4403589" y="4117965"/>
            <a:ext cx="0" cy="411600"/>
          </a:xfrm>
          <a:prstGeom prst="straightConnector1">
            <a:avLst/>
          </a:prstGeom>
          <a:noFill/>
          <a:ln w="19050" cap="flat" cmpd="sng">
            <a:solidFill>
              <a:schemeClr val="dk1"/>
            </a:solidFill>
            <a:prstDash val="dash"/>
            <a:round/>
            <a:headEnd type="none" w="med" len="med"/>
            <a:tailEnd type="none" w="med" len="med"/>
          </a:ln>
        </p:spPr>
      </p:cxnSp>
      <p:pic>
        <p:nvPicPr>
          <p:cNvPr id="796" name="Google Shape;796;p93"/>
          <p:cNvPicPr preferRelativeResize="0"/>
          <p:nvPr/>
        </p:nvPicPr>
        <p:blipFill>
          <a:blip r:embed="rId3">
            <a:alphaModFix/>
          </a:blip>
          <a:stretch>
            <a:fillRect/>
          </a:stretch>
        </p:blipFill>
        <p:spPr>
          <a:xfrm>
            <a:off x="2522716" y="1760780"/>
            <a:ext cx="3760335" cy="2357188"/>
          </a:xfrm>
          <a:prstGeom prst="rect">
            <a:avLst/>
          </a:prstGeom>
          <a:noFill/>
          <a:ln>
            <a:noFill/>
          </a:ln>
        </p:spPr>
      </p:pic>
      <p:sp>
        <p:nvSpPr>
          <p:cNvPr id="797" name="Google Shape;797;p93"/>
          <p:cNvSpPr/>
          <p:nvPr/>
        </p:nvSpPr>
        <p:spPr>
          <a:xfrm>
            <a:off x="2472130" y="1957196"/>
            <a:ext cx="84000" cy="843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93"/>
          <p:cNvSpPr/>
          <p:nvPr/>
        </p:nvSpPr>
        <p:spPr>
          <a:xfrm>
            <a:off x="3297172" y="3046950"/>
            <a:ext cx="84000" cy="843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93"/>
          <p:cNvSpPr/>
          <p:nvPr/>
        </p:nvSpPr>
        <p:spPr>
          <a:xfrm>
            <a:off x="4360879" y="4075599"/>
            <a:ext cx="84000" cy="843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93"/>
          <p:cNvSpPr/>
          <p:nvPr/>
        </p:nvSpPr>
        <p:spPr>
          <a:xfrm>
            <a:off x="5334740" y="2775404"/>
            <a:ext cx="84000" cy="843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93"/>
          <p:cNvSpPr/>
          <p:nvPr/>
        </p:nvSpPr>
        <p:spPr>
          <a:xfrm>
            <a:off x="6199041" y="1730404"/>
            <a:ext cx="84000" cy="84300"/>
          </a:xfrm>
          <a:prstGeom prst="ellipse">
            <a:avLst/>
          </a:prstGeom>
          <a:solidFill>
            <a:schemeClr val="accent1"/>
          </a:soli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93"/>
          <p:cNvSpPr txBox="1"/>
          <p:nvPr/>
        </p:nvSpPr>
        <p:spPr>
          <a:xfrm>
            <a:off x="2522719" y="1688184"/>
            <a:ext cx="2127600" cy="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Helvetica Neue"/>
                <a:ea typeface="Helvetica Neue"/>
                <a:cs typeface="Helvetica Neue"/>
                <a:sym typeface="Helvetica Neue"/>
              </a:rPr>
              <a:t> Uninformed Optimism</a:t>
            </a:r>
            <a:endParaRPr sz="1200" b="1" i="1">
              <a:solidFill>
                <a:srgbClr val="FFFFFF"/>
              </a:solidFill>
              <a:latin typeface="Helvetica Neue"/>
              <a:ea typeface="Helvetica Neue"/>
              <a:cs typeface="Helvetica Neue"/>
              <a:sym typeface="Helvetica Neue"/>
            </a:endParaRPr>
          </a:p>
        </p:txBody>
      </p:sp>
      <p:sp>
        <p:nvSpPr>
          <p:cNvPr id="803" name="Google Shape;803;p93"/>
          <p:cNvSpPr txBox="1"/>
          <p:nvPr/>
        </p:nvSpPr>
        <p:spPr>
          <a:xfrm>
            <a:off x="5066348" y="1442815"/>
            <a:ext cx="1770600" cy="35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Helvetica Neue"/>
                <a:ea typeface="Helvetica Neue"/>
                <a:cs typeface="Helvetica Neue"/>
                <a:sym typeface="Helvetica Neue"/>
              </a:rPr>
              <a:t>Success &amp; Fulfillment</a:t>
            </a:r>
            <a:endParaRPr sz="1200" b="1" i="1">
              <a:solidFill>
                <a:srgbClr val="FFFFFF"/>
              </a:solidFill>
              <a:latin typeface="Helvetica Neue"/>
              <a:ea typeface="Helvetica Neue"/>
              <a:cs typeface="Helvetica Neue"/>
              <a:sym typeface="Helvetica Neue"/>
            </a:endParaRPr>
          </a:p>
        </p:txBody>
      </p:sp>
      <p:sp>
        <p:nvSpPr>
          <p:cNvPr id="804" name="Google Shape;804;p93"/>
          <p:cNvSpPr txBox="1"/>
          <p:nvPr/>
        </p:nvSpPr>
        <p:spPr>
          <a:xfrm>
            <a:off x="5394390" y="2608100"/>
            <a:ext cx="1666200" cy="579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Helvetica Neue"/>
                <a:ea typeface="Helvetica Neue"/>
                <a:cs typeface="Helvetica Neue"/>
                <a:sym typeface="Helvetica Neue"/>
              </a:rPr>
              <a:t>Informed Optimism</a:t>
            </a:r>
            <a:endParaRPr sz="1200" b="1" i="1">
              <a:solidFill>
                <a:srgbClr val="FFFFFF"/>
              </a:solidFill>
              <a:latin typeface="Helvetica Neue"/>
              <a:ea typeface="Helvetica Neue"/>
              <a:cs typeface="Helvetica Neue"/>
              <a:sym typeface="Helvetica Neue"/>
            </a:endParaRPr>
          </a:p>
        </p:txBody>
      </p:sp>
      <p:sp>
        <p:nvSpPr>
          <p:cNvPr id="805" name="Google Shape;805;p93"/>
          <p:cNvSpPr txBox="1"/>
          <p:nvPr/>
        </p:nvSpPr>
        <p:spPr>
          <a:xfrm>
            <a:off x="3403193" y="2906880"/>
            <a:ext cx="2043300" cy="31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Helvetica Neue"/>
                <a:ea typeface="Helvetica Neue"/>
                <a:cs typeface="Helvetica Neue"/>
                <a:sym typeface="Helvetica Neue"/>
              </a:rPr>
              <a:t>Informed  Pessimism</a:t>
            </a:r>
            <a:endParaRPr sz="1200" b="1" i="1">
              <a:solidFill>
                <a:srgbClr val="FFFFFF"/>
              </a:solidFill>
              <a:latin typeface="Helvetica Neue"/>
              <a:ea typeface="Helvetica Neue"/>
              <a:cs typeface="Helvetica Neue"/>
              <a:sym typeface="Helvetica Neue"/>
            </a:endParaRPr>
          </a:p>
        </p:txBody>
      </p:sp>
      <p:sp>
        <p:nvSpPr>
          <p:cNvPr id="806" name="Google Shape;806;p93"/>
          <p:cNvSpPr txBox="1"/>
          <p:nvPr/>
        </p:nvSpPr>
        <p:spPr>
          <a:xfrm>
            <a:off x="3207326" y="4117965"/>
            <a:ext cx="2127600" cy="2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i="1">
                <a:solidFill>
                  <a:srgbClr val="FFFFFF"/>
                </a:solidFill>
                <a:latin typeface="Helvetica Neue"/>
                <a:ea typeface="Helvetica Neue"/>
                <a:cs typeface="Helvetica Neue"/>
                <a:sym typeface="Helvetica Neue"/>
              </a:rPr>
              <a:t>Lapse/ Relapse</a:t>
            </a:r>
            <a:endParaRPr sz="1100" b="1" i="1">
              <a:solidFill>
                <a:srgbClr val="FFFFFF"/>
              </a:solidFill>
              <a:latin typeface="Helvetica Neue"/>
              <a:ea typeface="Helvetica Neue"/>
              <a:cs typeface="Helvetica Neue"/>
              <a:sym typeface="Helvetica Neue"/>
            </a:endParaRPr>
          </a:p>
        </p:txBody>
      </p:sp>
      <p:sp>
        <p:nvSpPr>
          <p:cNvPr id="807" name="Google Shape;807;p93"/>
          <p:cNvSpPr txBox="1"/>
          <p:nvPr/>
        </p:nvSpPr>
        <p:spPr>
          <a:xfrm>
            <a:off x="4026788" y="4555639"/>
            <a:ext cx="1004700" cy="1542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TIME</a:t>
            </a:r>
            <a:endParaRPr sz="1300">
              <a:solidFill>
                <a:schemeClr val="dk1"/>
              </a:solidFill>
              <a:latin typeface="Helvetica Neue"/>
              <a:ea typeface="Helvetica Neue"/>
              <a:cs typeface="Helvetica Neue"/>
              <a:sym typeface="Helvetica Neue"/>
            </a:endParaRPr>
          </a:p>
        </p:txBody>
      </p:sp>
      <p:sp>
        <p:nvSpPr>
          <p:cNvPr id="808" name="Google Shape;808;p93"/>
          <p:cNvSpPr txBox="1"/>
          <p:nvPr/>
        </p:nvSpPr>
        <p:spPr>
          <a:xfrm rot="-5400000">
            <a:off x="1127800" y="2744498"/>
            <a:ext cx="2283300" cy="146100"/>
          </a:xfrm>
          <a:prstGeom prst="rect">
            <a:avLst/>
          </a:prstGeom>
          <a:noFill/>
          <a:ln>
            <a:noFill/>
          </a:ln>
        </p:spPr>
        <p:txBody>
          <a:bodyPr spcFirstLastPara="1" wrap="square" lIns="91425" tIns="0" rIns="91425" bIns="91425" anchor="t" anchorCtr="0">
            <a:noAutofit/>
          </a:bodyPr>
          <a:lstStyle/>
          <a:p>
            <a:pPr marL="0" lvl="0" indent="0" algn="ctr" rtl="0">
              <a:spcBef>
                <a:spcPts val="0"/>
              </a:spcBef>
              <a:spcAft>
                <a:spcPts val="0"/>
              </a:spcAft>
              <a:buNone/>
            </a:pPr>
            <a:r>
              <a:rPr lang="en" sz="1300">
                <a:solidFill>
                  <a:schemeClr val="dk1"/>
                </a:solidFill>
                <a:latin typeface="Helvetica Neue"/>
                <a:ea typeface="Helvetica Neue"/>
                <a:cs typeface="Helvetica Neue"/>
                <a:sym typeface="Helvetica Neue"/>
              </a:rPr>
              <a:t>EMOTIONAL STATE</a:t>
            </a:r>
            <a:endParaRPr sz="1300">
              <a:solidFill>
                <a:schemeClr val="dk1"/>
              </a:solidFill>
              <a:latin typeface="Helvetica Neue"/>
              <a:ea typeface="Helvetica Neue"/>
              <a:cs typeface="Helvetica Neue"/>
              <a:sym typeface="Helvetica Neue"/>
            </a:endParaRPr>
          </a:p>
        </p:txBody>
      </p:sp>
      <p:cxnSp>
        <p:nvCxnSpPr>
          <p:cNvPr id="809" name="Google Shape;809;p93"/>
          <p:cNvCxnSpPr/>
          <p:nvPr/>
        </p:nvCxnSpPr>
        <p:spPr>
          <a:xfrm>
            <a:off x="2518851" y="2932915"/>
            <a:ext cx="3779100" cy="0"/>
          </a:xfrm>
          <a:prstGeom prst="straightConnector1">
            <a:avLst/>
          </a:prstGeom>
          <a:noFill/>
          <a:ln w="19050" cap="flat" cmpd="sng">
            <a:solidFill>
              <a:schemeClr val="dk1"/>
            </a:solidFill>
            <a:prstDash val="dash"/>
            <a:round/>
            <a:headEnd type="none" w="med" len="med"/>
            <a:tailEnd type="none" w="med" len="med"/>
          </a:ln>
        </p:spPr>
      </p:cxnSp>
      <p:sp>
        <p:nvSpPr>
          <p:cNvPr id="810" name="Google Shape;810;p93"/>
          <p:cNvSpPr txBox="1"/>
          <p:nvPr/>
        </p:nvSpPr>
        <p:spPr>
          <a:xfrm>
            <a:off x="3927725" y="3746176"/>
            <a:ext cx="1560000" cy="243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Helvetica Neue"/>
                <a:ea typeface="Helvetica Neue"/>
                <a:cs typeface="Helvetica Neue"/>
                <a:sym typeface="Helvetica Neue"/>
              </a:rPr>
              <a:t>The Valley</a:t>
            </a:r>
            <a:endParaRPr sz="1200" b="1" i="1">
              <a:solidFill>
                <a:srgbClr val="FFFFFF"/>
              </a:solidFill>
              <a:latin typeface="Helvetica Neue"/>
              <a:ea typeface="Helvetica Neue"/>
              <a:cs typeface="Helvetica Neue"/>
              <a:sym typeface="Helvetica Neue"/>
            </a:endParaRPr>
          </a:p>
        </p:txBody>
      </p:sp>
      <p:pic>
        <p:nvPicPr>
          <p:cNvPr id="811" name="Google Shape;811;p93"/>
          <p:cNvPicPr preferRelativeResize="0"/>
          <p:nvPr/>
        </p:nvPicPr>
        <p:blipFill>
          <a:blip r:embed="rId4">
            <a:alphaModFix/>
          </a:blip>
          <a:stretch>
            <a:fillRect/>
          </a:stretch>
        </p:blipFill>
        <p:spPr>
          <a:xfrm>
            <a:off x="7060597" y="4596901"/>
            <a:ext cx="2257431" cy="41159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792"/>
                                        </p:tgtEl>
                                        <p:attrNameLst>
                                          <p:attrName>style.visibility</p:attrName>
                                        </p:attrNameLst>
                                      </p:cBhvr>
                                      <p:to>
                                        <p:strVal val="visible"/>
                                      </p:to>
                                    </p:set>
                                    <p:anim calcmode="lin" valueType="num">
                                      <p:cBhvr additive="base">
                                        <p:cTn id="7" dur="1000"/>
                                        <p:tgtEl>
                                          <p:spTgt spid="792"/>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815"/>
        <p:cNvGrpSpPr/>
        <p:nvPr/>
      </p:nvGrpSpPr>
      <p:grpSpPr>
        <a:xfrm>
          <a:off x="0" y="0"/>
          <a:ext cx="0" cy="0"/>
          <a:chOff x="0" y="0"/>
          <a:chExt cx="0" cy="0"/>
        </a:xfrm>
      </p:grpSpPr>
      <p:sp>
        <p:nvSpPr>
          <p:cNvPr id="816" name="Google Shape;816;p94"/>
          <p:cNvSpPr txBox="1">
            <a:spLocks noGrp="1"/>
          </p:cNvSpPr>
          <p:nvPr>
            <p:ph type="title"/>
          </p:nvPr>
        </p:nvSpPr>
        <p:spPr>
          <a:xfrm>
            <a:off x="437750" y="215850"/>
            <a:ext cx="5237100" cy="540900"/>
          </a:xfrm>
          <a:prstGeom prst="rect">
            <a:avLst/>
          </a:prstGeom>
          <a:noFill/>
          <a:ln>
            <a:noFill/>
          </a:ln>
        </p:spPr>
        <p:txBody>
          <a:bodyPr spcFirstLastPara="1" wrap="square" lIns="26800" tIns="26800" rIns="26800" bIns="26800" anchor="t" anchorCtr="0">
            <a:noAutofit/>
          </a:bodyPr>
          <a:lstStyle/>
          <a:p>
            <a:pPr marL="0" lvl="0" indent="0" algn="l" rtl="0">
              <a:lnSpc>
                <a:spcPct val="100000"/>
              </a:lnSpc>
              <a:spcBef>
                <a:spcPts val="0"/>
              </a:spcBef>
              <a:spcAft>
                <a:spcPts val="0"/>
              </a:spcAft>
              <a:buClr>
                <a:srgbClr val="FFFFFF"/>
              </a:buClr>
              <a:buSzPts val="2250"/>
              <a:buFont typeface="Avenir"/>
              <a:buNone/>
            </a:pPr>
            <a:r>
              <a:rPr lang="en" sz="2550">
                <a:solidFill>
                  <a:srgbClr val="FFFFFF"/>
                </a:solidFill>
                <a:latin typeface="Avenir"/>
                <a:ea typeface="Avenir"/>
                <a:cs typeface="Avenir"/>
                <a:sym typeface="Avenir"/>
              </a:rPr>
              <a:t>PULLING TOGETHER:</a:t>
            </a:r>
            <a:endParaRPr sz="2550">
              <a:solidFill>
                <a:srgbClr val="FFFFFF"/>
              </a:solidFill>
              <a:latin typeface="Avenir"/>
              <a:ea typeface="Avenir"/>
              <a:cs typeface="Avenir"/>
              <a:sym typeface="Avenir"/>
            </a:endParaRPr>
          </a:p>
          <a:p>
            <a:pPr marL="0" lvl="0" indent="0" algn="l" rtl="0">
              <a:lnSpc>
                <a:spcPct val="100000"/>
              </a:lnSpc>
              <a:spcBef>
                <a:spcPts val="0"/>
              </a:spcBef>
              <a:spcAft>
                <a:spcPts val="0"/>
              </a:spcAft>
              <a:buClr>
                <a:srgbClr val="FFFFFF"/>
              </a:buClr>
              <a:buSzPts val="2250"/>
              <a:buFont typeface="Avenir"/>
              <a:buNone/>
            </a:pPr>
            <a:r>
              <a:rPr lang="en" sz="2550" b="0" i="0" u="none" strike="noStrike" cap="none">
                <a:solidFill>
                  <a:srgbClr val="FFFFFF"/>
                </a:solidFill>
                <a:latin typeface="Avenir"/>
                <a:ea typeface="Avenir"/>
                <a:cs typeface="Avenir"/>
                <a:sym typeface="Avenir"/>
              </a:rPr>
              <a:t>SHARING YOUR </a:t>
            </a:r>
            <a:r>
              <a:rPr lang="en" sz="2550"/>
              <a:t>PURPOSE</a:t>
            </a:r>
            <a:endParaRPr sz="2550" b="0" i="0" u="none" strike="noStrike" cap="none">
              <a:solidFill>
                <a:srgbClr val="FFFFFF"/>
              </a:solidFill>
              <a:latin typeface="Avenir"/>
              <a:ea typeface="Avenir"/>
              <a:cs typeface="Avenir"/>
              <a:sym typeface="Avenir"/>
            </a:endParaRPr>
          </a:p>
        </p:txBody>
      </p:sp>
      <p:sp>
        <p:nvSpPr>
          <p:cNvPr id="817" name="Google Shape;817;p94"/>
          <p:cNvSpPr/>
          <p:nvPr/>
        </p:nvSpPr>
        <p:spPr>
          <a:xfrm>
            <a:off x="1472189" y="1986895"/>
            <a:ext cx="3906600" cy="1304100"/>
          </a:xfrm>
          <a:prstGeom prst="rect">
            <a:avLst/>
          </a:prstGeom>
          <a:noFill/>
          <a:ln>
            <a:noFill/>
          </a:ln>
        </p:spPr>
        <p:txBody>
          <a:bodyPr spcFirstLastPara="1" wrap="square" lIns="12850" tIns="12850" rIns="12850" bIns="12850" anchor="t" anchorCtr="0">
            <a:noAutofit/>
          </a:bodyPr>
          <a:lstStyle/>
          <a:p>
            <a:pPr marL="330200" marR="0" lvl="0" indent="-349250" algn="l" rtl="0">
              <a:lnSpc>
                <a:spcPct val="150000"/>
              </a:lnSpc>
              <a:spcBef>
                <a:spcPts val="0"/>
              </a:spcBef>
              <a:spcAft>
                <a:spcPts val="0"/>
              </a:spcAft>
              <a:buClr>
                <a:srgbClr val="FFFFFF"/>
              </a:buClr>
              <a:buSzPts val="2100"/>
              <a:buFont typeface="Avenir"/>
              <a:buAutoNum type="arabicPeriod"/>
            </a:pPr>
            <a:r>
              <a:rPr lang="en" sz="2100" b="0" i="0" u="none" strike="noStrike" cap="none">
                <a:solidFill>
                  <a:srgbClr val="FFFFFF"/>
                </a:solidFill>
                <a:latin typeface="Avenir"/>
                <a:ea typeface="Avenir"/>
                <a:cs typeface="Avenir"/>
                <a:sym typeface="Avenir"/>
              </a:rPr>
              <a:t>Share your </a:t>
            </a:r>
            <a:r>
              <a:rPr lang="en" sz="2100">
                <a:solidFill>
                  <a:srgbClr val="FFFFFF"/>
                </a:solidFill>
                <a:latin typeface="Avenir"/>
                <a:ea typeface="Avenir"/>
                <a:cs typeface="Avenir"/>
                <a:sym typeface="Avenir"/>
              </a:rPr>
              <a:t>Values</a:t>
            </a:r>
            <a:endParaRPr sz="2100">
              <a:solidFill>
                <a:srgbClr val="FFFFFF"/>
              </a:solidFill>
              <a:latin typeface="Avenir"/>
              <a:ea typeface="Avenir"/>
              <a:cs typeface="Avenir"/>
              <a:sym typeface="Avenir"/>
            </a:endParaRPr>
          </a:p>
          <a:p>
            <a:pPr marL="330200" marR="0" lvl="0" indent="-349250" algn="l" rtl="0">
              <a:lnSpc>
                <a:spcPct val="150000"/>
              </a:lnSpc>
              <a:spcBef>
                <a:spcPts val="0"/>
              </a:spcBef>
              <a:spcAft>
                <a:spcPts val="0"/>
              </a:spcAft>
              <a:buClr>
                <a:srgbClr val="FFFFFF"/>
              </a:buClr>
              <a:buSzPts val="2100"/>
              <a:buFont typeface="Avenir"/>
              <a:buAutoNum type="arabicPeriod"/>
            </a:pPr>
            <a:r>
              <a:rPr lang="en" sz="2100">
                <a:solidFill>
                  <a:srgbClr val="FFFFFF"/>
                </a:solidFill>
                <a:latin typeface="Avenir"/>
                <a:ea typeface="Avenir"/>
                <a:cs typeface="Avenir"/>
                <a:sym typeface="Avenir"/>
              </a:rPr>
              <a:t>Find Commonalities</a:t>
            </a:r>
            <a:endParaRPr sz="2100">
              <a:solidFill>
                <a:srgbClr val="FFFFFF"/>
              </a:solidFill>
              <a:latin typeface="Avenir"/>
              <a:ea typeface="Avenir"/>
              <a:cs typeface="Avenir"/>
              <a:sym typeface="Avenir"/>
            </a:endParaRPr>
          </a:p>
          <a:p>
            <a:pPr marL="330200" marR="0" lvl="0" indent="-349250" algn="l" rtl="0">
              <a:lnSpc>
                <a:spcPct val="150000"/>
              </a:lnSpc>
              <a:spcBef>
                <a:spcPts val="0"/>
              </a:spcBef>
              <a:spcAft>
                <a:spcPts val="0"/>
              </a:spcAft>
              <a:buClr>
                <a:srgbClr val="FFFFFF"/>
              </a:buClr>
              <a:buSzPts val="2100"/>
              <a:buFont typeface="Avenir"/>
              <a:buAutoNum type="arabicPeriod"/>
            </a:pPr>
            <a:r>
              <a:rPr lang="en" sz="2100">
                <a:solidFill>
                  <a:srgbClr val="FFFFFF"/>
                </a:solidFill>
                <a:latin typeface="Avenir"/>
                <a:ea typeface="Avenir"/>
                <a:cs typeface="Avenir"/>
                <a:sym typeface="Avenir"/>
              </a:rPr>
              <a:t>Share Mission </a:t>
            </a:r>
            <a:endParaRPr sz="2100">
              <a:solidFill>
                <a:srgbClr val="FFFFFF"/>
              </a:solidFill>
              <a:latin typeface="Avenir"/>
              <a:ea typeface="Avenir"/>
              <a:cs typeface="Avenir"/>
              <a:sym typeface="Avenir"/>
            </a:endParaRPr>
          </a:p>
          <a:p>
            <a:pPr marL="330200" marR="0" lvl="0" indent="-349250" algn="l" rtl="0">
              <a:lnSpc>
                <a:spcPct val="150000"/>
              </a:lnSpc>
              <a:spcBef>
                <a:spcPts val="0"/>
              </a:spcBef>
              <a:spcAft>
                <a:spcPts val="0"/>
              </a:spcAft>
              <a:buClr>
                <a:srgbClr val="FFFFFF"/>
              </a:buClr>
              <a:buSzPts val="2100"/>
              <a:buFont typeface="Avenir"/>
              <a:buAutoNum type="arabicPeriod"/>
            </a:pPr>
            <a:r>
              <a:rPr lang="en" sz="2100">
                <a:solidFill>
                  <a:srgbClr val="FFFFFF"/>
                </a:solidFill>
                <a:latin typeface="Avenir"/>
                <a:ea typeface="Avenir"/>
                <a:cs typeface="Avenir"/>
                <a:sym typeface="Avenir"/>
              </a:rPr>
              <a:t>Share Vision</a:t>
            </a:r>
            <a:endParaRPr sz="2100">
              <a:solidFill>
                <a:srgbClr val="FFFFFF"/>
              </a:solidFill>
              <a:latin typeface="Avenir"/>
              <a:ea typeface="Avenir"/>
              <a:cs typeface="Avenir"/>
              <a:sym typeface="Avenir"/>
            </a:endParaRPr>
          </a:p>
          <a:p>
            <a:pPr marL="457200" marR="0" lvl="0" indent="0" algn="l" rtl="0">
              <a:lnSpc>
                <a:spcPct val="150000"/>
              </a:lnSpc>
              <a:spcBef>
                <a:spcPts val="0"/>
              </a:spcBef>
              <a:spcAft>
                <a:spcPts val="0"/>
              </a:spcAft>
              <a:buNone/>
            </a:pPr>
            <a:endParaRPr sz="2100" b="0" i="0" u="none" strike="noStrike" cap="none">
              <a:solidFill>
                <a:srgbClr val="FFFFFF"/>
              </a:solidFill>
              <a:latin typeface="Avenir"/>
              <a:ea typeface="Avenir"/>
              <a:cs typeface="Avenir"/>
              <a:sym typeface="Avenir"/>
            </a:endParaRPr>
          </a:p>
        </p:txBody>
      </p:sp>
      <p:pic>
        <p:nvPicPr>
          <p:cNvPr id="818" name="Google Shape;818;p94"/>
          <p:cNvPicPr preferRelativeResize="0"/>
          <p:nvPr/>
        </p:nvPicPr>
        <p:blipFill>
          <a:blip r:embed="rId3">
            <a:alphaModFix/>
          </a:blip>
          <a:stretch>
            <a:fillRect/>
          </a:stretch>
        </p:blipFill>
        <p:spPr>
          <a:xfrm>
            <a:off x="6641811" y="4486537"/>
            <a:ext cx="2573471" cy="46921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7">
                                            <p:txEl>
                                              <p:pRg st="0" end="0"/>
                                            </p:txEl>
                                          </p:spTgt>
                                        </p:tgtEl>
                                        <p:attrNameLst>
                                          <p:attrName>style.visibility</p:attrName>
                                        </p:attrNameLst>
                                      </p:cBhvr>
                                      <p:to>
                                        <p:strVal val="visible"/>
                                      </p:to>
                                    </p:set>
                                    <p:animEffect transition="in" filter="fade">
                                      <p:cBhvr>
                                        <p:cTn id="7" dur="500"/>
                                        <p:tgtEl>
                                          <p:spTgt spid="8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17">
                                            <p:txEl>
                                              <p:pRg st="1" end="1"/>
                                            </p:txEl>
                                          </p:spTgt>
                                        </p:tgtEl>
                                        <p:attrNameLst>
                                          <p:attrName>style.visibility</p:attrName>
                                        </p:attrNameLst>
                                      </p:cBhvr>
                                      <p:to>
                                        <p:strVal val="visible"/>
                                      </p:to>
                                    </p:set>
                                    <p:animEffect transition="in" filter="fade">
                                      <p:cBhvr>
                                        <p:cTn id="12" dur="500"/>
                                        <p:tgtEl>
                                          <p:spTgt spid="8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7">
                                            <p:txEl>
                                              <p:pRg st="2" end="2"/>
                                            </p:txEl>
                                          </p:spTgt>
                                        </p:tgtEl>
                                        <p:attrNameLst>
                                          <p:attrName>style.visibility</p:attrName>
                                        </p:attrNameLst>
                                      </p:cBhvr>
                                      <p:to>
                                        <p:strVal val="visible"/>
                                      </p:to>
                                    </p:set>
                                    <p:animEffect transition="in" filter="fade">
                                      <p:cBhvr>
                                        <p:cTn id="17" dur="500"/>
                                        <p:tgtEl>
                                          <p:spTgt spid="8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17">
                                            <p:txEl>
                                              <p:pRg st="3" end="3"/>
                                            </p:txEl>
                                          </p:spTgt>
                                        </p:tgtEl>
                                        <p:attrNameLst>
                                          <p:attrName>style.visibility</p:attrName>
                                        </p:attrNameLst>
                                      </p:cBhvr>
                                      <p:to>
                                        <p:strVal val="visible"/>
                                      </p:to>
                                    </p:set>
                                    <p:animEffect transition="in" filter="fade">
                                      <p:cBhvr>
                                        <p:cTn id="22" dur="500"/>
                                        <p:tgtEl>
                                          <p:spTgt spid="81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17">
                                            <p:txEl>
                                              <p:pRg st="4" end="4"/>
                                            </p:txEl>
                                          </p:spTgt>
                                        </p:tgtEl>
                                        <p:attrNameLst>
                                          <p:attrName>style.visibility</p:attrName>
                                        </p:attrNameLst>
                                      </p:cBhvr>
                                      <p:to>
                                        <p:strVal val="visible"/>
                                      </p:to>
                                    </p:set>
                                    <p:animEffect transition="in" filter="fade">
                                      <p:cBhvr>
                                        <p:cTn id="27" dur="500"/>
                                        <p:tgtEl>
                                          <p:spTgt spid="81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822"/>
        <p:cNvGrpSpPr/>
        <p:nvPr/>
      </p:nvGrpSpPr>
      <p:grpSpPr>
        <a:xfrm>
          <a:off x="0" y="0"/>
          <a:ext cx="0" cy="0"/>
          <a:chOff x="0" y="0"/>
          <a:chExt cx="0" cy="0"/>
        </a:xfrm>
      </p:grpSpPr>
      <p:sp>
        <p:nvSpPr>
          <p:cNvPr id="823" name="Google Shape;823;p95"/>
          <p:cNvSpPr/>
          <p:nvPr/>
        </p:nvSpPr>
        <p:spPr>
          <a:xfrm>
            <a:off x="5533860" y="1717740"/>
            <a:ext cx="2226000" cy="2257800"/>
          </a:xfrm>
          <a:prstGeom prst="ellipse">
            <a:avLst/>
          </a:prstGeom>
          <a:solidFill>
            <a:srgbClr val="7996B9"/>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200"/>
              <a:buFont typeface="Palatino"/>
              <a:buNone/>
            </a:pPr>
            <a:endParaRPr sz="1200" b="0" i="0" u="none" strike="noStrike" cap="none">
              <a:solidFill>
                <a:srgbClr val="FFFFFF"/>
              </a:solidFill>
              <a:latin typeface="Avenir"/>
              <a:ea typeface="Avenir"/>
              <a:cs typeface="Avenir"/>
              <a:sym typeface="Avenir"/>
            </a:endParaRPr>
          </a:p>
        </p:txBody>
      </p:sp>
      <p:sp>
        <p:nvSpPr>
          <p:cNvPr id="824" name="Google Shape;824;p95"/>
          <p:cNvSpPr txBox="1">
            <a:spLocks noGrp="1"/>
          </p:cNvSpPr>
          <p:nvPr>
            <p:ph type="title"/>
          </p:nvPr>
        </p:nvSpPr>
        <p:spPr>
          <a:xfrm>
            <a:off x="544709" y="332217"/>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300">
                <a:solidFill>
                  <a:srgbClr val="96C2F0"/>
                </a:solidFill>
              </a:rPr>
              <a:t>MAKING THE DIFFERENCE</a:t>
            </a:r>
            <a:endParaRPr sz="1300">
              <a:solidFill>
                <a:srgbClr val="96C2F0"/>
              </a:solidFill>
            </a:endParaRPr>
          </a:p>
        </p:txBody>
      </p:sp>
      <p:sp>
        <p:nvSpPr>
          <p:cNvPr id="825" name="Google Shape;825;p95"/>
          <p:cNvSpPr/>
          <p:nvPr/>
        </p:nvSpPr>
        <p:spPr>
          <a:xfrm>
            <a:off x="934617" y="1717740"/>
            <a:ext cx="2226000" cy="2257800"/>
          </a:xfrm>
          <a:prstGeom prst="ellipse">
            <a:avLst/>
          </a:prstGeom>
          <a:solidFill>
            <a:srgbClr val="7996B9"/>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200"/>
              <a:buFont typeface="Palatino"/>
              <a:buNone/>
            </a:pPr>
            <a:endParaRPr sz="1200" b="0" i="0" u="none" strike="noStrike" cap="none">
              <a:solidFill>
                <a:srgbClr val="FFFFFF"/>
              </a:solidFill>
              <a:latin typeface="Avenir"/>
              <a:ea typeface="Avenir"/>
              <a:cs typeface="Avenir"/>
              <a:sym typeface="Avenir"/>
            </a:endParaRPr>
          </a:p>
        </p:txBody>
      </p:sp>
      <p:cxnSp>
        <p:nvCxnSpPr>
          <p:cNvPr id="826" name="Google Shape;826;p95"/>
          <p:cNvCxnSpPr/>
          <p:nvPr/>
        </p:nvCxnSpPr>
        <p:spPr>
          <a:xfrm>
            <a:off x="1846470" y="3892978"/>
            <a:ext cx="4861500" cy="0"/>
          </a:xfrm>
          <a:prstGeom prst="straightConnector1">
            <a:avLst/>
          </a:prstGeom>
          <a:noFill/>
          <a:ln w="76200" cap="flat" cmpd="sng">
            <a:solidFill>
              <a:srgbClr val="7996B9"/>
            </a:solidFill>
            <a:prstDash val="solid"/>
            <a:miter lim="400000"/>
            <a:headEnd type="none" w="sm" len="sm"/>
            <a:tailEnd type="none" w="sm" len="sm"/>
          </a:ln>
        </p:spPr>
      </p:cxnSp>
      <p:cxnSp>
        <p:nvCxnSpPr>
          <p:cNvPr id="827" name="Google Shape;827;p95"/>
          <p:cNvCxnSpPr/>
          <p:nvPr/>
        </p:nvCxnSpPr>
        <p:spPr>
          <a:xfrm>
            <a:off x="2084353" y="1772875"/>
            <a:ext cx="4525800" cy="0"/>
          </a:xfrm>
          <a:prstGeom prst="straightConnector1">
            <a:avLst/>
          </a:prstGeom>
          <a:noFill/>
          <a:ln w="76200" cap="flat" cmpd="sng">
            <a:solidFill>
              <a:srgbClr val="7996B9"/>
            </a:solidFill>
            <a:prstDash val="solid"/>
            <a:miter lim="400000"/>
            <a:headEnd type="none" w="sm" len="sm"/>
            <a:tailEnd type="none" w="sm" len="sm"/>
          </a:ln>
        </p:spPr>
      </p:cxnSp>
      <p:sp>
        <p:nvSpPr>
          <p:cNvPr id="828" name="Google Shape;828;p95"/>
          <p:cNvSpPr/>
          <p:nvPr/>
        </p:nvSpPr>
        <p:spPr>
          <a:xfrm>
            <a:off x="1051889" y="2195644"/>
            <a:ext cx="1991700" cy="1346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800"/>
              <a:buFont typeface="Palatino"/>
              <a:buNone/>
            </a:pPr>
            <a:r>
              <a:rPr lang="en" sz="1800">
                <a:solidFill>
                  <a:srgbClr val="FFFFFF"/>
                </a:solidFill>
                <a:latin typeface="Palatino"/>
                <a:ea typeface="Palatino"/>
                <a:cs typeface="Palatino"/>
                <a:sym typeface="Palatino"/>
              </a:rPr>
              <a:t>Shared Values</a:t>
            </a:r>
            <a:endParaRPr sz="1800">
              <a:solidFill>
                <a:srgbClr val="FFFFFF"/>
              </a:solidFill>
              <a:latin typeface="Palatino"/>
              <a:ea typeface="Palatino"/>
              <a:cs typeface="Palatino"/>
              <a:sym typeface="Palatino"/>
            </a:endParaRPr>
          </a:p>
          <a:p>
            <a:pPr marL="0" marR="0" lvl="0" indent="0" algn="ctr" rtl="0">
              <a:lnSpc>
                <a:spcPct val="100000"/>
              </a:lnSpc>
              <a:spcBef>
                <a:spcPts val="0"/>
              </a:spcBef>
              <a:spcAft>
                <a:spcPts val="0"/>
              </a:spcAft>
              <a:buClr>
                <a:srgbClr val="FFFFFF"/>
              </a:buClr>
              <a:buSzPts val="1800"/>
              <a:buFont typeface="Palatino"/>
              <a:buNone/>
            </a:pPr>
            <a:r>
              <a:rPr lang="en" sz="1800">
                <a:solidFill>
                  <a:srgbClr val="FFFFFF"/>
                </a:solidFill>
                <a:latin typeface="Palatino"/>
                <a:ea typeface="Palatino"/>
                <a:cs typeface="Palatino"/>
                <a:sym typeface="Palatino"/>
              </a:rPr>
              <a:t>(Human)</a:t>
            </a:r>
            <a:endParaRPr sz="1800">
              <a:solidFill>
                <a:srgbClr val="FFFFFF"/>
              </a:solidFill>
              <a:latin typeface="Palatino"/>
              <a:ea typeface="Palatino"/>
              <a:cs typeface="Palatino"/>
              <a:sym typeface="Palatino"/>
            </a:endParaRPr>
          </a:p>
          <a:p>
            <a:pPr marL="0" marR="0" lvl="0" indent="0" algn="ctr" rtl="0">
              <a:lnSpc>
                <a:spcPct val="100000"/>
              </a:lnSpc>
              <a:spcBef>
                <a:spcPts val="0"/>
              </a:spcBef>
              <a:spcAft>
                <a:spcPts val="0"/>
              </a:spcAft>
              <a:buClr>
                <a:srgbClr val="FFFFFF"/>
              </a:buClr>
              <a:buSzPts val="1800"/>
              <a:buFont typeface="Palatino"/>
              <a:buNone/>
            </a:pPr>
            <a:endParaRPr sz="700"/>
          </a:p>
        </p:txBody>
      </p:sp>
      <p:sp>
        <p:nvSpPr>
          <p:cNvPr id="829" name="Google Shape;829;p95"/>
          <p:cNvSpPr/>
          <p:nvPr/>
        </p:nvSpPr>
        <p:spPr>
          <a:xfrm>
            <a:off x="5785276" y="2435700"/>
            <a:ext cx="1829100" cy="7293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2100"/>
              <a:buFont typeface="Palatino"/>
              <a:buNone/>
            </a:pPr>
            <a:r>
              <a:rPr lang="en" sz="2100">
                <a:solidFill>
                  <a:srgbClr val="FFFFFF"/>
                </a:solidFill>
                <a:latin typeface="Palatino"/>
                <a:ea typeface="Palatino"/>
                <a:cs typeface="Palatino"/>
                <a:sym typeface="Palatino"/>
              </a:rPr>
              <a:t>Shared </a:t>
            </a:r>
            <a:r>
              <a:rPr lang="en" sz="2100" b="0" i="0" u="none" strike="noStrike" cap="none">
                <a:solidFill>
                  <a:srgbClr val="FFFFFF"/>
                </a:solidFill>
                <a:latin typeface="Palatino"/>
                <a:ea typeface="Palatino"/>
                <a:cs typeface="Palatino"/>
                <a:sym typeface="Palatino"/>
              </a:rPr>
              <a:t>Vision</a:t>
            </a:r>
            <a:endParaRPr sz="2100" b="0" i="0" u="none" strike="noStrike" cap="none">
              <a:solidFill>
                <a:srgbClr val="FFFFFF"/>
              </a:solidFill>
              <a:latin typeface="Palatino"/>
              <a:ea typeface="Palatino"/>
              <a:cs typeface="Palatino"/>
              <a:sym typeface="Palatino"/>
            </a:endParaRPr>
          </a:p>
          <a:p>
            <a:pPr marL="0" marR="0" lvl="0" indent="0" algn="ctr" rtl="0">
              <a:lnSpc>
                <a:spcPct val="100000"/>
              </a:lnSpc>
              <a:spcBef>
                <a:spcPts val="0"/>
              </a:spcBef>
              <a:spcAft>
                <a:spcPts val="0"/>
              </a:spcAft>
              <a:buClr>
                <a:srgbClr val="FFFFFF"/>
              </a:buClr>
              <a:buSzPts val="2100"/>
              <a:buFont typeface="Palatino"/>
              <a:buNone/>
            </a:pPr>
            <a:r>
              <a:rPr lang="en" sz="2100">
                <a:solidFill>
                  <a:srgbClr val="FFFFFF"/>
                </a:solidFill>
                <a:latin typeface="Palatino"/>
                <a:ea typeface="Palatino"/>
                <a:cs typeface="Palatino"/>
                <a:sym typeface="Palatino"/>
              </a:rPr>
              <a:t>(Servant)</a:t>
            </a:r>
            <a:endParaRPr sz="2100">
              <a:solidFill>
                <a:srgbClr val="FFFFFF"/>
              </a:solidFill>
              <a:latin typeface="Palatino"/>
              <a:ea typeface="Palatino"/>
              <a:cs typeface="Palatino"/>
              <a:sym typeface="Palatino"/>
            </a:endParaRPr>
          </a:p>
        </p:txBody>
      </p:sp>
      <p:sp>
        <p:nvSpPr>
          <p:cNvPr id="830" name="Google Shape;830;p95"/>
          <p:cNvSpPr/>
          <p:nvPr/>
        </p:nvSpPr>
        <p:spPr>
          <a:xfrm>
            <a:off x="3260529" y="2224858"/>
            <a:ext cx="2140800" cy="1284600"/>
          </a:xfrm>
          <a:prstGeom prst="rightArrow">
            <a:avLst>
              <a:gd name="adj1" fmla="val 32000"/>
              <a:gd name="adj2" fmla="val 53556"/>
            </a:avLst>
          </a:prstGeom>
          <a:solidFill>
            <a:srgbClr val="00B050"/>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900"/>
              <a:buFont typeface="Palatino"/>
              <a:buNone/>
            </a:pPr>
            <a:r>
              <a:rPr lang="en" sz="1900" b="0" i="0" u="none" strike="noStrike" cap="none">
                <a:solidFill>
                  <a:srgbClr val="FFFFFF"/>
                </a:solidFill>
                <a:latin typeface="Palatino"/>
                <a:ea typeface="Palatino"/>
                <a:cs typeface="Palatino"/>
                <a:sym typeface="Palatino"/>
              </a:rPr>
              <a:t>Transformation</a:t>
            </a:r>
            <a:endParaRPr sz="1900" b="0" i="0" u="none" strike="noStrike" cap="none">
              <a:solidFill>
                <a:srgbClr val="FFFFFF"/>
              </a:solidFill>
              <a:latin typeface="Palatino"/>
              <a:ea typeface="Palatino"/>
              <a:cs typeface="Palatino"/>
              <a:sym typeface="Palatino"/>
            </a:endParaRPr>
          </a:p>
        </p:txBody>
      </p:sp>
      <p:sp>
        <p:nvSpPr>
          <p:cNvPr id="831" name="Google Shape;831;p95"/>
          <p:cNvSpPr txBox="1"/>
          <p:nvPr/>
        </p:nvSpPr>
        <p:spPr>
          <a:xfrm>
            <a:off x="6707983" y="4074723"/>
            <a:ext cx="1428000" cy="189600"/>
          </a:xfrm>
          <a:prstGeom prst="rect">
            <a:avLst/>
          </a:prstGeom>
          <a:noFill/>
          <a:ln>
            <a:noFill/>
          </a:ln>
        </p:spPr>
        <p:txBody>
          <a:bodyPr spcFirstLastPara="1" wrap="square" lIns="26800" tIns="26800" rIns="26800" bIns="26800" anchor="t" anchorCtr="0">
            <a:noAutofit/>
          </a:bodyPr>
          <a:lstStyle/>
          <a:p>
            <a:pPr marL="0" marR="0" lvl="0" indent="0" algn="l" rtl="0">
              <a:lnSpc>
                <a:spcPct val="80000"/>
              </a:lnSpc>
              <a:spcBef>
                <a:spcPts val="0"/>
              </a:spcBef>
              <a:spcAft>
                <a:spcPts val="0"/>
              </a:spcAft>
              <a:buClr>
                <a:srgbClr val="FFFFFF"/>
              </a:buClr>
              <a:buSzPts val="600"/>
              <a:buFont typeface="Avenir"/>
              <a:buNone/>
            </a:pPr>
            <a:r>
              <a:rPr lang="en" sz="600" b="0" i="0" u="none" strike="noStrike" cap="none">
                <a:solidFill>
                  <a:srgbClr val="FFFFFF"/>
                </a:solidFill>
                <a:latin typeface="Avenir"/>
                <a:ea typeface="Avenir"/>
                <a:cs typeface="Avenir"/>
                <a:sym typeface="Avenir"/>
              </a:rPr>
              <a:t>PETER SENGE 2006</a:t>
            </a:r>
            <a:endParaRPr sz="700"/>
          </a:p>
        </p:txBody>
      </p:sp>
      <p:sp>
        <p:nvSpPr>
          <p:cNvPr id="832" name="Google Shape;832;p95"/>
          <p:cNvSpPr txBox="1"/>
          <p:nvPr/>
        </p:nvSpPr>
        <p:spPr>
          <a:xfrm>
            <a:off x="544709" y="516806"/>
            <a:ext cx="8215200" cy="428700"/>
          </a:xfrm>
          <a:prstGeom prst="rect">
            <a:avLst/>
          </a:prstGeom>
          <a:noFill/>
          <a:ln>
            <a:noFill/>
          </a:ln>
        </p:spPr>
        <p:txBody>
          <a:bodyPr spcFirstLastPara="1" wrap="square" lIns="26800" tIns="26800" rIns="26800" bIns="26800" anchor="t" anchorCtr="0">
            <a:noAutofit/>
          </a:bodyPr>
          <a:lstStyle/>
          <a:p>
            <a:pPr marL="0" marR="0" lvl="0" indent="0" algn="l" rtl="0">
              <a:lnSpc>
                <a:spcPct val="100000"/>
              </a:lnSpc>
              <a:spcBef>
                <a:spcPts val="0"/>
              </a:spcBef>
              <a:spcAft>
                <a:spcPts val="0"/>
              </a:spcAft>
              <a:buClr>
                <a:srgbClr val="FFFFFF"/>
              </a:buClr>
              <a:buSzPts val="2400"/>
              <a:buFont typeface="Avenir"/>
              <a:buNone/>
            </a:pPr>
            <a:r>
              <a:rPr lang="en" sz="2400">
                <a:solidFill>
                  <a:srgbClr val="FFFFFF"/>
                </a:solidFill>
                <a:latin typeface="Avenir"/>
                <a:ea typeface="Avenir"/>
                <a:cs typeface="Avenir"/>
                <a:sym typeface="Avenir"/>
              </a:rPr>
              <a:t>BUILDING THE TEAM BOND</a:t>
            </a:r>
            <a:endParaRPr sz="700"/>
          </a:p>
        </p:txBody>
      </p:sp>
      <p:sp>
        <p:nvSpPr>
          <p:cNvPr id="833" name="Google Shape;833;p95"/>
          <p:cNvSpPr txBox="1"/>
          <p:nvPr/>
        </p:nvSpPr>
        <p:spPr>
          <a:xfrm>
            <a:off x="2847250" y="1003363"/>
            <a:ext cx="3000000" cy="769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900">
                <a:solidFill>
                  <a:schemeClr val="lt1"/>
                </a:solidFill>
                <a:latin typeface="Palatino"/>
                <a:ea typeface="Palatino"/>
                <a:cs typeface="Palatino"/>
                <a:sym typeface="Palatino"/>
              </a:rPr>
              <a:t>Shared Mission</a:t>
            </a:r>
            <a:endParaRPr sz="1900">
              <a:solidFill>
                <a:schemeClr val="lt1"/>
              </a:solidFill>
              <a:latin typeface="Palatino"/>
              <a:ea typeface="Palatino"/>
              <a:cs typeface="Palatino"/>
              <a:sym typeface="Palatino"/>
            </a:endParaRPr>
          </a:p>
          <a:p>
            <a:pPr marL="0" lvl="0" indent="0" algn="ctr" rtl="0">
              <a:spcBef>
                <a:spcPts val="0"/>
              </a:spcBef>
              <a:spcAft>
                <a:spcPts val="0"/>
              </a:spcAft>
              <a:buNone/>
            </a:pPr>
            <a:r>
              <a:rPr lang="en" sz="1900">
                <a:solidFill>
                  <a:schemeClr val="lt1"/>
                </a:solidFill>
                <a:latin typeface="Palatino"/>
                <a:ea typeface="Palatino"/>
                <a:cs typeface="Palatino"/>
                <a:sym typeface="Palatino"/>
              </a:rPr>
              <a:t>(Leader)</a:t>
            </a:r>
            <a:endParaRPr sz="1900">
              <a:solidFill>
                <a:schemeClr val="lt1"/>
              </a:solidFill>
              <a:latin typeface="Palatino"/>
              <a:ea typeface="Palatino"/>
              <a:cs typeface="Palatino"/>
              <a:sym typeface="Palatino"/>
            </a:endParaRPr>
          </a:p>
        </p:txBody>
      </p:sp>
      <p:pic>
        <p:nvPicPr>
          <p:cNvPr id="834" name="Google Shape;834;p95"/>
          <p:cNvPicPr preferRelativeResize="0"/>
          <p:nvPr/>
        </p:nvPicPr>
        <p:blipFill>
          <a:blip r:embed="rId3">
            <a:alphaModFix/>
          </a:blip>
          <a:stretch>
            <a:fillRect/>
          </a:stretch>
        </p:blipFill>
        <p:spPr>
          <a:xfrm>
            <a:off x="6647686" y="4363512"/>
            <a:ext cx="2573471" cy="469219"/>
          </a:xfrm>
          <a:prstGeom prst="rect">
            <a:avLst/>
          </a:prstGeom>
          <a:noFill/>
          <a:ln>
            <a:noFill/>
          </a:ln>
        </p:spPr>
      </p:pic>
      <p:sp>
        <p:nvSpPr>
          <p:cNvPr id="835" name="Google Shape;835;p95"/>
          <p:cNvSpPr txBox="1"/>
          <p:nvPr/>
        </p:nvSpPr>
        <p:spPr>
          <a:xfrm>
            <a:off x="2401325" y="3080350"/>
            <a:ext cx="30000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800">
                <a:solidFill>
                  <a:schemeClr val="lt1"/>
                </a:solidFill>
                <a:latin typeface="Palatino"/>
                <a:ea typeface="Palatino"/>
                <a:cs typeface="Palatino"/>
                <a:sym typeface="Palatino"/>
              </a:rPr>
              <a:t>(Team)</a:t>
            </a:r>
            <a:endParaRPr sz="1800">
              <a:solidFill>
                <a:schemeClr val="lt1"/>
              </a:solidFill>
              <a:latin typeface="Palatino"/>
              <a:ea typeface="Palatino"/>
              <a:cs typeface="Palatino"/>
              <a:sym typeface="Palatin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5"/>
                                        </p:tgtEl>
                                        <p:attrNameLst>
                                          <p:attrName>style.visibility</p:attrName>
                                        </p:attrNameLst>
                                      </p:cBhvr>
                                      <p:to>
                                        <p:strVal val="visible"/>
                                      </p:to>
                                    </p:set>
                                    <p:animEffect transition="in" filter="fade">
                                      <p:cBhvr>
                                        <p:cTn id="7" dur="500"/>
                                        <p:tgtEl>
                                          <p:spTgt spid="825"/>
                                        </p:tgtEl>
                                      </p:cBhvr>
                                    </p:animEffect>
                                  </p:childTnLst>
                                </p:cTn>
                              </p:par>
                              <p:par>
                                <p:cTn id="8" presetID="10" presetClass="entr" presetSubtype="0" fill="hold" nodeType="withEffect">
                                  <p:stCondLst>
                                    <p:cond delay="0"/>
                                  </p:stCondLst>
                                  <p:childTnLst>
                                    <p:set>
                                      <p:cBhvr>
                                        <p:cTn id="9" dur="1" fill="hold">
                                          <p:stCondLst>
                                            <p:cond delay="0"/>
                                          </p:stCondLst>
                                        </p:cTn>
                                        <p:tgtEl>
                                          <p:spTgt spid="828"/>
                                        </p:tgtEl>
                                        <p:attrNameLst>
                                          <p:attrName>style.visibility</p:attrName>
                                        </p:attrNameLst>
                                      </p:cBhvr>
                                      <p:to>
                                        <p:strVal val="visible"/>
                                      </p:to>
                                    </p:set>
                                    <p:animEffect transition="in" filter="fade">
                                      <p:cBhvr>
                                        <p:cTn id="10" dur="500"/>
                                        <p:tgtEl>
                                          <p:spTgt spid="82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29"/>
                                        </p:tgtEl>
                                        <p:attrNameLst>
                                          <p:attrName>style.visibility</p:attrName>
                                        </p:attrNameLst>
                                      </p:cBhvr>
                                      <p:to>
                                        <p:strVal val="visible"/>
                                      </p:to>
                                    </p:set>
                                    <p:animEffect transition="in" filter="fade">
                                      <p:cBhvr>
                                        <p:cTn id="15" dur="500"/>
                                        <p:tgtEl>
                                          <p:spTgt spid="829"/>
                                        </p:tgtEl>
                                      </p:cBhvr>
                                    </p:animEffect>
                                  </p:childTnLst>
                                </p:cTn>
                              </p:par>
                              <p:par>
                                <p:cTn id="16" presetID="10" presetClass="entr" presetSubtype="0" fill="hold" nodeType="withEffect">
                                  <p:stCondLst>
                                    <p:cond delay="0"/>
                                  </p:stCondLst>
                                  <p:childTnLst>
                                    <p:set>
                                      <p:cBhvr>
                                        <p:cTn id="17" dur="1" fill="hold">
                                          <p:stCondLst>
                                            <p:cond delay="0"/>
                                          </p:stCondLst>
                                        </p:cTn>
                                        <p:tgtEl>
                                          <p:spTgt spid="823"/>
                                        </p:tgtEl>
                                        <p:attrNameLst>
                                          <p:attrName>style.visibility</p:attrName>
                                        </p:attrNameLst>
                                      </p:cBhvr>
                                      <p:to>
                                        <p:strVal val="visible"/>
                                      </p:to>
                                    </p:set>
                                    <p:animEffect transition="in" filter="fade">
                                      <p:cBhvr>
                                        <p:cTn id="18" dur="500"/>
                                        <p:tgtEl>
                                          <p:spTgt spid="823"/>
                                        </p:tgtEl>
                                      </p:cBhvr>
                                    </p:animEffect>
                                  </p:childTnLst>
                                </p:cTn>
                              </p:par>
                            </p:childTnLst>
                          </p:cTn>
                        </p:par>
                      </p:childTnLst>
                    </p:cTn>
                  </p:par>
                  <p:par>
                    <p:cTn id="19" fill="hold">
                      <p:stCondLst>
                        <p:cond delay="indefinite"/>
                      </p:stCondLst>
                      <p:childTnLst>
                        <p:par>
                          <p:cTn id="20" fill="hold">
                            <p:stCondLst>
                              <p:cond delay="0"/>
                            </p:stCondLst>
                            <p:childTnLst>
                              <p:par>
                                <p:cTn id="21" presetID="23" presetClass="entr" presetSubtype="16" fill="hold" nodeType="clickEffect">
                                  <p:stCondLst>
                                    <p:cond delay="0"/>
                                  </p:stCondLst>
                                  <p:childTnLst>
                                    <p:set>
                                      <p:cBhvr>
                                        <p:cTn id="22" dur="1" fill="hold">
                                          <p:stCondLst>
                                            <p:cond delay="0"/>
                                          </p:stCondLst>
                                        </p:cTn>
                                        <p:tgtEl>
                                          <p:spTgt spid="826"/>
                                        </p:tgtEl>
                                        <p:attrNameLst>
                                          <p:attrName>style.visibility</p:attrName>
                                        </p:attrNameLst>
                                      </p:cBhvr>
                                      <p:to>
                                        <p:strVal val="visible"/>
                                      </p:to>
                                    </p:set>
                                    <p:anim calcmode="lin" valueType="num">
                                      <p:cBhvr additive="base">
                                        <p:cTn id="23" dur="500"/>
                                        <p:tgtEl>
                                          <p:spTgt spid="826"/>
                                        </p:tgtEl>
                                        <p:attrNameLst>
                                          <p:attrName>ppt_w</p:attrName>
                                        </p:attrNameLst>
                                      </p:cBhvr>
                                      <p:tavLst>
                                        <p:tav tm="0">
                                          <p:val>
                                            <p:strVal val="0"/>
                                          </p:val>
                                        </p:tav>
                                        <p:tav tm="100000">
                                          <p:val>
                                            <p:strVal val="#ppt_w"/>
                                          </p:val>
                                        </p:tav>
                                      </p:tavLst>
                                    </p:anim>
                                    <p:anim calcmode="lin" valueType="num">
                                      <p:cBhvr additive="base">
                                        <p:cTn id="24" dur="500"/>
                                        <p:tgtEl>
                                          <p:spTgt spid="826"/>
                                        </p:tgtEl>
                                        <p:attrNameLst>
                                          <p:attrName>ppt_h</p:attrName>
                                        </p:attrNameLst>
                                      </p:cBhvr>
                                      <p:tavLst>
                                        <p:tav tm="0">
                                          <p:val>
                                            <p:strVal val="0"/>
                                          </p:val>
                                        </p:tav>
                                        <p:tav tm="100000">
                                          <p:val>
                                            <p:strVal val="#ppt_h"/>
                                          </p:val>
                                        </p:tav>
                                      </p:tavLst>
                                    </p:anim>
                                  </p:childTnLst>
                                </p:cTn>
                              </p:par>
                              <p:par>
                                <p:cTn id="25" presetID="23" presetClass="entr" presetSubtype="16" fill="hold" nodeType="withEffect">
                                  <p:stCondLst>
                                    <p:cond delay="0"/>
                                  </p:stCondLst>
                                  <p:childTnLst>
                                    <p:set>
                                      <p:cBhvr>
                                        <p:cTn id="26" dur="1" fill="hold">
                                          <p:stCondLst>
                                            <p:cond delay="0"/>
                                          </p:stCondLst>
                                        </p:cTn>
                                        <p:tgtEl>
                                          <p:spTgt spid="833"/>
                                        </p:tgtEl>
                                        <p:attrNameLst>
                                          <p:attrName>style.visibility</p:attrName>
                                        </p:attrNameLst>
                                      </p:cBhvr>
                                      <p:to>
                                        <p:strVal val="visible"/>
                                      </p:to>
                                    </p:set>
                                    <p:anim calcmode="lin" valueType="num">
                                      <p:cBhvr additive="base">
                                        <p:cTn id="27" dur="1000"/>
                                        <p:tgtEl>
                                          <p:spTgt spid="833"/>
                                        </p:tgtEl>
                                        <p:attrNameLst>
                                          <p:attrName>ppt_w</p:attrName>
                                        </p:attrNameLst>
                                      </p:cBhvr>
                                      <p:tavLst>
                                        <p:tav tm="0">
                                          <p:val>
                                            <p:strVal val="0"/>
                                          </p:val>
                                        </p:tav>
                                        <p:tav tm="100000">
                                          <p:val>
                                            <p:strVal val="#ppt_w"/>
                                          </p:val>
                                        </p:tav>
                                      </p:tavLst>
                                    </p:anim>
                                    <p:anim calcmode="lin" valueType="num">
                                      <p:cBhvr additive="base">
                                        <p:cTn id="28" dur="1000"/>
                                        <p:tgtEl>
                                          <p:spTgt spid="833"/>
                                        </p:tgtEl>
                                        <p:attrNameLst>
                                          <p:attrName>ppt_h</p:attrName>
                                        </p:attrNameLst>
                                      </p:cBhvr>
                                      <p:tavLst>
                                        <p:tav tm="0">
                                          <p:val>
                                            <p:strVal val="0"/>
                                          </p:val>
                                        </p:tav>
                                        <p:tav tm="100000">
                                          <p:val>
                                            <p:strVal val="#ppt_h"/>
                                          </p:val>
                                        </p:tav>
                                      </p:tavLst>
                                    </p:anim>
                                  </p:childTnLst>
                                </p:cTn>
                              </p:par>
                              <p:par>
                                <p:cTn id="29" presetID="23" presetClass="entr" presetSubtype="16" fill="hold" nodeType="withEffect">
                                  <p:stCondLst>
                                    <p:cond delay="0"/>
                                  </p:stCondLst>
                                  <p:childTnLst>
                                    <p:set>
                                      <p:cBhvr>
                                        <p:cTn id="30" dur="1" fill="hold">
                                          <p:stCondLst>
                                            <p:cond delay="0"/>
                                          </p:stCondLst>
                                        </p:cTn>
                                        <p:tgtEl>
                                          <p:spTgt spid="827"/>
                                        </p:tgtEl>
                                        <p:attrNameLst>
                                          <p:attrName>style.visibility</p:attrName>
                                        </p:attrNameLst>
                                      </p:cBhvr>
                                      <p:to>
                                        <p:strVal val="visible"/>
                                      </p:to>
                                    </p:set>
                                    <p:anim calcmode="lin" valueType="num">
                                      <p:cBhvr additive="base">
                                        <p:cTn id="31" dur="500"/>
                                        <p:tgtEl>
                                          <p:spTgt spid="827"/>
                                        </p:tgtEl>
                                        <p:attrNameLst>
                                          <p:attrName>ppt_w</p:attrName>
                                        </p:attrNameLst>
                                      </p:cBhvr>
                                      <p:tavLst>
                                        <p:tav tm="0">
                                          <p:val>
                                            <p:strVal val="0"/>
                                          </p:val>
                                        </p:tav>
                                        <p:tav tm="100000">
                                          <p:val>
                                            <p:strVal val="#ppt_w"/>
                                          </p:val>
                                        </p:tav>
                                      </p:tavLst>
                                    </p:anim>
                                    <p:anim calcmode="lin" valueType="num">
                                      <p:cBhvr additive="base">
                                        <p:cTn id="32" dur="500"/>
                                        <p:tgtEl>
                                          <p:spTgt spid="827"/>
                                        </p:tgtEl>
                                        <p:attrNameLst>
                                          <p:attrName>ppt_h</p:attrName>
                                        </p:attrNameLst>
                                      </p:cBhvr>
                                      <p:tavLst>
                                        <p:tav tm="0">
                                          <p:val>
                                            <p:str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30"/>
                                        </p:tgtEl>
                                        <p:attrNameLst>
                                          <p:attrName>style.visibility</p:attrName>
                                        </p:attrNameLst>
                                      </p:cBhvr>
                                      <p:to>
                                        <p:strVal val="visible"/>
                                      </p:to>
                                    </p:set>
                                    <p:animEffect transition="in" filter="fade">
                                      <p:cBhvr>
                                        <p:cTn id="37" dur="500"/>
                                        <p:tgtEl>
                                          <p:spTgt spid="830"/>
                                        </p:tgtEl>
                                      </p:cBhvr>
                                    </p:animEffect>
                                  </p:childTnLst>
                                </p:cTn>
                              </p:par>
                              <p:par>
                                <p:cTn id="38" presetID="1" presetClass="entr" presetSubtype="0" fill="hold" nodeType="withEffect">
                                  <p:stCondLst>
                                    <p:cond delay="0"/>
                                  </p:stCondLst>
                                  <p:childTnLst>
                                    <p:set>
                                      <p:cBhvr>
                                        <p:cTn id="39" dur="1" fill="hold">
                                          <p:stCondLst>
                                            <p:cond delay="0"/>
                                          </p:stCondLst>
                                        </p:cTn>
                                        <p:tgtEl>
                                          <p:spTgt spid="8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96"/>
          <p:cNvSpPr txBox="1">
            <a:spLocks noGrp="1"/>
          </p:cNvSpPr>
          <p:nvPr>
            <p:ph type="body" idx="1"/>
          </p:nvPr>
        </p:nvSpPr>
        <p:spPr>
          <a:xfrm>
            <a:off x="852588" y="1339502"/>
            <a:ext cx="8215200" cy="3543000"/>
          </a:xfrm>
          <a:prstGeom prst="rect">
            <a:avLst/>
          </a:prstGeom>
          <a:noFill/>
          <a:ln>
            <a:noFill/>
          </a:ln>
        </p:spPr>
        <p:txBody>
          <a:bodyPr spcFirstLastPara="1" wrap="square" lIns="26800" tIns="26800" rIns="26800" bIns="26800" anchor="ctr" anchorCtr="0">
            <a:normAutofit/>
          </a:bodyPr>
          <a:lstStyle/>
          <a:p>
            <a:pPr marL="254000" lvl="0" indent="-266700" algn="l" rtl="0">
              <a:lnSpc>
                <a:spcPct val="200000"/>
              </a:lnSpc>
              <a:spcBef>
                <a:spcPts val="0"/>
              </a:spcBef>
              <a:spcAft>
                <a:spcPts val="0"/>
              </a:spcAft>
              <a:buSzPts val="2000"/>
              <a:buFont typeface="Avenir"/>
              <a:buAutoNum type="arabicPeriod"/>
            </a:pPr>
            <a:r>
              <a:rPr lang="en" sz="2000"/>
              <a:t>Share MVV  </a:t>
            </a:r>
            <a:endParaRPr sz="2000"/>
          </a:p>
          <a:p>
            <a:pPr marL="254000" lvl="0" indent="-266700" algn="l" rtl="0">
              <a:lnSpc>
                <a:spcPct val="200000"/>
              </a:lnSpc>
              <a:spcBef>
                <a:spcPts val="0"/>
              </a:spcBef>
              <a:spcAft>
                <a:spcPts val="0"/>
              </a:spcAft>
              <a:buSzPts val="2000"/>
              <a:buFont typeface="Avenir"/>
              <a:buAutoNum type="arabicPeriod"/>
            </a:pPr>
            <a:r>
              <a:rPr lang="en" sz="2000"/>
              <a:t>The whole is greater than the sum of the parts</a:t>
            </a:r>
            <a:endParaRPr sz="2000"/>
          </a:p>
          <a:p>
            <a:pPr marL="914400" lvl="1" indent="-355600" algn="l" rtl="0">
              <a:lnSpc>
                <a:spcPct val="200000"/>
              </a:lnSpc>
              <a:spcBef>
                <a:spcPts val="0"/>
              </a:spcBef>
              <a:spcAft>
                <a:spcPts val="0"/>
              </a:spcAft>
              <a:buSzPts val="2000"/>
              <a:buAutoNum type="alphaLcPeriod"/>
            </a:pPr>
            <a:r>
              <a:rPr lang="en" sz="2000"/>
              <a:t>Your priorities are important but remember the greater good</a:t>
            </a:r>
            <a:endParaRPr sz="2000"/>
          </a:p>
          <a:p>
            <a:pPr marL="457200" lvl="0" indent="-355600" algn="l" rtl="0">
              <a:lnSpc>
                <a:spcPct val="200000"/>
              </a:lnSpc>
              <a:spcBef>
                <a:spcPts val="0"/>
              </a:spcBef>
              <a:spcAft>
                <a:spcPts val="0"/>
              </a:spcAft>
              <a:buSzPts val="2000"/>
              <a:buAutoNum type="arabicPeriod"/>
            </a:pPr>
            <a:r>
              <a:rPr lang="en" sz="2000"/>
              <a:t>Seek Align Call </a:t>
            </a:r>
            <a:endParaRPr sz="2000"/>
          </a:p>
          <a:p>
            <a:pPr marL="914400" lvl="1" indent="-355600" algn="l" rtl="0">
              <a:lnSpc>
                <a:spcPct val="200000"/>
              </a:lnSpc>
              <a:spcBef>
                <a:spcPts val="0"/>
              </a:spcBef>
              <a:spcAft>
                <a:spcPts val="0"/>
              </a:spcAft>
              <a:buSzPts val="2000"/>
              <a:buAutoNum type="alphaLcPeriod"/>
            </a:pPr>
            <a:r>
              <a:rPr lang="en" sz="2000"/>
              <a:t>YOUR Vision, THEIR Language</a:t>
            </a:r>
            <a:endParaRPr sz="2000"/>
          </a:p>
        </p:txBody>
      </p:sp>
      <p:pic>
        <p:nvPicPr>
          <p:cNvPr id="841" name="Google Shape;841;p96"/>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842" name="Google Shape;842;p96"/>
          <p:cNvSpPr txBox="1">
            <a:spLocks noGrp="1"/>
          </p:cNvSpPr>
          <p:nvPr>
            <p:ph type="title"/>
          </p:nvPr>
        </p:nvSpPr>
        <p:spPr>
          <a:xfrm>
            <a:off x="1356384" y="238242"/>
            <a:ext cx="8215200" cy="428700"/>
          </a:xfrm>
          <a:prstGeom prst="rect">
            <a:avLst/>
          </a:prstGeom>
          <a:noFill/>
          <a:ln>
            <a:noFill/>
          </a:ln>
        </p:spPr>
        <p:txBody>
          <a:bodyPr spcFirstLastPara="1" wrap="square" lIns="26800" tIns="26800" rIns="26800" bIns="26800" anchor="t" anchorCtr="0">
            <a:normAutofit/>
          </a:bodyPr>
          <a:lstStyle/>
          <a:p>
            <a:pPr marL="0" lvl="0" indent="0" algn="l" rtl="0">
              <a:lnSpc>
                <a:spcPct val="100000"/>
              </a:lnSpc>
              <a:spcBef>
                <a:spcPts val="0"/>
              </a:spcBef>
              <a:spcAft>
                <a:spcPts val="0"/>
              </a:spcAft>
              <a:buClr>
                <a:srgbClr val="96C2F0"/>
              </a:buClr>
              <a:buSzPts val="1300"/>
              <a:buFont typeface="Avenir"/>
              <a:buNone/>
            </a:pPr>
            <a:r>
              <a:rPr lang="en" sz="1600">
                <a:solidFill>
                  <a:schemeClr val="lt2"/>
                </a:solidFill>
              </a:rPr>
              <a:t>The TEAM</a:t>
            </a:r>
            <a:endParaRPr sz="1600">
              <a:solidFill>
                <a:schemeClr val="lt2"/>
              </a:solidFill>
            </a:endParaRPr>
          </a:p>
        </p:txBody>
      </p:sp>
      <p:sp>
        <p:nvSpPr>
          <p:cNvPr id="843" name="Google Shape;843;p96"/>
          <p:cNvSpPr txBox="1">
            <a:spLocks noGrp="1"/>
          </p:cNvSpPr>
          <p:nvPr>
            <p:ph type="title"/>
          </p:nvPr>
        </p:nvSpPr>
        <p:spPr>
          <a:xfrm>
            <a:off x="1297500" y="393750"/>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Perspective Shifts &amp; Practical Tools</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40">
                                            <p:txEl>
                                              <p:pRg st="0" end="0"/>
                                            </p:txEl>
                                          </p:spTgt>
                                        </p:tgtEl>
                                        <p:attrNameLst>
                                          <p:attrName>style.visibility</p:attrName>
                                        </p:attrNameLst>
                                      </p:cBhvr>
                                      <p:to>
                                        <p:strVal val="visible"/>
                                      </p:to>
                                    </p:set>
                                    <p:animEffect transition="in" filter="fade">
                                      <p:cBhvr>
                                        <p:cTn id="7" dur="1000"/>
                                        <p:tgtEl>
                                          <p:spTgt spid="8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40">
                                            <p:txEl>
                                              <p:pRg st="1" end="1"/>
                                            </p:txEl>
                                          </p:spTgt>
                                        </p:tgtEl>
                                        <p:attrNameLst>
                                          <p:attrName>style.visibility</p:attrName>
                                        </p:attrNameLst>
                                      </p:cBhvr>
                                      <p:to>
                                        <p:strVal val="visible"/>
                                      </p:to>
                                    </p:set>
                                    <p:animEffect transition="in" filter="fade">
                                      <p:cBhvr>
                                        <p:cTn id="12" dur="1000"/>
                                        <p:tgtEl>
                                          <p:spTgt spid="8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40">
                                            <p:txEl>
                                              <p:pRg st="2" end="2"/>
                                            </p:txEl>
                                          </p:spTgt>
                                        </p:tgtEl>
                                        <p:attrNameLst>
                                          <p:attrName>style.visibility</p:attrName>
                                        </p:attrNameLst>
                                      </p:cBhvr>
                                      <p:to>
                                        <p:strVal val="visible"/>
                                      </p:to>
                                    </p:set>
                                    <p:animEffect transition="in" filter="fade">
                                      <p:cBhvr>
                                        <p:cTn id="17" dur="1000"/>
                                        <p:tgtEl>
                                          <p:spTgt spid="8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40">
                                            <p:txEl>
                                              <p:pRg st="3" end="3"/>
                                            </p:txEl>
                                          </p:spTgt>
                                        </p:tgtEl>
                                        <p:attrNameLst>
                                          <p:attrName>style.visibility</p:attrName>
                                        </p:attrNameLst>
                                      </p:cBhvr>
                                      <p:to>
                                        <p:strVal val="visible"/>
                                      </p:to>
                                    </p:set>
                                    <p:animEffect transition="in" filter="fade">
                                      <p:cBhvr>
                                        <p:cTn id="22" dur="1000"/>
                                        <p:tgtEl>
                                          <p:spTgt spid="8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0">
                                            <p:txEl>
                                              <p:pRg st="4" end="4"/>
                                            </p:txEl>
                                          </p:spTgt>
                                        </p:tgtEl>
                                        <p:attrNameLst>
                                          <p:attrName>style.visibility</p:attrName>
                                        </p:attrNameLst>
                                      </p:cBhvr>
                                      <p:to>
                                        <p:strVal val="visible"/>
                                      </p:to>
                                    </p:set>
                                    <p:animEffect transition="in" filter="fade">
                                      <p:cBhvr>
                                        <p:cTn id="27" dur="1000"/>
                                        <p:tgtEl>
                                          <p:spTgt spid="8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pic>
        <p:nvPicPr>
          <p:cNvPr id="848" name="Google Shape;848;p97"/>
          <p:cNvPicPr preferRelativeResize="0"/>
          <p:nvPr/>
        </p:nvPicPr>
        <p:blipFill rotWithShape="1">
          <a:blip r:embed="rId3">
            <a:alphaModFix/>
          </a:blip>
          <a:srcRect r="11300" b="7209"/>
          <a:stretch/>
        </p:blipFill>
        <p:spPr>
          <a:xfrm>
            <a:off x="-403450" y="0"/>
            <a:ext cx="9781524" cy="5269600"/>
          </a:xfrm>
          <a:prstGeom prst="rect">
            <a:avLst/>
          </a:prstGeom>
          <a:noFill/>
          <a:ln>
            <a:noFill/>
          </a:ln>
        </p:spPr>
      </p:pic>
      <p:sp>
        <p:nvSpPr>
          <p:cNvPr id="849" name="Google Shape;849;p97"/>
          <p:cNvSpPr txBox="1">
            <a:spLocks noGrp="1"/>
          </p:cNvSpPr>
          <p:nvPr>
            <p:ph type="title"/>
          </p:nvPr>
        </p:nvSpPr>
        <p:spPr>
          <a:xfrm>
            <a:off x="200025" y="231600"/>
            <a:ext cx="7038900" cy="534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 sz="2360"/>
              <a:t>Out of the Many, One.</a:t>
            </a:r>
            <a:endParaRPr sz="236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49"/>
                                        </p:tgtEl>
                                        <p:attrNameLst>
                                          <p:attrName>style.visibility</p:attrName>
                                        </p:attrNameLst>
                                      </p:cBhvr>
                                      <p:to>
                                        <p:strVal val="visible"/>
                                      </p:to>
                                    </p:set>
                                    <p:animEffect transition="in" filter="fade">
                                      <p:cBhvr>
                                        <p:cTn id="7" dur="3700"/>
                                        <p:tgtEl>
                                          <p:spTgt spid="8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53"/>
        <p:cNvGrpSpPr/>
        <p:nvPr/>
      </p:nvGrpSpPr>
      <p:grpSpPr>
        <a:xfrm>
          <a:off x="0" y="0"/>
          <a:ext cx="0" cy="0"/>
          <a:chOff x="0" y="0"/>
          <a:chExt cx="0" cy="0"/>
        </a:xfrm>
      </p:grpSpPr>
      <p:sp>
        <p:nvSpPr>
          <p:cNvPr id="854" name="Google Shape;854;p98"/>
          <p:cNvSpPr txBox="1">
            <a:spLocks noGrp="1"/>
          </p:cNvSpPr>
          <p:nvPr>
            <p:ph type="title"/>
          </p:nvPr>
        </p:nvSpPr>
        <p:spPr>
          <a:xfrm>
            <a:off x="155025" y="134350"/>
            <a:ext cx="3875700" cy="717000"/>
          </a:xfrm>
          <a:prstGeom prst="rect">
            <a:avLst/>
          </a:prstGeom>
        </p:spPr>
        <p:txBody>
          <a:bodyPr spcFirstLastPara="1" wrap="square" lIns="91425" tIns="91425" rIns="91425" bIns="91425" anchor="ctr" anchorCtr="0">
            <a:normAutofit/>
          </a:bodyPr>
          <a:lstStyle/>
          <a:p>
            <a:pPr marL="0" lvl="0" indent="0" algn="l" rtl="0">
              <a:spcBef>
                <a:spcPts val="0"/>
              </a:spcBef>
              <a:spcAft>
                <a:spcPts val="0"/>
              </a:spcAft>
              <a:buNone/>
            </a:pPr>
            <a:r>
              <a:rPr lang="en"/>
              <a:t>About Berké</a:t>
            </a:r>
            <a:endParaRPr i="1">
              <a:solidFill>
                <a:schemeClr val="accent3"/>
              </a:solidFill>
            </a:endParaRPr>
          </a:p>
        </p:txBody>
      </p:sp>
      <p:pic>
        <p:nvPicPr>
          <p:cNvPr id="855" name="Google Shape;855;p98"/>
          <p:cNvPicPr preferRelativeResize="0"/>
          <p:nvPr/>
        </p:nvPicPr>
        <p:blipFill>
          <a:blip r:embed="rId3">
            <a:alphaModFix/>
          </a:blip>
          <a:stretch>
            <a:fillRect/>
          </a:stretch>
        </p:blipFill>
        <p:spPr>
          <a:xfrm>
            <a:off x="5462325" y="88775"/>
            <a:ext cx="3314481" cy="604325"/>
          </a:xfrm>
          <a:prstGeom prst="rect">
            <a:avLst/>
          </a:prstGeom>
          <a:noFill/>
          <a:ln>
            <a:noFill/>
          </a:ln>
        </p:spPr>
      </p:pic>
      <p:sp>
        <p:nvSpPr>
          <p:cNvPr id="856" name="Google Shape;856;p98"/>
          <p:cNvSpPr txBox="1"/>
          <p:nvPr/>
        </p:nvSpPr>
        <p:spPr>
          <a:xfrm>
            <a:off x="246250" y="2893225"/>
            <a:ext cx="3967200" cy="18870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a:solidFill>
                  <a:schemeClr val="lt1"/>
                </a:solidFill>
                <a:latin typeface="Lato"/>
                <a:ea typeface="Lato"/>
                <a:cs typeface="Lato"/>
                <a:sym typeface="Lato"/>
              </a:rPr>
              <a:t>Services Include: </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City Culture Realignment</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DEI Consulting &amp; Coaching</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Strategic Visioning Retreats</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Online Leadership &amp; Education </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Leadership/Management Coaching</a:t>
            </a:r>
            <a:endParaRPr>
              <a:solidFill>
                <a:schemeClr val="lt1"/>
              </a:solidFill>
              <a:latin typeface="Lato"/>
              <a:ea typeface="Lato"/>
              <a:cs typeface="Lato"/>
              <a:sym typeface="Lato"/>
            </a:endParaRPr>
          </a:p>
          <a:p>
            <a:pPr marL="457200" lvl="0" indent="-317500" algn="l" rtl="0">
              <a:lnSpc>
                <a:spcPct val="115000"/>
              </a:lnSpc>
              <a:spcBef>
                <a:spcPts val="0"/>
              </a:spcBef>
              <a:spcAft>
                <a:spcPts val="0"/>
              </a:spcAft>
              <a:buClr>
                <a:schemeClr val="lt1"/>
              </a:buClr>
              <a:buSzPts val="1400"/>
              <a:buFont typeface="Lato"/>
              <a:buChar char="●"/>
            </a:pPr>
            <a:r>
              <a:rPr lang="en">
                <a:solidFill>
                  <a:schemeClr val="lt1"/>
                </a:solidFill>
                <a:latin typeface="Lato"/>
                <a:ea typeface="Lato"/>
                <a:cs typeface="Lato"/>
                <a:sym typeface="Lato"/>
              </a:rPr>
              <a:t>City Branding &amp; City/ Populous Relations</a:t>
            </a:r>
            <a:endParaRPr sz="400">
              <a:latin typeface="Lato"/>
              <a:ea typeface="Lato"/>
              <a:cs typeface="Lato"/>
              <a:sym typeface="Lato"/>
            </a:endParaRPr>
          </a:p>
        </p:txBody>
      </p:sp>
      <p:pic>
        <p:nvPicPr>
          <p:cNvPr id="857" name="Google Shape;857;p98"/>
          <p:cNvPicPr preferRelativeResize="0"/>
          <p:nvPr/>
        </p:nvPicPr>
        <p:blipFill>
          <a:blip r:embed="rId4">
            <a:alphaModFix/>
          </a:blip>
          <a:stretch>
            <a:fillRect/>
          </a:stretch>
        </p:blipFill>
        <p:spPr>
          <a:xfrm>
            <a:off x="5628425" y="811675"/>
            <a:ext cx="3062624" cy="3553700"/>
          </a:xfrm>
          <a:prstGeom prst="rect">
            <a:avLst/>
          </a:prstGeom>
          <a:noFill/>
          <a:ln>
            <a:noFill/>
          </a:ln>
        </p:spPr>
      </p:pic>
      <p:sp>
        <p:nvSpPr>
          <p:cNvPr id="858" name="Google Shape;858;p98"/>
          <p:cNvSpPr txBox="1"/>
          <p:nvPr/>
        </p:nvSpPr>
        <p:spPr>
          <a:xfrm>
            <a:off x="155025" y="851350"/>
            <a:ext cx="5417100" cy="199560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000"/>
              </a:spcBef>
              <a:spcAft>
                <a:spcPts val="0"/>
              </a:spcAft>
              <a:buNone/>
            </a:pPr>
            <a:r>
              <a:rPr lang="en" sz="1300">
                <a:solidFill>
                  <a:schemeClr val="lt1"/>
                </a:solidFill>
                <a:latin typeface="Lato"/>
                <a:ea typeface="Lato"/>
                <a:cs typeface="Lato"/>
                <a:sym typeface="Lato"/>
              </a:rPr>
              <a:t>Berké is a leading expert in motivation and behavior change. He has worked with Fortune 500 companies, organizations, and municipal governments to create sustainable changes in culture, performance, and service. Berké was awarded highest honors for his research at UC Berkeley on internal motivation and behavior change. Drawing from his awarded UC Berkeley research and years of experience as a change consultant, coach, and speaker, he creates programs and workshops empowering businesses and individuals for peak performance.</a:t>
            </a:r>
            <a:endParaRPr sz="1300">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56">
                                            <p:txEl>
                                              <p:pRg st="0" end="0"/>
                                            </p:txEl>
                                          </p:spTgt>
                                        </p:tgtEl>
                                        <p:attrNameLst>
                                          <p:attrName>style.visibility</p:attrName>
                                        </p:attrNameLst>
                                      </p:cBhvr>
                                      <p:to>
                                        <p:strVal val="visible"/>
                                      </p:to>
                                    </p:set>
                                    <p:animEffect transition="in" filter="fade">
                                      <p:cBhvr>
                                        <p:cTn id="7" dur="1000"/>
                                        <p:tgtEl>
                                          <p:spTgt spid="856">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56">
                                            <p:txEl>
                                              <p:pRg st="1" end="1"/>
                                            </p:txEl>
                                          </p:spTgt>
                                        </p:tgtEl>
                                        <p:attrNameLst>
                                          <p:attrName>style.visibility</p:attrName>
                                        </p:attrNameLst>
                                      </p:cBhvr>
                                      <p:to>
                                        <p:strVal val="visible"/>
                                      </p:to>
                                    </p:set>
                                    <p:animEffect transition="in" filter="fade">
                                      <p:cBhvr>
                                        <p:cTn id="11" dur="1000"/>
                                        <p:tgtEl>
                                          <p:spTgt spid="856">
                                            <p:txEl>
                                              <p:pRg st="1" end="1"/>
                                            </p:txEl>
                                          </p:spTgt>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856">
                                            <p:txEl>
                                              <p:pRg st="2" end="2"/>
                                            </p:txEl>
                                          </p:spTgt>
                                        </p:tgtEl>
                                        <p:attrNameLst>
                                          <p:attrName>style.visibility</p:attrName>
                                        </p:attrNameLst>
                                      </p:cBhvr>
                                      <p:to>
                                        <p:strVal val="visible"/>
                                      </p:to>
                                    </p:set>
                                    <p:animEffect transition="in" filter="fade">
                                      <p:cBhvr>
                                        <p:cTn id="15" dur="1000"/>
                                        <p:tgtEl>
                                          <p:spTgt spid="856">
                                            <p:txEl>
                                              <p:pRg st="2" end="2"/>
                                            </p:txEl>
                                          </p:spTgt>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856">
                                            <p:txEl>
                                              <p:pRg st="3" end="3"/>
                                            </p:txEl>
                                          </p:spTgt>
                                        </p:tgtEl>
                                        <p:attrNameLst>
                                          <p:attrName>style.visibility</p:attrName>
                                        </p:attrNameLst>
                                      </p:cBhvr>
                                      <p:to>
                                        <p:strVal val="visible"/>
                                      </p:to>
                                    </p:set>
                                    <p:animEffect transition="in" filter="fade">
                                      <p:cBhvr>
                                        <p:cTn id="19" dur="1000"/>
                                        <p:tgtEl>
                                          <p:spTgt spid="856">
                                            <p:txEl>
                                              <p:pRg st="3" end="3"/>
                                            </p:txEl>
                                          </p:spTgt>
                                        </p:tgtEl>
                                      </p:cBhvr>
                                    </p:animEffect>
                                  </p:childTnLst>
                                </p:cTn>
                              </p:par>
                            </p:childTnLst>
                          </p:cTn>
                        </p:par>
                        <p:par>
                          <p:cTn id="20" fill="hold">
                            <p:stCondLst>
                              <p:cond delay="4000"/>
                            </p:stCondLst>
                            <p:childTnLst>
                              <p:par>
                                <p:cTn id="21" presetID="10" presetClass="entr" presetSubtype="0" fill="hold" nodeType="afterEffect">
                                  <p:stCondLst>
                                    <p:cond delay="0"/>
                                  </p:stCondLst>
                                  <p:childTnLst>
                                    <p:set>
                                      <p:cBhvr>
                                        <p:cTn id="22" dur="1" fill="hold">
                                          <p:stCondLst>
                                            <p:cond delay="0"/>
                                          </p:stCondLst>
                                        </p:cTn>
                                        <p:tgtEl>
                                          <p:spTgt spid="856">
                                            <p:txEl>
                                              <p:pRg st="4" end="4"/>
                                            </p:txEl>
                                          </p:spTgt>
                                        </p:tgtEl>
                                        <p:attrNameLst>
                                          <p:attrName>style.visibility</p:attrName>
                                        </p:attrNameLst>
                                      </p:cBhvr>
                                      <p:to>
                                        <p:strVal val="visible"/>
                                      </p:to>
                                    </p:set>
                                    <p:animEffect transition="in" filter="fade">
                                      <p:cBhvr>
                                        <p:cTn id="23" dur="1000"/>
                                        <p:tgtEl>
                                          <p:spTgt spid="856">
                                            <p:txEl>
                                              <p:pRg st="4" end="4"/>
                                            </p:txEl>
                                          </p:spTgt>
                                        </p:tgtEl>
                                      </p:cBhvr>
                                    </p:animEffect>
                                  </p:childTnLst>
                                </p:cTn>
                              </p:par>
                            </p:childTnLst>
                          </p:cTn>
                        </p:par>
                        <p:par>
                          <p:cTn id="24" fill="hold">
                            <p:stCondLst>
                              <p:cond delay="5000"/>
                            </p:stCondLst>
                            <p:childTnLst>
                              <p:par>
                                <p:cTn id="25" presetID="10" presetClass="entr" presetSubtype="0" fill="hold" nodeType="afterEffect">
                                  <p:stCondLst>
                                    <p:cond delay="0"/>
                                  </p:stCondLst>
                                  <p:childTnLst>
                                    <p:set>
                                      <p:cBhvr>
                                        <p:cTn id="26" dur="1" fill="hold">
                                          <p:stCondLst>
                                            <p:cond delay="0"/>
                                          </p:stCondLst>
                                        </p:cTn>
                                        <p:tgtEl>
                                          <p:spTgt spid="856">
                                            <p:txEl>
                                              <p:pRg st="5" end="5"/>
                                            </p:txEl>
                                          </p:spTgt>
                                        </p:tgtEl>
                                        <p:attrNameLst>
                                          <p:attrName>style.visibility</p:attrName>
                                        </p:attrNameLst>
                                      </p:cBhvr>
                                      <p:to>
                                        <p:strVal val="visible"/>
                                      </p:to>
                                    </p:set>
                                    <p:animEffect transition="in" filter="fade">
                                      <p:cBhvr>
                                        <p:cTn id="27" dur="1000"/>
                                        <p:tgtEl>
                                          <p:spTgt spid="856">
                                            <p:txEl>
                                              <p:pRg st="5" end="5"/>
                                            </p:txEl>
                                          </p:spTgt>
                                        </p:tgtEl>
                                      </p:cBhvr>
                                    </p:animEffect>
                                  </p:childTnLst>
                                </p:cTn>
                              </p:par>
                            </p:childTnLst>
                          </p:cTn>
                        </p:par>
                        <p:par>
                          <p:cTn id="28" fill="hold">
                            <p:stCondLst>
                              <p:cond delay="6000"/>
                            </p:stCondLst>
                            <p:childTnLst>
                              <p:par>
                                <p:cTn id="29" presetID="10" presetClass="entr" presetSubtype="0" fill="hold" nodeType="afterEffect">
                                  <p:stCondLst>
                                    <p:cond delay="0"/>
                                  </p:stCondLst>
                                  <p:childTnLst>
                                    <p:set>
                                      <p:cBhvr>
                                        <p:cTn id="30" dur="1" fill="hold">
                                          <p:stCondLst>
                                            <p:cond delay="0"/>
                                          </p:stCondLst>
                                        </p:cTn>
                                        <p:tgtEl>
                                          <p:spTgt spid="856">
                                            <p:txEl>
                                              <p:pRg st="6" end="6"/>
                                            </p:txEl>
                                          </p:spTgt>
                                        </p:tgtEl>
                                        <p:attrNameLst>
                                          <p:attrName>style.visibility</p:attrName>
                                        </p:attrNameLst>
                                      </p:cBhvr>
                                      <p:to>
                                        <p:strVal val="visible"/>
                                      </p:to>
                                    </p:set>
                                    <p:animEffect transition="in" filter="fade">
                                      <p:cBhvr>
                                        <p:cTn id="31" dur="1000"/>
                                        <p:tgtEl>
                                          <p:spTgt spid="85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30"/>
          <p:cNvSpPr txBox="1">
            <a:spLocks noGrp="1"/>
          </p:cNvSpPr>
          <p:nvPr>
            <p:ph type="title"/>
          </p:nvPr>
        </p:nvSpPr>
        <p:spPr>
          <a:xfrm>
            <a:off x="973125" y="295313"/>
            <a:ext cx="5279100" cy="6855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a:t>Defining Our Terms</a:t>
            </a:r>
            <a:endParaRPr/>
          </a:p>
        </p:txBody>
      </p:sp>
      <p:sp>
        <p:nvSpPr>
          <p:cNvPr id="234" name="Google Shape;234;p30"/>
          <p:cNvSpPr txBox="1">
            <a:spLocks noGrp="1"/>
          </p:cNvSpPr>
          <p:nvPr>
            <p:ph type="body" idx="1"/>
          </p:nvPr>
        </p:nvSpPr>
        <p:spPr>
          <a:xfrm>
            <a:off x="1355813" y="2014088"/>
            <a:ext cx="6980700" cy="2464800"/>
          </a:xfrm>
          <a:prstGeom prst="rect">
            <a:avLst/>
          </a:prstGeom>
        </p:spPr>
        <p:txBody>
          <a:bodyPr spcFirstLastPara="1" wrap="square" lIns="91425" tIns="91425" rIns="91425" bIns="91425" anchor="t" anchorCtr="0">
            <a:normAutofit/>
          </a:bodyPr>
          <a:lstStyle/>
          <a:p>
            <a:pPr marL="0" lvl="0" indent="0" algn="l" rtl="0">
              <a:lnSpc>
                <a:spcPct val="115000"/>
              </a:lnSpc>
              <a:spcBef>
                <a:spcPts val="800"/>
              </a:spcBef>
              <a:spcAft>
                <a:spcPts val="0"/>
              </a:spcAft>
              <a:buNone/>
            </a:pPr>
            <a:r>
              <a:rPr lang="en" sz="1800"/>
              <a:t>Definition of pathogenesis</a:t>
            </a:r>
            <a:endParaRPr sz="1800"/>
          </a:p>
          <a:p>
            <a:pPr marL="342900" lvl="0" indent="-279400" algn="l" rtl="0">
              <a:lnSpc>
                <a:spcPct val="115000"/>
              </a:lnSpc>
              <a:spcBef>
                <a:spcPts val="800"/>
              </a:spcBef>
              <a:spcAft>
                <a:spcPts val="800"/>
              </a:spcAft>
              <a:buSzPts val="1800"/>
              <a:buAutoNum type="arabicPeriod"/>
            </a:pPr>
            <a:r>
              <a:rPr lang="en" sz="1800"/>
              <a:t>: focus on the origination and development of a disease</a:t>
            </a:r>
            <a:endParaRPr sz="1800"/>
          </a:p>
        </p:txBody>
      </p:sp>
      <p:pic>
        <p:nvPicPr>
          <p:cNvPr id="235" name="Google Shape;235;p30"/>
          <p:cNvPicPr preferRelativeResize="0"/>
          <p:nvPr/>
        </p:nvPicPr>
        <p:blipFill>
          <a:blip r:embed="rId3">
            <a:alphaModFix/>
          </a:blip>
          <a:stretch>
            <a:fillRect/>
          </a:stretch>
        </p:blipFill>
        <p:spPr>
          <a:xfrm>
            <a:off x="6641811" y="4486537"/>
            <a:ext cx="2573471" cy="469219"/>
          </a:xfrm>
          <a:prstGeom prst="rect">
            <a:avLst/>
          </a:prstGeom>
          <a:noFill/>
          <a:ln>
            <a:noFill/>
          </a:ln>
        </p:spPr>
      </p:pic>
      <p:sp>
        <p:nvSpPr>
          <p:cNvPr id="236" name="Google Shape;236;p30"/>
          <p:cNvSpPr txBox="1">
            <a:spLocks noGrp="1"/>
          </p:cNvSpPr>
          <p:nvPr>
            <p:ph type="title"/>
          </p:nvPr>
        </p:nvSpPr>
        <p:spPr>
          <a:xfrm>
            <a:off x="1297500" y="1099913"/>
            <a:ext cx="7038900" cy="9141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a:t>Pathogenesis</a:t>
            </a:r>
            <a:endParaRPr b="1"/>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1"/>
          <p:cNvSpPr/>
          <p:nvPr/>
        </p:nvSpPr>
        <p:spPr>
          <a:xfrm>
            <a:off x="4330909" y="2330648"/>
            <a:ext cx="482100" cy="482100"/>
          </a:xfrm>
          <a:prstGeom prst="ellipse">
            <a:avLst/>
          </a:prstGeom>
          <a:solidFill>
            <a:srgbClr val="1D566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42" name="Google Shape;242;p31"/>
          <p:cNvSpPr/>
          <p:nvPr/>
        </p:nvSpPr>
        <p:spPr>
          <a:xfrm rot="2414406">
            <a:off x="3193788" y="1642043"/>
            <a:ext cx="1078806" cy="383161"/>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43" name="Google Shape;243;p31"/>
          <p:cNvSpPr/>
          <p:nvPr/>
        </p:nvSpPr>
        <p:spPr>
          <a:xfrm rot="7885957">
            <a:off x="4819905" y="1608255"/>
            <a:ext cx="1015960" cy="383423"/>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44" name="Google Shape;244;p31"/>
          <p:cNvSpPr txBox="1"/>
          <p:nvPr/>
        </p:nvSpPr>
        <p:spPr>
          <a:xfrm>
            <a:off x="1810904" y="804764"/>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Frustration</a:t>
            </a:r>
            <a:endParaRPr sz="3200" b="1" i="0" u="none" strike="noStrike" cap="none">
              <a:solidFill>
                <a:srgbClr val="7BECC7"/>
              </a:solidFill>
              <a:latin typeface="Avenir"/>
              <a:ea typeface="Avenir"/>
              <a:cs typeface="Avenir"/>
              <a:sym typeface="Avenir"/>
            </a:endParaRPr>
          </a:p>
        </p:txBody>
      </p:sp>
      <p:sp>
        <p:nvSpPr>
          <p:cNvPr id="245" name="Google Shape;245;p31"/>
          <p:cNvSpPr txBox="1"/>
          <p:nvPr/>
        </p:nvSpPr>
        <p:spPr>
          <a:xfrm>
            <a:off x="4141133" y="804764"/>
            <a:ext cx="35349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Issues</a:t>
            </a:r>
            <a:endParaRPr sz="3200" b="1" i="0" u="none" strike="noStrike" cap="none">
              <a:solidFill>
                <a:srgbClr val="7BECC7"/>
              </a:solidFill>
              <a:latin typeface="Avenir"/>
              <a:ea typeface="Avenir"/>
              <a:cs typeface="Avenir"/>
              <a:sym typeface="Avenir"/>
            </a:endParaRPr>
          </a:p>
        </p:txBody>
      </p:sp>
      <p:sp>
        <p:nvSpPr>
          <p:cNvPr id="246" name="Google Shape;246;p31"/>
          <p:cNvSpPr/>
          <p:nvPr/>
        </p:nvSpPr>
        <p:spPr>
          <a:xfrm rot="-2653343">
            <a:off x="3246448" y="3052204"/>
            <a:ext cx="1015994" cy="383359"/>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47" name="Google Shape;247;p31"/>
          <p:cNvSpPr txBox="1"/>
          <p:nvPr/>
        </p:nvSpPr>
        <p:spPr>
          <a:xfrm>
            <a:off x="829274" y="3777263"/>
            <a:ext cx="39837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Anxiety</a:t>
            </a:r>
            <a:endParaRPr sz="700">
              <a:solidFill>
                <a:srgbClr val="7BECC7"/>
              </a:solidFill>
            </a:endParaRPr>
          </a:p>
        </p:txBody>
      </p:sp>
      <p:sp>
        <p:nvSpPr>
          <p:cNvPr id="248" name="Google Shape;248;p31"/>
          <p:cNvSpPr/>
          <p:nvPr/>
        </p:nvSpPr>
        <p:spPr>
          <a:xfrm rot="-8183271">
            <a:off x="4846995" y="3103411"/>
            <a:ext cx="1015986" cy="383224"/>
          </a:xfrm>
          <a:prstGeom prst="rightArrow">
            <a:avLst>
              <a:gd name="adj1" fmla="val 50000"/>
              <a:gd name="adj2" fmla="val 50000"/>
            </a:avLst>
          </a:prstGeom>
          <a:solidFill>
            <a:srgbClr val="7BECC7"/>
          </a:solid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FFFFFF"/>
              </a:buClr>
              <a:buSzPts val="1300"/>
              <a:buFont typeface="Avenir"/>
              <a:buNone/>
            </a:pPr>
            <a:endParaRPr sz="1300" b="0" i="0" u="none" strike="noStrike" cap="none">
              <a:solidFill>
                <a:srgbClr val="FFFFFF"/>
              </a:solidFill>
              <a:latin typeface="Avenir"/>
              <a:ea typeface="Avenir"/>
              <a:cs typeface="Avenir"/>
              <a:sym typeface="Avenir"/>
            </a:endParaRPr>
          </a:p>
        </p:txBody>
      </p:sp>
      <p:sp>
        <p:nvSpPr>
          <p:cNvPr id="249" name="Google Shape;249;p31"/>
          <p:cNvSpPr txBox="1"/>
          <p:nvPr/>
        </p:nvSpPr>
        <p:spPr>
          <a:xfrm>
            <a:off x="4774866" y="3735528"/>
            <a:ext cx="2466000" cy="5409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rgbClr val="2C829B"/>
              </a:buClr>
              <a:buSzPts val="3200"/>
              <a:buFont typeface="Avenir"/>
              <a:buNone/>
            </a:pPr>
            <a:r>
              <a:rPr lang="en" sz="3200" b="1">
                <a:solidFill>
                  <a:srgbClr val="7BECC7"/>
                </a:solidFill>
                <a:latin typeface="Avenir"/>
                <a:ea typeface="Avenir"/>
                <a:cs typeface="Avenir"/>
                <a:sym typeface="Avenir"/>
              </a:rPr>
              <a:t>Stress</a:t>
            </a:r>
            <a:endParaRPr sz="3200" b="1" i="0" u="none" strike="noStrike" cap="none">
              <a:solidFill>
                <a:srgbClr val="7BECC7"/>
              </a:solidFill>
              <a:latin typeface="Avenir"/>
              <a:ea typeface="Avenir"/>
              <a:cs typeface="Avenir"/>
              <a:sym typeface="Avenir"/>
            </a:endParaRPr>
          </a:p>
        </p:txBody>
      </p:sp>
      <p:sp>
        <p:nvSpPr>
          <p:cNvPr id="250" name="Google Shape;250;p31"/>
          <p:cNvSpPr txBox="1"/>
          <p:nvPr/>
        </p:nvSpPr>
        <p:spPr>
          <a:xfrm>
            <a:off x="2804505" y="2198103"/>
            <a:ext cx="3534900" cy="638400"/>
          </a:xfrm>
          <a:prstGeom prst="rect">
            <a:avLst/>
          </a:prstGeom>
          <a:noFill/>
          <a:ln>
            <a:noFill/>
          </a:ln>
        </p:spPr>
        <p:txBody>
          <a:bodyPr spcFirstLastPara="1" wrap="square" lIns="26800" tIns="26800" rIns="26800" bIns="26800" anchor="ctr" anchorCtr="0">
            <a:noAutofit/>
          </a:bodyPr>
          <a:lstStyle/>
          <a:p>
            <a:pPr marL="0" marR="0" lvl="0" indent="0" algn="ctr" rtl="0">
              <a:lnSpc>
                <a:spcPct val="100000"/>
              </a:lnSpc>
              <a:spcBef>
                <a:spcPts val="0"/>
              </a:spcBef>
              <a:spcAft>
                <a:spcPts val="0"/>
              </a:spcAft>
              <a:buClr>
                <a:schemeClr val="lt1"/>
              </a:buClr>
              <a:buSzPts val="3800"/>
              <a:buFont typeface="Avenir"/>
              <a:buNone/>
            </a:pPr>
            <a:r>
              <a:rPr lang="en" sz="3800" b="1" i="0" u="none" strike="noStrike" cap="none">
                <a:solidFill>
                  <a:schemeClr val="lt1"/>
                </a:solidFill>
                <a:latin typeface="Avenir"/>
                <a:ea typeface="Avenir"/>
                <a:cs typeface="Avenir"/>
                <a:sym typeface="Avenir"/>
              </a:rPr>
              <a:t>THE PROBLEM</a:t>
            </a:r>
            <a:endParaRPr sz="3800" b="1" i="0" u="none" strike="noStrike" cap="none">
              <a:solidFill>
                <a:schemeClr val="lt1"/>
              </a:solidFill>
              <a:latin typeface="Avenir"/>
              <a:ea typeface="Avenir"/>
              <a:cs typeface="Avenir"/>
              <a:sym typeface="Avenir"/>
            </a:endParaRPr>
          </a:p>
        </p:txBody>
      </p:sp>
      <p:sp>
        <p:nvSpPr>
          <p:cNvPr id="251" name="Google Shape;251;p31"/>
          <p:cNvSpPr txBox="1">
            <a:spLocks noGrp="1"/>
          </p:cNvSpPr>
          <p:nvPr>
            <p:ph type="title"/>
          </p:nvPr>
        </p:nvSpPr>
        <p:spPr>
          <a:xfrm>
            <a:off x="1297500" y="393750"/>
            <a:ext cx="7038900" cy="411000"/>
          </a:xfrm>
          <a:prstGeom prst="rect">
            <a:avLst/>
          </a:prstGeom>
          <a:noFill/>
          <a:ln>
            <a:noFill/>
          </a:ln>
        </p:spPr>
        <p:txBody>
          <a:bodyPr spcFirstLastPara="1" wrap="square" lIns="26800" tIns="26800" rIns="26800" bIns="26800" anchor="t" anchorCtr="0">
            <a:normAutofit fontScale="90000"/>
          </a:bodyPr>
          <a:lstStyle/>
          <a:p>
            <a:pPr marL="0" lvl="0" indent="0" algn="l" rtl="0">
              <a:lnSpc>
                <a:spcPct val="100000"/>
              </a:lnSpc>
              <a:spcBef>
                <a:spcPts val="0"/>
              </a:spcBef>
              <a:spcAft>
                <a:spcPts val="0"/>
              </a:spcAft>
              <a:buClr>
                <a:srgbClr val="FFFFFF"/>
              </a:buClr>
              <a:buSzPct val="137500"/>
              <a:buFont typeface="Avenir"/>
              <a:buNone/>
            </a:pPr>
            <a:r>
              <a:rPr lang="en"/>
              <a:t>WHAT DO YOU SEE?</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44"/>
                                        </p:tgtEl>
                                        <p:attrNameLst>
                                          <p:attrName>style.visibility</p:attrName>
                                        </p:attrNameLst>
                                      </p:cBhvr>
                                      <p:to>
                                        <p:strVal val="visible"/>
                                      </p:to>
                                    </p:set>
                                    <p:animEffect transition="in" filter="fade">
                                      <p:cBhvr>
                                        <p:cTn id="7" dur="500"/>
                                        <p:tgtEl>
                                          <p:spTgt spid="244"/>
                                        </p:tgtEl>
                                      </p:cBhvr>
                                    </p:animEffect>
                                  </p:childTnLst>
                                </p:cTn>
                              </p:par>
                              <p:par>
                                <p:cTn id="8" presetID="10" presetClass="entr" presetSubtype="0" fill="hold" nodeType="withEffect">
                                  <p:stCondLst>
                                    <p:cond delay="0"/>
                                  </p:stCondLst>
                                  <p:childTnLst>
                                    <p:set>
                                      <p:cBhvr>
                                        <p:cTn id="9" dur="1" fill="hold">
                                          <p:stCondLst>
                                            <p:cond delay="0"/>
                                          </p:stCondLst>
                                        </p:cTn>
                                        <p:tgtEl>
                                          <p:spTgt spid="242"/>
                                        </p:tgtEl>
                                        <p:attrNameLst>
                                          <p:attrName>style.visibility</p:attrName>
                                        </p:attrNameLst>
                                      </p:cBhvr>
                                      <p:to>
                                        <p:strVal val="visible"/>
                                      </p:to>
                                    </p:set>
                                    <p:animEffect transition="in" filter="fade">
                                      <p:cBhvr>
                                        <p:cTn id="10" dur="500"/>
                                        <p:tgtEl>
                                          <p:spTgt spid="24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45"/>
                                        </p:tgtEl>
                                        <p:attrNameLst>
                                          <p:attrName>style.visibility</p:attrName>
                                        </p:attrNameLst>
                                      </p:cBhvr>
                                      <p:to>
                                        <p:strVal val="visible"/>
                                      </p:to>
                                    </p:set>
                                    <p:animEffect transition="in" filter="fade">
                                      <p:cBhvr>
                                        <p:cTn id="15" dur="500"/>
                                        <p:tgtEl>
                                          <p:spTgt spid="245"/>
                                        </p:tgtEl>
                                      </p:cBhvr>
                                    </p:animEffect>
                                  </p:childTnLst>
                                </p:cTn>
                              </p:par>
                              <p:par>
                                <p:cTn id="16" presetID="10" presetClass="entr" presetSubtype="0" fill="hold" nodeType="withEffect">
                                  <p:stCondLst>
                                    <p:cond delay="0"/>
                                  </p:stCondLst>
                                  <p:childTnLst>
                                    <p:set>
                                      <p:cBhvr>
                                        <p:cTn id="17" dur="1" fill="hold">
                                          <p:stCondLst>
                                            <p:cond delay="0"/>
                                          </p:stCondLst>
                                        </p:cTn>
                                        <p:tgtEl>
                                          <p:spTgt spid="243"/>
                                        </p:tgtEl>
                                        <p:attrNameLst>
                                          <p:attrName>style.visibility</p:attrName>
                                        </p:attrNameLst>
                                      </p:cBhvr>
                                      <p:to>
                                        <p:strVal val="visible"/>
                                      </p:to>
                                    </p:set>
                                    <p:animEffect transition="in" filter="fade">
                                      <p:cBhvr>
                                        <p:cTn id="18" dur="500"/>
                                        <p:tgtEl>
                                          <p:spTgt spid="24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46"/>
                                        </p:tgtEl>
                                        <p:attrNameLst>
                                          <p:attrName>style.visibility</p:attrName>
                                        </p:attrNameLst>
                                      </p:cBhvr>
                                      <p:to>
                                        <p:strVal val="visible"/>
                                      </p:to>
                                    </p:set>
                                    <p:animEffect transition="in" filter="fade">
                                      <p:cBhvr>
                                        <p:cTn id="23" dur="500"/>
                                        <p:tgtEl>
                                          <p:spTgt spid="246"/>
                                        </p:tgtEl>
                                      </p:cBhvr>
                                    </p:animEffect>
                                  </p:childTnLst>
                                </p:cTn>
                              </p:par>
                              <p:par>
                                <p:cTn id="24" presetID="10" presetClass="entr" presetSubtype="0" fill="hold" nodeType="withEffect">
                                  <p:stCondLst>
                                    <p:cond delay="0"/>
                                  </p:stCondLst>
                                  <p:childTnLst>
                                    <p:set>
                                      <p:cBhvr>
                                        <p:cTn id="25" dur="1" fill="hold">
                                          <p:stCondLst>
                                            <p:cond delay="0"/>
                                          </p:stCondLst>
                                        </p:cTn>
                                        <p:tgtEl>
                                          <p:spTgt spid="247"/>
                                        </p:tgtEl>
                                        <p:attrNameLst>
                                          <p:attrName>style.visibility</p:attrName>
                                        </p:attrNameLst>
                                      </p:cBhvr>
                                      <p:to>
                                        <p:strVal val="visible"/>
                                      </p:to>
                                    </p:set>
                                    <p:animEffect transition="in" filter="fade">
                                      <p:cBhvr>
                                        <p:cTn id="26" dur="500"/>
                                        <p:tgtEl>
                                          <p:spTgt spid="24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49"/>
                                        </p:tgtEl>
                                        <p:attrNameLst>
                                          <p:attrName>style.visibility</p:attrName>
                                        </p:attrNameLst>
                                      </p:cBhvr>
                                      <p:to>
                                        <p:strVal val="visible"/>
                                      </p:to>
                                    </p:set>
                                    <p:animEffect transition="in" filter="fade">
                                      <p:cBhvr>
                                        <p:cTn id="31" dur="500"/>
                                        <p:tgtEl>
                                          <p:spTgt spid="249"/>
                                        </p:tgtEl>
                                      </p:cBhvr>
                                    </p:animEffect>
                                  </p:childTnLst>
                                </p:cTn>
                              </p:par>
                              <p:par>
                                <p:cTn id="32" presetID="10" presetClass="entr" presetSubtype="0" fill="hold" nodeType="withEffect">
                                  <p:stCondLst>
                                    <p:cond delay="0"/>
                                  </p:stCondLst>
                                  <p:childTnLst>
                                    <p:set>
                                      <p:cBhvr>
                                        <p:cTn id="33" dur="1" fill="hold">
                                          <p:stCondLst>
                                            <p:cond delay="0"/>
                                          </p:stCondLst>
                                        </p:cTn>
                                        <p:tgtEl>
                                          <p:spTgt spid="248"/>
                                        </p:tgtEl>
                                        <p:attrNameLst>
                                          <p:attrName>style.visibility</p:attrName>
                                        </p:attrNameLst>
                                      </p:cBhvr>
                                      <p:to>
                                        <p:strVal val="visible"/>
                                      </p:to>
                                    </p:set>
                                    <p:animEffect transition="in" filter="fade">
                                      <p:cBhvr>
                                        <p:cTn id="34" dur="500"/>
                                        <p:tgtEl>
                                          <p:spTgt spid="248"/>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250"/>
                                        </p:tgtEl>
                                        <p:attrNameLst>
                                          <p:attrName>style.visibility</p:attrName>
                                        </p:attrNameLst>
                                      </p:cBhvr>
                                      <p:to>
                                        <p:strVal val="visible"/>
                                      </p:to>
                                    </p:set>
                                    <p:animEffect transition="in" filter="fade">
                                      <p:cBhvr>
                                        <p:cTn id="39" dur="500"/>
                                        <p:tgtEl>
                                          <p:spTgt spid="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Focus">
  <a:themeElements>
    <a:clrScheme name="Focus">
      <a:dk1>
        <a:srgbClr val="1B212C"/>
      </a:dk1>
      <a:lt1>
        <a:srgbClr val="FFFFFF"/>
      </a:lt1>
      <a:dk2>
        <a:srgbClr val="D9D9D9"/>
      </a:dk2>
      <a:lt2>
        <a:srgbClr val="82C7A5"/>
      </a:lt2>
      <a:accent1>
        <a:srgbClr val="0145AC"/>
      </a:accent1>
      <a:accent2>
        <a:srgbClr val="EECE1A"/>
      </a:accent2>
      <a:accent3>
        <a:srgbClr val="4E5567"/>
      </a:accent3>
      <a:accent4>
        <a:srgbClr val="F4D6AD"/>
      </a:accent4>
      <a:accent5>
        <a:srgbClr val="7890CD"/>
      </a:accent5>
      <a:accent6>
        <a:srgbClr val="F15E22"/>
      </a:accent6>
      <a:hlink>
        <a:srgbClr val="7890CD"/>
      </a:hlink>
      <a:folHlink>
        <a:srgbClr val="7890C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864e919f-3d20-44d0-b5fb-bca95c946720">
      <Terms xmlns="http://schemas.microsoft.com/office/infopath/2007/PartnerControls"/>
    </lcf76f155ced4ddcb4097134ff3c332f>
    <TaxCatchAll xmlns="29946ff0-5916-4d56-9a05-90369d76353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C7557DB3BCD3B4D93B62BF69D82D46C" ma:contentTypeVersion="15" ma:contentTypeDescription="Create a new document." ma:contentTypeScope="" ma:versionID="ec884579a19fa991263648735e2f95cd">
  <xsd:schema xmlns:xsd="http://www.w3.org/2001/XMLSchema" xmlns:xs="http://www.w3.org/2001/XMLSchema" xmlns:p="http://schemas.microsoft.com/office/2006/metadata/properties" xmlns:ns2="864e919f-3d20-44d0-b5fb-bca95c946720" xmlns:ns3="29946ff0-5916-4d56-9a05-90369d763534" targetNamespace="http://schemas.microsoft.com/office/2006/metadata/properties" ma:root="true" ma:fieldsID="91c225a8f65efc8a8641cae9deff8fd2" ns2:_="" ns3:_="">
    <xsd:import namespace="864e919f-3d20-44d0-b5fb-bca95c946720"/>
    <xsd:import namespace="29946ff0-5916-4d56-9a05-90369d76353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bjectDetectorVersions"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64e919f-3d20-44d0-b5fb-bca95c9467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973eda6-ee47-49cd-8b90-1ba368fd384e" ma:termSetId="09814cd3-568e-fe90-9814-8d621ff8fb84" ma:anchorId="fba54fb3-c3e1-fe81-a776-ca4b69148c4d" ma:open="true" ma:isKeyword="false">
      <xsd:complexType>
        <xsd:sequence>
          <xsd:element ref="pc:Terms" minOccurs="0" maxOccurs="1"/>
        </xsd:sequence>
      </xsd:complex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9946ff0-5916-4d56-9a05-90369d763534"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e46c5c1b-fe45-4fbf-b7af-6e9eae22a1f9}" ma:internalName="TaxCatchAll" ma:showField="CatchAllData" ma:web="29946ff0-5916-4d56-9a05-90369d763534">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6075393-DDB8-4993-96CC-A950E609A46E}">
  <ds:schemaRefs>
    <ds:schemaRef ds:uri="http://schemas.microsoft.com/sharepoint/v3/contenttype/forms"/>
  </ds:schemaRefs>
</ds:datastoreItem>
</file>

<file path=customXml/itemProps2.xml><?xml version="1.0" encoding="utf-8"?>
<ds:datastoreItem xmlns:ds="http://schemas.openxmlformats.org/officeDocument/2006/customXml" ds:itemID="{B24D16EB-D7BC-4AB2-8EFB-5515974AE8CD}">
  <ds:schemaRefs>
    <ds:schemaRef ds:uri="http://schemas.microsoft.com/office/2006/metadata/properties"/>
    <ds:schemaRef ds:uri="http://schemas.microsoft.com/office/infopath/2007/PartnerControls"/>
    <ds:schemaRef ds:uri="864e919f-3d20-44d0-b5fb-bca95c946720"/>
    <ds:schemaRef ds:uri="29946ff0-5916-4d56-9a05-90369d763534"/>
  </ds:schemaRefs>
</ds:datastoreItem>
</file>

<file path=customXml/itemProps3.xml><?xml version="1.0" encoding="utf-8"?>
<ds:datastoreItem xmlns:ds="http://schemas.openxmlformats.org/officeDocument/2006/customXml" ds:itemID="{D308413E-5707-486C-8812-9EB1D19F693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64e919f-3d20-44d0-b5fb-bca95c946720"/>
    <ds:schemaRef ds:uri="29946ff0-5916-4d56-9a05-90369d7635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5406</Words>
  <Application>Microsoft Office PowerPoint</Application>
  <PresentationFormat>On-screen Show (16:9)</PresentationFormat>
  <Paragraphs>579</Paragraphs>
  <Slides>76</Slides>
  <Notes>76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76</vt:i4>
      </vt:variant>
    </vt:vector>
  </HeadingPairs>
  <TitlesOfParts>
    <vt:vector size="89" baseType="lpstr">
      <vt:lpstr>Montserrat Medium</vt:lpstr>
      <vt:lpstr>Lato</vt:lpstr>
      <vt:lpstr>Open Sans</vt:lpstr>
      <vt:lpstr>Montserrat</vt:lpstr>
      <vt:lpstr>Roboto</vt:lpstr>
      <vt:lpstr>Arial</vt:lpstr>
      <vt:lpstr>Palatino</vt:lpstr>
      <vt:lpstr>Avenir</vt:lpstr>
      <vt:lpstr>Corbel</vt:lpstr>
      <vt:lpstr>Helvetica Neue</vt:lpstr>
      <vt:lpstr>Helvetica Neue Light</vt:lpstr>
      <vt:lpstr>Calibri</vt:lpstr>
      <vt:lpstr>Focus</vt:lpstr>
      <vt:lpstr>Leadership &amp; Partnerships   </vt:lpstr>
      <vt:lpstr>A conversation…</vt:lpstr>
      <vt:lpstr>The Agenda</vt:lpstr>
      <vt:lpstr>Setting the Stage Perspective Shifts</vt:lpstr>
      <vt:lpstr>PowerPoint Presentation</vt:lpstr>
      <vt:lpstr>WHAT DO YOU SEE?</vt:lpstr>
      <vt:lpstr>SEE THE WORLD THROUGH GRATITUDE</vt:lpstr>
      <vt:lpstr>Defining Our Terms</vt:lpstr>
      <vt:lpstr>WHAT DO YOU SEE?</vt:lpstr>
      <vt:lpstr>Defining Our Terms</vt:lpstr>
      <vt:lpstr>WHAT DO YOU SEE?</vt:lpstr>
      <vt:lpstr>MAKING THE DIFFERENCE</vt:lpstr>
      <vt:lpstr> "Improving the health of local communities beyond the clinic by leveraging the power of healthcare providers."  - Champion Provider Fellowship Mission</vt:lpstr>
      <vt:lpstr>What is Human-Centered?</vt:lpstr>
      <vt:lpstr>Human Centered Approach</vt:lpstr>
      <vt:lpstr>Defining Our Terms</vt:lpstr>
      <vt:lpstr>Defining Our Terms</vt:lpstr>
      <vt:lpstr>Redefining Cultures: Human-Centered</vt:lpstr>
      <vt:lpstr>Human Centered</vt:lpstr>
      <vt:lpstr>WHAT DO YOU SEE?</vt:lpstr>
      <vt:lpstr>WHAT DO YOU SEE?</vt:lpstr>
      <vt:lpstr>The HUMAN</vt:lpstr>
      <vt:lpstr>I 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Know Thyself …</vt:lpstr>
      <vt:lpstr>PowerPoint Presentation</vt:lpstr>
      <vt:lpstr>VALUES AND INTERNAL MOTIVATION</vt:lpstr>
      <vt:lpstr>PowerPoint Presentation</vt:lpstr>
      <vt:lpstr>PowerPoint Presentation</vt:lpstr>
      <vt:lpstr>VALUES MATTER: YOUR Values</vt:lpstr>
      <vt:lpstr>VALUES</vt:lpstr>
      <vt:lpstr>BRINGING THEM TO LIFE </vt:lpstr>
      <vt:lpstr>Perspective Shifts &amp; Practical Tools</vt:lpstr>
      <vt:lpstr>Before you Build the Future You Must be Present </vt:lpstr>
      <vt:lpstr>The LEADER</vt:lpstr>
      <vt:lpstr>PowerPoint Presentation</vt:lpstr>
      <vt:lpstr>PowerPoint Presentation</vt:lpstr>
      <vt:lpstr>“I BERKÉ BROWN EMPOWER CHANGEMAKERS BY MEETING THEIR NEEDS FOR TOOLS AND GUIDANCE THAT FOSTER INNER CONFIDENCE AND THE WILL TO SUCCEED WITHIN THEM.”</vt:lpstr>
      <vt:lpstr>Leaders focus on the goal, the rest focus on everything else.</vt:lpstr>
      <vt:lpstr>CLARIFYING YOUR MISSION  </vt:lpstr>
      <vt:lpstr>Your Mission Builds Resilience</vt:lpstr>
      <vt:lpstr>The LEADER</vt:lpstr>
      <vt:lpstr>The SERVANT</vt:lpstr>
      <vt:lpstr>Why is the sea king of a hundred streams? Because it lies below them. Therefore it is the king of a hundred streams.  If the sage would guide the people, he must serve with humility. If he would lead them, he must follow behind.  In this way when the sage rules, the people will not feel oppressed; When he stands before them, they will not be harmed. The whole world will support him and will not tire of him.  Because he does not compete, He does not meet competition.</vt:lpstr>
      <vt:lpstr>PowerPoint Presentation</vt:lpstr>
      <vt:lpstr>Vision: Champion Providers  The Champion Provider Fellowship harnesses the passion of healthcare providers to improve the health of their communities beyond the clinic setting. The California Department of Public Health and the University of California, San Francisco launched the program in 2014 to empower, train and support healthcare providers to use their expertise and respected voices to improve the health of communities through local policy, systems and environmental changes.  </vt:lpstr>
      <vt:lpstr>PowerPoint Presentation</vt:lpstr>
      <vt:lpstr>“I envision a world where boundless imagination and creativity are applied to life itself, where the very art of living is mastered and evolved as each individual is empowered to express their unique greatness in  the world.”</vt:lpstr>
      <vt:lpstr>PowerPoint Presentation</vt:lpstr>
      <vt:lpstr>How You Might Draft</vt:lpstr>
      <vt:lpstr>The SERVANT </vt:lpstr>
      <vt:lpstr>Servants Create Environments…</vt:lpstr>
      <vt:lpstr>The TEAM</vt:lpstr>
      <vt:lpstr>PowerPoint Presentation</vt:lpstr>
      <vt:lpstr>PowerPoint Presentation</vt:lpstr>
      <vt:lpstr>PowerPoint Presentation</vt:lpstr>
      <vt:lpstr>The ACTION PLAN</vt:lpstr>
      <vt:lpstr>Commit &amp; Act</vt:lpstr>
      <vt:lpstr>Human Behavior</vt:lpstr>
      <vt:lpstr>Speak the Need, Align with the Feeling, Call to Act. </vt:lpstr>
      <vt:lpstr>Mission-Minded Leaders are Resilient</vt:lpstr>
      <vt:lpstr>PULLING TOGETHER: SHARING YOUR PURPOSE</vt:lpstr>
      <vt:lpstr>MAKING THE DIFFERENCE</vt:lpstr>
      <vt:lpstr>The TEAM</vt:lpstr>
      <vt:lpstr>Out of the Many, One.</vt:lpstr>
      <vt:lpstr>About Berké</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Leadership &amp; Partnerships   </dc:title>
  <dc:creator>Ma, Nancy</dc:creator>
  <cp:lastModifiedBy>Ma, Nancy</cp:lastModifiedBy>
  <cp:revision>1</cp:revision>
  <dcterms:modified xsi:type="dcterms:W3CDTF">2024-05-20T18:37:50Z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0x0101006C7557DB3BCD3B4D93B62BF69D82D46C</vt:lpwstr>
  </property>
  <property fmtid="{D5CDD505-2E9C-101B-9397-08002B2CF9AE}" pid="3" name="MediaServiceImageTags">
    <vt:lpwstr/>
  </property>
</Properties>
</file>