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 id="2147483845" r:id="rId2"/>
  </p:sldMasterIdLst>
  <p:notesMasterIdLst>
    <p:notesMasterId r:id="rId38"/>
  </p:notesMasterIdLst>
  <p:sldIdLst>
    <p:sldId id="303" r:id="rId3"/>
    <p:sldId id="470" r:id="rId4"/>
    <p:sldId id="421" r:id="rId5"/>
    <p:sldId id="467" r:id="rId6"/>
    <p:sldId id="280" r:id="rId7"/>
    <p:sldId id="279" r:id="rId8"/>
    <p:sldId id="466" r:id="rId9"/>
    <p:sldId id="267" r:id="rId10"/>
    <p:sldId id="439" r:id="rId11"/>
    <p:sldId id="440" r:id="rId12"/>
    <p:sldId id="441" r:id="rId13"/>
    <p:sldId id="442" r:id="rId14"/>
    <p:sldId id="433" r:id="rId15"/>
    <p:sldId id="438" r:id="rId16"/>
    <p:sldId id="469" r:id="rId17"/>
    <p:sldId id="445" r:id="rId18"/>
    <p:sldId id="446" r:id="rId19"/>
    <p:sldId id="447" r:id="rId20"/>
    <p:sldId id="472" r:id="rId21"/>
    <p:sldId id="448" r:id="rId22"/>
    <p:sldId id="450" r:id="rId23"/>
    <p:sldId id="452" r:id="rId24"/>
    <p:sldId id="453" r:id="rId25"/>
    <p:sldId id="471" r:id="rId26"/>
    <p:sldId id="455" r:id="rId27"/>
    <p:sldId id="456" r:id="rId28"/>
    <p:sldId id="457" r:id="rId29"/>
    <p:sldId id="458" r:id="rId30"/>
    <p:sldId id="460" r:id="rId31"/>
    <p:sldId id="461" r:id="rId32"/>
    <p:sldId id="462" r:id="rId33"/>
    <p:sldId id="463" r:id="rId34"/>
    <p:sldId id="464" r:id="rId35"/>
    <p:sldId id="274" r:id="rId36"/>
    <p:sldId id="46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sar De La Vega" initials="CDLV" lastIdx="3" clrIdx="0"/>
  <p:cmAuthor id="2" name="Tina Yuen" initials="TY" lastIdx="2" clrIdx="1"/>
  <p:cmAuthor id="3" name="Pfeffinger, Alana" initials="PA" lastIdx="3" clrIdx="2"/>
  <p:cmAuthor id="4" name="Davidman, Jessica" initials="DJ" lastIdx="4" clrIdx="3">
    <p:extLst>
      <p:ext uri="{19B8F6BF-5375-455C-9EA6-DF929625EA0E}">
        <p15:presenceInfo xmlns:p15="http://schemas.microsoft.com/office/powerpoint/2012/main" userId="S-1-5-21-2695169584-3817918341-3537416689-2148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0"/>
    <a:srgbClr val="122147"/>
    <a:srgbClr val="2510B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9" autoAdjust="0"/>
    <p:restoredTop sz="50131" autoAdjust="0"/>
  </p:normalViewPr>
  <p:slideViewPr>
    <p:cSldViewPr snapToGrid="0">
      <p:cViewPr varScale="1">
        <p:scale>
          <a:sx n="27" d="100"/>
          <a:sy n="27" d="100"/>
        </p:scale>
        <p:origin x="1152"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horter" userId="bb3f32ce-0b29-406e-9572-132bce6caf8f" providerId="ADAL" clId="{96B53269-902C-4C28-A525-6A786E803FF4}"/>
    <pc:docChg chg="addSld delSld modSld">
      <pc:chgData name="Nicole Shorter" userId="bb3f32ce-0b29-406e-9572-132bce6caf8f" providerId="ADAL" clId="{96B53269-902C-4C28-A525-6A786E803FF4}" dt="2020-03-05T19:25:06.468" v="26" actId="113"/>
      <pc:docMkLst>
        <pc:docMk/>
      </pc:docMkLst>
      <pc:sldChg chg="del">
        <pc:chgData name="Nicole Shorter" userId="bb3f32ce-0b29-406e-9572-132bce6caf8f" providerId="ADAL" clId="{96B53269-902C-4C28-A525-6A786E803FF4}" dt="2020-03-05T19:22:33.199" v="1" actId="47"/>
        <pc:sldMkLst>
          <pc:docMk/>
          <pc:sldMk cId="3712842934" sldId="437"/>
        </pc:sldMkLst>
      </pc:sldChg>
      <pc:sldChg chg="modSp mod">
        <pc:chgData name="Nicole Shorter" userId="bb3f32ce-0b29-406e-9572-132bce6caf8f" providerId="ADAL" clId="{96B53269-902C-4C28-A525-6A786E803FF4}" dt="2020-03-05T19:23:39.470" v="7" actId="255"/>
        <pc:sldMkLst>
          <pc:docMk/>
          <pc:sldMk cId="322188343" sldId="438"/>
        </pc:sldMkLst>
        <pc:spChg chg="mod">
          <ac:chgData name="Nicole Shorter" userId="bb3f32ce-0b29-406e-9572-132bce6caf8f" providerId="ADAL" clId="{96B53269-902C-4C28-A525-6A786E803FF4}" dt="2020-03-05T19:23:39.470" v="7" actId="255"/>
          <ac:spMkLst>
            <pc:docMk/>
            <pc:sldMk cId="322188343" sldId="438"/>
            <ac:spMk id="9" creationId="{CEECA7C4-A26B-4AED-8905-710424641E94}"/>
          </ac:spMkLst>
        </pc:spChg>
      </pc:sldChg>
      <pc:sldChg chg="modSp mod">
        <pc:chgData name="Nicole Shorter" userId="bb3f32ce-0b29-406e-9572-132bce6caf8f" providerId="ADAL" clId="{96B53269-902C-4C28-A525-6A786E803FF4}" dt="2020-03-05T19:24:17.949" v="14" actId="14100"/>
        <pc:sldMkLst>
          <pc:docMk/>
          <pc:sldMk cId="2139153292" sldId="443"/>
        </pc:sldMkLst>
        <pc:spChg chg="mod">
          <ac:chgData name="Nicole Shorter" userId="bb3f32ce-0b29-406e-9572-132bce6caf8f" providerId="ADAL" clId="{96B53269-902C-4C28-A525-6A786E803FF4}" dt="2020-03-05T19:24:17.949" v="14" actId="14100"/>
          <ac:spMkLst>
            <pc:docMk/>
            <pc:sldMk cId="2139153292" sldId="443"/>
            <ac:spMk id="9" creationId="{CEECA7C4-A26B-4AED-8905-710424641E94}"/>
          </ac:spMkLst>
        </pc:spChg>
      </pc:sldChg>
      <pc:sldChg chg="modSp mod">
        <pc:chgData name="Nicole Shorter" userId="bb3f32ce-0b29-406e-9572-132bce6caf8f" providerId="ADAL" clId="{96B53269-902C-4C28-A525-6A786E803FF4}" dt="2020-03-05T19:24:51.275" v="21" actId="14100"/>
        <pc:sldMkLst>
          <pc:docMk/>
          <pc:sldMk cId="2371171624" sldId="461"/>
        </pc:sldMkLst>
        <pc:spChg chg="mod">
          <ac:chgData name="Nicole Shorter" userId="bb3f32ce-0b29-406e-9572-132bce6caf8f" providerId="ADAL" clId="{96B53269-902C-4C28-A525-6A786E803FF4}" dt="2020-03-05T19:24:51.275" v="21" actId="14100"/>
          <ac:spMkLst>
            <pc:docMk/>
            <pc:sldMk cId="2371171624" sldId="461"/>
            <ac:spMk id="9" creationId="{CEECA7C4-A26B-4AED-8905-710424641E94}"/>
          </ac:spMkLst>
        </pc:spChg>
      </pc:sldChg>
      <pc:sldChg chg="modSp mod">
        <pc:chgData name="Nicole Shorter" userId="bb3f32ce-0b29-406e-9572-132bce6caf8f" providerId="ADAL" clId="{96B53269-902C-4C28-A525-6A786E803FF4}" dt="2020-03-05T19:25:06.468" v="26" actId="113"/>
        <pc:sldMkLst>
          <pc:docMk/>
          <pc:sldMk cId="598402834" sldId="464"/>
        </pc:sldMkLst>
        <pc:spChg chg="mod">
          <ac:chgData name="Nicole Shorter" userId="bb3f32ce-0b29-406e-9572-132bce6caf8f" providerId="ADAL" clId="{96B53269-902C-4C28-A525-6A786E803FF4}" dt="2020-03-05T19:25:06.468" v="26" actId="113"/>
          <ac:spMkLst>
            <pc:docMk/>
            <pc:sldMk cId="598402834" sldId="464"/>
            <ac:spMk id="9" creationId="{CEECA7C4-A26B-4AED-8905-710424641E94}"/>
          </ac:spMkLst>
        </pc:spChg>
      </pc:sldChg>
      <pc:sldChg chg="modSp add mod">
        <pc:chgData name="Nicole Shorter" userId="bb3f32ce-0b29-406e-9572-132bce6caf8f" providerId="ADAL" clId="{96B53269-902C-4C28-A525-6A786E803FF4}" dt="2020-03-05T19:23:07.645" v="4" actId="255"/>
        <pc:sldMkLst>
          <pc:docMk/>
          <pc:sldMk cId="2472997400" sldId="466"/>
        </pc:sldMkLst>
        <pc:spChg chg="mod">
          <ac:chgData name="Nicole Shorter" userId="bb3f32ce-0b29-406e-9572-132bce6caf8f" providerId="ADAL" clId="{96B53269-902C-4C28-A525-6A786E803FF4}" dt="2020-03-05T19:23:07.645" v="4" actId="255"/>
          <ac:spMkLst>
            <pc:docMk/>
            <pc:sldMk cId="2472997400" sldId="466"/>
            <ac:spMk id="9" creationId="{CEECA7C4-A26B-4AED-8905-710424641E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8C1D6-FD57-4AAB-87BE-00E45AFD06ED}" type="datetimeFigureOut">
              <a:rPr lang="en-US" smtClean="0"/>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DB61C-4391-4EFF-BFCB-4EAEF8C0053B}" type="slidenum">
              <a:rPr lang="en-US" smtClean="0"/>
              <a:t>‹#›</a:t>
            </a:fld>
            <a:endParaRPr lang="en-US"/>
          </a:p>
        </p:txBody>
      </p:sp>
    </p:spTree>
    <p:extLst>
      <p:ext uri="{BB962C8B-B14F-4D97-AF65-F5344CB8AC3E}">
        <p14:creationId xmlns:p14="http://schemas.microsoft.com/office/powerpoint/2010/main" val="73757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scholarship.org/uc/item/8m59g6vx"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ajph.aphapublications.org/doi/pdf/10.2105/AJPH.2014.301868"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tdpdotorg.wpengine.com/wp-content/uploads/2015/11/A-Global-High-Shift-Cycling-Scenario_Nov-2015.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ealthpolicy.ucla.edu/chis/Pages/default.aspx"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ountyhealthrankings.org/" TargetMode="External"/><Relationship Id="rId4" Type="http://schemas.openxmlformats.org/officeDocument/2006/relationships/hyperlink" Target="https://www.cdc.gov/500cities/index.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aferoutespartnership.org/sites/default/files/resource_files/buildingblocks_fina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guide.saferoutesinfo.org/evaluation/index.cf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sparetheairyouth.org/sites/all/themes/mtc/images/pdfs/STAY_Evaluation%20Guidebook_Final.pdf" TargetMode="External"/><Relationship Id="rId4" Type="http://schemas.openxmlformats.org/officeDocument/2006/relationships/hyperlink" Target="http://guide.saferoutesinfo.org/evaluation/step3_decide_what_how_when_measure.cf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hampionprovider.ucsf.edu/pse-playbook"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changelabsolutions.org/product/model-general-plan-language-supporting-safe-routes-schools" TargetMode="External"/><Relationship Id="rId4" Type="http://schemas.openxmlformats.org/officeDocument/2006/relationships/hyperlink" Target="https://www.changelabsolutions.org/sites/default/files/SRTS-Brochure-FINAL-20130918.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upertino.org/our-city/departments/public-works/transportation-mobility/safe-routes-2-school/what-is-cupertino-safe-routes-2-school-sr2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hampionprovider.ucsf.edu/pse-playbook"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aatpresources.org/models/services/fileRenderService.cfc/SRTS_ProgramsRuralCA?method=linkRender&amp;link=80C875B7DD437B02DCAB167B1B86396014BD2FEC974E1896A99A5C98697BCA1E1A4A2CBB667CA73BBF4C17B66F6075631E565BED3E574B7A6B179490BF108E2E" TargetMode="External"/><Relationship Id="rId7" Type="http://schemas.openxmlformats.org/officeDocument/2006/relationships/hyperlink" Target="http://www.gamutonline.net/district/brawleyesd/DisplayPolicy/987883/5"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gamutonline.net/district/brawleyesd/displayPolicy/627130/5" TargetMode="External"/><Relationship Id="rId5" Type="http://schemas.openxmlformats.org/officeDocument/2006/relationships/hyperlink" Target="https://www.cityofimperial.org/safe-routes-school-regional-master-plan" TargetMode="External"/><Relationship Id="rId4" Type="http://schemas.openxmlformats.org/officeDocument/2006/relationships/hyperlink" Target="http://www.icphd.org/get-involved/safe-routes-to-schoo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aferoutestoschools.org/sr2s_history.html#ninetes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mvschools.org/domain/738" TargetMode="External"/><Relationship Id="rId5" Type="http://schemas.openxmlformats.org/officeDocument/2006/relationships/hyperlink" Target="https://www.saferoutestoschools.org/sr2s_mv.html" TargetMode="External"/><Relationship Id="rId4" Type="http://schemas.openxmlformats.org/officeDocument/2006/relationships/hyperlink" Target="https://www.saferoutestoschools.org/documents/bp_5142.2_safe_routes_to_schools.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hangelabsolutions.org/sites/default/files/SRTS-Remote-Drop-Off-Rural_School_Districts-FINAL_2014061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hangelabsolutions.org/product/minimizing-liability-risk"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feroutespartnership.org/safe-routes-school/10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pedbikeinfo.org/pdf/SRTSfederal_CreatingHealthierGenerations.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ctivelivingresearch.org/sites/activelivingresearch.org/files/ALR_Brief_ActiveEducation_Summer200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[Internal Note:</a:t>
            </a:r>
          </a:p>
          <a:p>
            <a:endParaRPr lang="en-US" b="1" dirty="0"/>
          </a:p>
          <a:p>
            <a:r>
              <a:rPr lang="en-US" b="0" dirty="0"/>
              <a:t>This presentation does not have to be delivered by more than one person. We’ve built into this slide deck the flexibility for Champion Provider fellows to opt into delivering this presentation with a key partner (e.g., local health department rep, a community based org rep). Throughout the slide deck, we have flagged those sections where it's clear to us that the fellow or speaking partner should be covering that topic area</a:t>
            </a:r>
            <a:r>
              <a:rPr lang="en-US" b="0" dirty="0" smtClean="0"/>
              <a:t>.</a:t>
            </a:r>
            <a:endParaRPr lang="en-US" b="1"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Please be sure to site original sources of information in the format that best fits your presentation.</a:t>
            </a:r>
            <a:r>
              <a:rPr lang="en-US" b="1" dirty="0" smtClean="0"/>
              <a:t>]</a:t>
            </a:r>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EABDB61C-4391-4EFF-BFCB-4EAEF8C0053B}" type="slidenum">
              <a:rPr lang="en-US" smtClean="0"/>
              <a:t>1</a:t>
            </a:fld>
            <a:endParaRPr lang="en-US"/>
          </a:p>
        </p:txBody>
      </p:sp>
    </p:spTree>
    <p:extLst>
      <p:ext uri="{BB962C8B-B14F-4D97-AF65-F5344CB8AC3E}">
        <p14:creationId xmlns:p14="http://schemas.microsoft.com/office/powerpoint/2010/main" val="357984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Getting children to walk to school reduces morning traffic </a:t>
            </a:r>
            <a:r>
              <a:rPr lang="en-US" sz="1200" kern="1200" dirty="0" smtClean="0">
                <a:solidFill>
                  <a:schemeClr val="tx1"/>
                </a:solidFill>
                <a:effectLst/>
                <a:latin typeface="+mn-lt"/>
                <a:ea typeface="+mn-ea"/>
                <a:cs typeface="+mn-cs"/>
              </a:rPr>
              <a:t>congestion and lowers </a:t>
            </a:r>
            <a:r>
              <a:rPr lang="en-US" sz="1200" kern="1200" dirty="0">
                <a:solidFill>
                  <a:schemeClr val="tx1"/>
                </a:solidFill>
                <a:effectLst/>
                <a:latin typeface="+mn-lt"/>
                <a:ea typeface="+mn-ea"/>
                <a:cs typeface="+mn-cs"/>
              </a:rPr>
              <a:t>the risk of crash accidents</a:t>
            </a:r>
            <a:r>
              <a:rPr lang="en-US" sz="1200" kern="1200" dirty="0" smtClean="0">
                <a:solidFill>
                  <a:schemeClr val="tx1"/>
                </a:solidFill>
                <a:effectLst/>
                <a:latin typeface="+mn-lt"/>
                <a:ea typeface="+mn-ea"/>
                <a:cs typeface="+mn-cs"/>
              </a:rPr>
              <a:t>. (1) (2) (3)</a:t>
            </a:r>
          </a:p>
          <a:p>
            <a:pPr marL="0" lvl="0" indent="0">
              <a:buFont typeface="Arial" panose="020B0604020202020204" pitchFamily="34" charset="0"/>
              <a:buNone/>
            </a:pPr>
            <a:r>
              <a:rPr lang="en-US" sz="1200" u="sng" kern="1200" dirty="0" smtClean="0">
                <a:solidFill>
                  <a:schemeClr val="tx1"/>
                </a:solidFill>
                <a:effectLst/>
                <a:latin typeface="+mn-lt"/>
                <a:ea typeface="+mn-ea"/>
                <a:cs typeface="+mn-cs"/>
              </a:rPr>
              <a:t>Sources</a:t>
            </a:r>
          </a:p>
          <a:p>
            <a:r>
              <a:rPr lang="en-US" sz="1200" kern="1200" dirty="0" smtClean="0">
                <a:solidFill>
                  <a:schemeClr val="tx1"/>
                </a:solidFill>
                <a:effectLst/>
                <a:latin typeface="+mn-lt"/>
                <a:ea typeface="+mn-ea"/>
                <a:cs typeface="+mn-cs"/>
              </a:rPr>
              <a:t>(1) </a:t>
            </a:r>
            <a:r>
              <a:rPr lang="en-US" sz="1200" kern="1200" dirty="0" err="1" smtClean="0">
                <a:solidFill>
                  <a:schemeClr val="tx1"/>
                </a:solidFill>
                <a:effectLst/>
                <a:latin typeface="+mn-lt"/>
                <a:ea typeface="+mn-ea"/>
                <a:cs typeface="+mn-cs"/>
              </a:rPr>
              <a:t>Dimaggio</a:t>
            </a:r>
            <a:r>
              <a:rPr lang="en-US" sz="1200" kern="1200" dirty="0" smtClean="0">
                <a:solidFill>
                  <a:schemeClr val="tx1"/>
                </a:solidFill>
                <a:effectLst/>
                <a:latin typeface="+mn-lt"/>
                <a:ea typeface="+mn-ea"/>
                <a:cs typeface="+mn-cs"/>
              </a:rPr>
              <a:t>, C., &amp;Li, G. (2013). Effectiveness of a safe routes to school program in preventing school-aged pedestrian injury. </a:t>
            </a:r>
            <a:r>
              <a:rPr lang="en-US" sz="1200" i="1" kern="1200" dirty="0" smtClean="0">
                <a:solidFill>
                  <a:schemeClr val="tx1"/>
                </a:solidFill>
                <a:effectLst/>
                <a:latin typeface="+mn-lt"/>
                <a:ea typeface="+mn-ea"/>
                <a:cs typeface="+mn-cs"/>
              </a:rPr>
              <a:t>Pediatrics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131(2),</a:t>
            </a:r>
            <a:r>
              <a:rPr lang="en-US" sz="1200" kern="1200" dirty="0" smtClean="0">
                <a:solidFill>
                  <a:schemeClr val="tx1"/>
                </a:solidFill>
                <a:effectLst/>
                <a:latin typeface="+mn-lt"/>
                <a:ea typeface="+mn-ea"/>
                <a:cs typeface="+mn-cs"/>
              </a:rPr>
              <a:t> 290-296</a:t>
            </a: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Muennig</a:t>
            </a:r>
            <a:r>
              <a:rPr lang="en-US" sz="1200" kern="1200" dirty="0" smtClean="0">
                <a:solidFill>
                  <a:schemeClr val="tx1"/>
                </a:solidFill>
                <a:effectLst/>
                <a:latin typeface="+mn-lt"/>
                <a:ea typeface="+mn-ea"/>
                <a:cs typeface="+mn-cs"/>
              </a:rPr>
              <a:t> PA, Epstein M, Li G, DiMaggio C. 2014.The cost-effectiveness of New York City’s Safe Routes to School program. </a:t>
            </a:r>
            <a:r>
              <a:rPr lang="en-US" sz="1200" i="1" kern="1200" dirty="0" smtClean="0">
                <a:solidFill>
                  <a:schemeClr val="tx1"/>
                </a:solidFill>
                <a:effectLst/>
                <a:latin typeface="+mn-lt"/>
                <a:ea typeface="+mn-ea"/>
                <a:cs typeface="+mn-cs"/>
              </a:rPr>
              <a:t>Am J Public Health; 104(7)</a:t>
            </a:r>
            <a:r>
              <a:rPr lang="en-US" sz="1200" kern="1200" dirty="0" smtClean="0">
                <a:solidFill>
                  <a:schemeClr val="tx1"/>
                </a:solidFill>
                <a:effectLst/>
                <a:latin typeface="+mn-lt"/>
                <a:ea typeface="+mn-ea"/>
                <a:cs typeface="+mn-cs"/>
              </a:rPr>
              <a:t>, 1294–9. </a:t>
            </a:r>
          </a:p>
          <a:p>
            <a:r>
              <a:rPr lang="en-US" sz="1200" kern="1200" dirty="0" smtClean="0">
                <a:solidFill>
                  <a:schemeClr val="tx1"/>
                </a:solidFill>
                <a:effectLst/>
                <a:latin typeface="+mn-lt"/>
                <a:ea typeface="+mn-ea"/>
                <a:cs typeface="+mn-cs"/>
              </a:rPr>
              <a:t>(3) Ragland, D. R., </a:t>
            </a:r>
            <a:r>
              <a:rPr lang="en-US" sz="1200" kern="1200" dirty="0" err="1" smtClean="0">
                <a:solidFill>
                  <a:schemeClr val="tx1"/>
                </a:solidFill>
                <a:effectLst/>
                <a:latin typeface="+mn-lt"/>
                <a:ea typeface="+mn-ea"/>
                <a:cs typeface="+mn-cs"/>
              </a:rPr>
              <a:t>Pande</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Bigham</a:t>
            </a:r>
            <a:r>
              <a:rPr lang="en-US" sz="1200" kern="1200" dirty="0" smtClean="0">
                <a:solidFill>
                  <a:schemeClr val="tx1"/>
                </a:solidFill>
                <a:effectLst/>
                <a:latin typeface="+mn-lt"/>
                <a:ea typeface="+mn-ea"/>
                <a:cs typeface="+mn-cs"/>
              </a:rPr>
              <a:t>, J., &amp; Cooper, J. F. (2014). Ten years later: Examining the long-term impact of the California safe routes to school program. </a:t>
            </a:r>
            <a:r>
              <a:rPr lang="en-US" sz="1200" i="1" kern="1200" dirty="0" smtClean="0">
                <a:solidFill>
                  <a:schemeClr val="tx1"/>
                </a:solidFill>
                <a:effectLst/>
                <a:latin typeface="+mn-lt"/>
                <a:ea typeface="+mn-ea"/>
                <a:cs typeface="+mn-cs"/>
              </a:rPr>
              <a:t>UC Berkeley: Safe Transportation Research &amp; Education Center</a:t>
            </a:r>
            <a:r>
              <a:rPr lang="en-US" sz="1200" kern="1200" dirty="0" smtClean="0">
                <a:solidFill>
                  <a:schemeClr val="tx1"/>
                </a:solidFill>
                <a:effectLst/>
                <a:latin typeface="+mn-lt"/>
                <a:ea typeface="+mn-ea"/>
                <a:cs typeface="+mn-cs"/>
              </a:rPr>
              <a:t>. Retrieved December 26, 2019 from </a:t>
            </a:r>
            <a:r>
              <a:rPr lang="en-US" sz="1200" kern="1200" dirty="0" smtClean="0">
                <a:solidFill>
                  <a:schemeClr val="tx1"/>
                </a:solidFill>
                <a:effectLst/>
                <a:latin typeface="+mn-lt"/>
                <a:ea typeface="+mn-ea"/>
                <a:cs typeface="+mn-cs"/>
                <a:hlinkClick r:id="rId3"/>
              </a:rPr>
              <a:t>https://escholarship.org/uc/item/8m59g6vx</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Multiple </a:t>
            </a:r>
            <a:r>
              <a:rPr lang="en-US" sz="1200" kern="1200" dirty="0">
                <a:solidFill>
                  <a:schemeClr val="tx1"/>
                </a:solidFill>
                <a:effectLst/>
                <a:latin typeface="+mn-lt"/>
                <a:ea typeface="+mn-ea"/>
                <a:cs typeface="+mn-cs"/>
              </a:rPr>
              <a:t>studies have evaluated the effects of SRTS on child safety. We’ll highlight a few here.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First, a 2014 city-wide study of a SRTS program in New York City that made changes to improve safety at the most dangerous intersections near school found a 44% reduction in the school-aged pedestrian injury rate. The interventions of this SRTS program included: setting off dedicated bicycle lanes, installing speed bumps and timing lights so pedestrians have more time to cross, and narrowing intersections by building out sidewalks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Muennig</a:t>
            </a:r>
            <a:r>
              <a:rPr lang="en-US" sz="1200" kern="1200" dirty="0" smtClean="0">
                <a:solidFill>
                  <a:schemeClr val="tx1"/>
                </a:solidFill>
                <a:effectLst/>
                <a:latin typeface="+mn-lt"/>
                <a:ea typeface="+mn-ea"/>
                <a:cs typeface="+mn-cs"/>
              </a:rPr>
              <a:t> PA, Epstein M, Li G, DiMaggio C. 2014</a:t>
            </a:r>
            <a:r>
              <a:rPr lang="en-US" dirty="0" smtClean="0"/>
              <a:t>. </a:t>
            </a:r>
            <a:r>
              <a:rPr lang="en-US" sz="1200" u="sng" kern="1200" dirty="0" smtClean="0">
                <a:solidFill>
                  <a:schemeClr val="tx1"/>
                </a:solidFill>
                <a:effectLst/>
                <a:latin typeface="+mn-lt"/>
                <a:ea typeface="+mn-ea"/>
                <a:cs typeface="+mn-cs"/>
                <a:hlinkClick r:id="rId4"/>
              </a:rPr>
              <a:t>The cost-effectiveness of New York City’s Safe Routes to School program</a:t>
            </a:r>
            <a:r>
              <a:rPr lang="en-US" dirty="0" smtClean="0"/>
              <a:t>. </a:t>
            </a:r>
            <a:r>
              <a:rPr lang="en-US" sz="1200" i="1" kern="1200" dirty="0" smtClean="0">
                <a:solidFill>
                  <a:schemeClr val="tx1"/>
                </a:solidFill>
                <a:effectLst/>
                <a:latin typeface="+mn-lt"/>
                <a:ea typeface="+mn-ea"/>
                <a:cs typeface="+mn-cs"/>
              </a:rPr>
              <a:t>Am J Public Health; 104(7)</a:t>
            </a:r>
            <a:r>
              <a:rPr lang="en-US" sz="1200" kern="1200" dirty="0" smtClean="0">
                <a:solidFill>
                  <a:schemeClr val="tx1"/>
                </a:solidFill>
                <a:effectLst/>
                <a:latin typeface="+mn-lt"/>
                <a:ea typeface="+mn-ea"/>
                <a:cs typeface="+mn-cs"/>
              </a:rPr>
              <a:t>, 1294–9.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Second</a:t>
            </a:r>
            <a:r>
              <a:rPr lang="en-US" sz="1200" kern="1200" dirty="0">
                <a:solidFill>
                  <a:schemeClr val="tx1"/>
                </a:solidFill>
                <a:effectLst/>
                <a:latin typeface="+mn-lt"/>
                <a:ea typeface="+mn-ea"/>
                <a:cs typeface="+mn-cs"/>
              </a:rPr>
              <a:t>, a statewide study of the implementation of the SRTS program in Texas found that it contributed to 404 fewer injuries to Texas school-age children each year. This is a conservative estimate when you take into account that SRTS programs were implemented in only about 443 of Texas’ estimated +9,000 schools, while the study took into account injury data across the state.  Importantly, this study included not only SRTS projects that involved capital construction, but also those that included educational </a:t>
            </a:r>
            <a:r>
              <a:rPr lang="en-US" sz="1200" kern="1200" dirty="0" smtClean="0">
                <a:solidFill>
                  <a:schemeClr val="tx1"/>
                </a:solidFill>
                <a:effectLst/>
                <a:latin typeface="+mn-lt"/>
                <a:ea typeface="+mn-ea"/>
                <a:cs typeface="+mn-cs"/>
              </a:rPr>
              <a:t>programs. [</a:t>
            </a:r>
            <a:r>
              <a:rPr lang="en-US" sz="1200" kern="1200" dirty="0" err="1" smtClean="0">
                <a:solidFill>
                  <a:schemeClr val="tx1"/>
                </a:solidFill>
                <a:effectLst/>
                <a:latin typeface="+mn-lt"/>
                <a:ea typeface="+mn-ea"/>
                <a:cs typeface="+mn-cs"/>
              </a:rPr>
              <a:t>Dimaggio</a:t>
            </a:r>
            <a:r>
              <a:rPr lang="en-US" sz="1200" kern="1200" dirty="0" smtClean="0">
                <a:solidFill>
                  <a:schemeClr val="tx1"/>
                </a:solidFill>
                <a:effectLst/>
                <a:latin typeface="+mn-lt"/>
                <a:ea typeface="+mn-ea"/>
                <a:cs typeface="+mn-cs"/>
              </a:rPr>
              <a:t>, C., &amp; Li, G. (2013). Effectiveness of a safe routes to school program in preventing school-aged pedestrian injury. </a:t>
            </a:r>
            <a:r>
              <a:rPr lang="en-US" sz="1200" i="1" kern="1200" dirty="0" smtClean="0">
                <a:solidFill>
                  <a:schemeClr val="tx1"/>
                </a:solidFill>
                <a:effectLst/>
                <a:latin typeface="+mn-lt"/>
                <a:ea typeface="+mn-ea"/>
                <a:cs typeface="+mn-cs"/>
              </a:rPr>
              <a:t>Pediatrics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131(2),</a:t>
            </a:r>
            <a:r>
              <a:rPr lang="en-US" sz="1200" kern="1200" dirty="0" smtClean="0">
                <a:solidFill>
                  <a:schemeClr val="tx1"/>
                </a:solidFill>
                <a:effectLst/>
                <a:latin typeface="+mn-lt"/>
                <a:ea typeface="+mn-ea"/>
                <a:cs typeface="+mn-cs"/>
              </a:rPr>
              <a:t> 290-296]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Third</a:t>
            </a:r>
            <a:r>
              <a:rPr lang="en-US" sz="1200" kern="1200" dirty="0">
                <a:solidFill>
                  <a:schemeClr val="tx1"/>
                </a:solidFill>
                <a:effectLst/>
                <a:latin typeface="+mn-lt"/>
                <a:ea typeface="+mn-ea"/>
                <a:cs typeface="+mn-cs"/>
              </a:rPr>
              <a:t>, we’ll look at SRTS programs and safety in CA. Afterall, CA was the first state to legislate a SRTS program back in 1999. A study conducted to examine the long-term impact of SRTS-funded infrastructure improvements around schools found roughly a 50% reduction in collisions involving pedestrians and bicyclists ages 5-18 in areas within 250 feet of the infrastructure improvement in relation to the area outside of this 250 perimeter but w/in a quarter mile of the school</a:t>
            </a:r>
            <a:r>
              <a:rPr lang="en-US" sz="1200" kern="1200" dirty="0" smtClean="0">
                <a:solidFill>
                  <a:schemeClr val="tx1"/>
                </a:solidFill>
                <a:effectLst/>
                <a:latin typeface="+mn-lt"/>
                <a:ea typeface="+mn-ea"/>
                <a:cs typeface="+mn-cs"/>
              </a:rPr>
              <a:t>. [Ragland, D. R., </a:t>
            </a:r>
            <a:r>
              <a:rPr lang="en-US" sz="1200" kern="1200" dirty="0" err="1" smtClean="0">
                <a:solidFill>
                  <a:schemeClr val="tx1"/>
                </a:solidFill>
                <a:effectLst/>
                <a:latin typeface="+mn-lt"/>
                <a:ea typeface="+mn-ea"/>
                <a:cs typeface="+mn-cs"/>
              </a:rPr>
              <a:t>Pande</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Bigham</a:t>
            </a:r>
            <a:r>
              <a:rPr lang="en-US" sz="1200" kern="1200" dirty="0" smtClean="0">
                <a:solidFill>
                  <a:schemeClr val="tx1"/>
                </a:solidFill>
                <a:effectLst/>
                <a:latin typeface="+mn-lt"/>
                <a:ea typeface="+mn-ea"/>
                <a:cs typeface="+mn-cs"/>
              </a:rPr>
              <a:t>, J., &amp; Cooper, J. F. (2014). Ten years later: Examining the long-term impact of the California safe routes to school program. </a:t>
            </a:r>
            <a:r>
              <a:rPr lang="en-US" sz="1200" i="1" kern="1200" dirty="0" smtClean="0">
                <a:solidFill>
                  <a:schemeClr val="tx1"/>
                </a:solidFill>
                <a:effectLst/>
                <a:latin typeface="+mn-lt"/>
                <a:ea typeface="+mn-ea"/>
                <a:cs typeface="+mn-cs"/>
              </a:rPr>
              <a:t>UC Berkeley: Safe Transportation Research &amp; Education Center</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3"/>
              </a:rPr>
              <a:t>https://escholarship.org/uc/item/8m59g6vx</a:t>
            </a:r>
            <a:r>
              <a:rPr lang="en-US" sz="1200" u="none"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acknowledge that there is an inherent risk in nearly every activity, including walking or bicycling to school. </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However, the national SRTS </a:t>
            </a:r>
            <a:r>
              <a:rPr lang="en-US" sz="1200" kern="1200" dirty="0" smtClean="0">
                <a:solidFill>
                  <a:schemeClr val="tx1"/>
                </a:solidFill>
                <a:effectLst/>
                <a:latin typeface="+mn-lt"/>
                <a:ea typeface="+mn-ea"/>
                <a:cs typeface="+mn-cs"/>
              </a:rPr>
              <a:t>program </a:t>
            </a:r>
            <a:r>
              <a:rPr lang="en-US" sz="1200" kern="1200" dirty="0">
                <a:solidFill>
                  <a:schemeClr val="tx1"/>
                </a:solidFill>
                <a:effectLst/>
                <a:latin typeface="+mn-lt"/>
                <a:ea typeface="+mn-ea"/>
                <a:cs typeface="+mn-cs"/>
              </a:rPr>
              <a:t>is, according to the authors of the Texas study, “perhaps the largest expenditure on school-age pedestrian safety in U.S. history.” So it should come as little surprise that this intervention is associated with “meaningful reductions in school-travel school-age pedestrian injuries</a:t>
            </a:r>
            <a:r>
              <a:rPr lang="en-US" sz="1200" kern="1200" dirty="0" smtClean="0">
                <a:solidFill>
                  <a:schemeClr val="tx1"/>
                </a:solidFill>
                <a:effectLst/>
                <a:latin typeface="+mn-lt"/>
                <a:ea typeface="+mn-ea"/>
                <a:cs typeface="+mn-cs"/>
              </a:rPr>
              <a:t>.” [see above for reference]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DB61C-4391-4EFF-BFCB-4EAEF8C0053B}" type="slidenum">
              <a:rPr lang="en-US" smtClean="0"/>
              <a:t>10</a:t>
            </a:fld>
            <a:endParaRPr lang="en-US"/>
          </a:p>
        </p:txBody>
      </p:sp>
    </p:spTree>
    <p:extLst>
      <p:ext uri="{BB962C8B-B14F-4D97-AF65-F5344CB8AC3E}">
        <p14:creationId xmlns:p14="http://schemas.microsoft.com/office/powerpoint/2010/main" val="369454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Fewer vehicle trips results in lower greenhouse gas emissions and decreased levels of air </a:t>
            </a:r>
            <a:r>
              <a:rPr lang="en-US" sz="1200" kern="1200" dirty="0" smtClean="0">
                <a:solidFill>
                  <a:schemeClr val="tx1"/>
                </a:solidFill>
                <a:effectLst/>
                <a:latin typeface="+mn-lt"/>
                <a:ea typeface="+mn-ea"/>
                <a:cs typeface="+mn-cs"/>
              </a:rPr>
              <a:t>pollution</a:t>
            </a:r>
            <a:r>
              <a:rPr lang="en-US" sz="1200" kern="1200" baseline="0" dirty="0" smtClean="0">
                <a:solidFill>
                  <a:schemeClr val="tx1"/>
                </a:solidFill>
                <a:effectLst/>
                <a:latin typeface="+mn-lt"/>
                <a:ea typeface="+mn-ea"/>
                <a:cs typeface="+mn-cs"/>
              </a:rPr>
              <a:t> (1) (2) </a:t>
            </a:r>
          </a:p>
          <a:p>
            <a:r>
              <a:rPr lang="en-US" sz="1200" kern="1200" baseline="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Mason, J., Fulton, L., &amp; McDonald, Z. (2015). A global high shift cycling scenario: The potential for dramatically increasing bicycle and e-bike use in cities around the world, with estimated energy, CO</a:t>
            </a:r>
            <a:r>
              <a:rPr lang="en-US" sz="1200" kern="1200" baseline="-25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and cost impacts. </a:t>
            </a:r>
            <a:r>
              <a:rPr lang="en-US" sz="1200" i="1" kern="1200" dirty="0" smtClean="0">
                <a:solidFill>
                  <a:schemeClr val="tx1"/>
                </a:solidFill>
                <a:effectLst/>
                <a:latin typeface="+mn-lt"/>
                <a:ea typeface="+mn-ea"/>
                <a:cs typeface="+mn-cs"/>
              </a:rPr>
              <a:t>Report by the Institute for Transportation &amp; Development Policy</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3"/>
              </a:rPr>
              <a:t>https://itdpdotorg.wpengine.com/wp-content/uploads/2015/11/A-Global-High-Shift-Cycling-Scenario_Nov-2015.pdf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Johansson, C., </a:t>
            </a:r>
            <a:r>
              <a:rPr lang="en-US" sz="1200" kern="1200" dirty="0" err="1" smtClean="0">
                <a:solidFill>
                  <a:schemeClr val="tx1"/>
                </a:solidFill>
                <a:effectLst/>
                <a:latin typeface="+mn-lt"/>
                <a:ea typeface="+mn-ea"/>
                <a:cs typeface="+mn-cs"/>
              </a:rPr>
              <a:t>Lovenheim</a:t>
            </a:r>
            <a:r>
              <a:rPr lang="en-US" sz="1200" kern="1200" dirty="0" smtClean="0">
                <a:solidFill>
                  <a:schemeClr val="tx1"/>
                </a:solidFill>
                <a:effectLst/>
                <a:latin typeface="+mn-lt"/>
                <a:ea typeface="+mn-ea"/>
                <a:cs typeface="+mn-cs"/>
              </a:rPr>
              <a:t>, B., </a:t>
            </a:r>
            <a:r>
              <a:rPr lang="en-US" sz="1200" kern="1200" dirty="0" err="1" smtClean="0">
                <a:solidFill>
                  <a:schemeClr val="tx1"/>
                </a:solidFill>
                <a:effectLst/>
                <a:latin typeface="+mn-lt"/>
                <a:ea typeface="+mn-ea"/>
                <a:cs typeface="+mn-cs"/>
              </a:rPr>
              <a:t>Schantz</a:t>
            </a:r>
            <a:r>
              <a:rPr lang="en-US" sz="1200" kern="1200" dirty="0" smtClean="0">
                <a:solidFill>
                  <a:schemeClr val="tx1"/>
                </a:solidFill>
                <a:effectLst/>
                <a:latin typeface="+mn-lt"/>
                <a:ea typeface="+mn-ea"/>
                <a:cs typeface="+mn-cs"/>
              </a:rPr>
              <a:t>, P., et al. (2017). Impacts on air pollution and health by changing commuting from car to bicycle. </a:t>
            </a:r>
            <a:r>
              <a:rPr lang="en-US" sz="1200" i="1" kern="1200" dirty="0" smtClean="0">
                <a:solidFill>
                  <a:schemeClr val="tx1"/>
                </a:solidFill>
                <a:effectLst/>
                <a:latin typeface="+mn-lt"/>
                <a:ea typeface="+mn-ea"/>
                <a:cs typeface="+mn-cs"/>
              </a:rPr>
              <a:t>Science of the Total Environment, 585-585</a:t>
            </a:r>
            <a:r>
              <a:rPr lang="en-US" sz="1200" kern="1200" dirty="0" smtClean="0">
                <a:solidFill>
                  <a:schemeClr val="tx1"/>
                </a:solidFill>
                <a:effectLst/>
                <a:latin typeface="+mn-lt"/>
                <a:ea typeface="+mn-ea"/>
                <a:cs typeface="+mn-cs"/>
              </a:rPr>
              <a:t>, 55-63. </a:t>
            </a: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11</a:t>
            </a:fld>
            <a:endParaRPr lang="en-US"/>
          </a:p>
        </p:txBody>
      </p:sp>
    </p:spTree>
    <p:extLst>
      <p:ext uri="{BB962C8B-B14F-4D97-AF65-F5344CB8AC3E}">
        <p14:creationId xmlns:p14="http://schemas.microsoft.com/office/powerpoint/2010/main" val="78165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SRTS provides opportunities for increased family and community engagement</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increase in family and community engagement </a:t>
            </a:r>
            <a:r>
              <a:rPr lang="en-US" dirty="0"/>
              <a:t>reduces social isolation and provides positive social opportunities and connections for students, families, and community members.</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12</a:t>
            </a:fld>
            <a:endParaRPr lang="en-US"/>
          </a:p>
        </p:txBody>
      </p:sp>
    </p:spTree>
    <p:extLst>
      <p:ext uri="{BB962C8B-B14F-4D97-AF65-F5344CB8AC3E}">
        <p14:creationId xmlns:p14="http://schemas.microsoft.com/office/powerpoint/2010/main" val="242304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[General notes: </a:t>
            </a:r>
          </a:p>
          <a:p>
            <a:endParaRPr lang="en-US" i="1" dirty="0"/>
          </a:p>
          <a:p>
            <a:r>
              <a:rPr lang="en-US" i="1" dirty="0"/>
              <a:t>Some common sources of data to get you started include: </a:t>
            </a:r>
          </a:p>
          <a:p>
            <a:pPr marL="171450" indent="-171450">
              <a:buFontTx/>
              <a:buChar char="-"/>
            </a:pPr>
            <a:r>
              <a:rPr lang="en-US" i="1" dirty="0"/>
              <a:t>California Health Interview Survey (CHIS): </a:t>
            </a:r>
            <a:r>
              <a:rPr lang="en-US" i="1" dirty="0">
                <a:hlinkClick r:id="rId3"/>
              </a:rPr>
              <a:t>http://healthpolicy.ucla.edu/chis/Pages/default.aspx</a:t>
            </a:r>
            <a:endParaRPr lang="en-US" i="1" dirty="0"/>
          </a:p>
          <a:p>
            <a:pPr marL="171450" indent="-171450">
              <a:buFontTx/>
              <a:buChar char="-"/>
            </a:pPr>
            <a:r>
              <a:rPr lang="en-US" i="1" dirty="0"/>
              <a:t>500 Cities data provides health data for the largest 500 cities in the U.S.: </a:t>
            </a:r>
            <a:r>
              <a:rPr lang="en-US" i="1" dirty="0">
                <a:hlinkClick r:id="rId4"/>
              </a:rPr>
              <a:t>https://www.cdc.gov/500cities/index.htm</a:t>
            </a:r>
            <a:r>
              <a:rPr lang="en-US" i="1" dirty="0"/>
              <a:t> </a:t>
            </a:r>
          </a:p>
          <a:p>
            <a:pPr marL="171450" indent="-171450">
              <a:buFontTx/>
              <a:buChar char="-"/>
            </a:pPr>
            <a:r>
              <a:rPr lang="en-US" i="1" dirty="0"/>
              <a:t>County Health Rankings: </a:t>
            </a:r>
            <a:r>
              <a:rPr lang="en-US" dirty="0">
                <a:hlinkClick r:id="rId5"/>
              </a:rPr>
              <a:t>https://www.countyhealthrankings.org/</a:t>
            </a:r>
            <a:r>
              <a:rPr lang="en-US" dirty="0"/>
              <a:t> </a:t>
            </a:r>
            <a:endParaRPr lang="en-US" i="1" dirty="0"/>
          </a:p>
          <a:p>
            <a:endParaRPr lang="en-US" i="0" dirty="0"/>
          </a:p>
          <a:p>
            <a:r>
              <a:rPr lang="en-US" i="0" dirty="0"/>
              <a:t>The local health department may also be a wealth of information about the health status of your community</a:t>
            </a:r>
            <a:r>
              <a:rPr lang="en-US" b="1" i="0" dirty="0" smtClean="0"/>
              <a:t>.] </a:t>
            </a:r>
            <a:endParaRPr lang="en-US" b="1" i="0" dirty="0"/>
          </a:p>
          <a:p>
            <a:endParaRPr lang="en-US" i="1" dirty="0"/>
          </a:p>
        </p:txBody>
      </p:sp>
      <p:sp>
        <p:nvSpPr>
          <p:cNvPr id="4" name="Slide Number Placeholder 3"/>
          <p:cNvSpPr>
            <a:spLocks noGrp="1"/>
          </p:cNvSpPr>
          <p:nvPr>
            <p:ph type="sldNum" sz="quarter" idx="5"/>
          </p:nvPr>
        </p:nvSpPr>
        <p:spPr/>
        <p:txBody>
          <a:bodyPr/>
          <a:lstStyle/>
          <a:p>
            <a:fld id="{EABDB61C-4391-4EFF-BFCB-4EAEF8C0053B}" type="slidenum">
              <a:rPr lang="en-US" smtClean="0"/>
              <a:t>13</a:t>
            </a:fld>
            <a:endParaRPr lang="en-US"/>
          </a:p>
        </p:txBody>
      </p:sp>
    </p:spTree>
    <p:extLst>
      <p:ext uri="{BB962C8B-B14F-4D97-AF65-F5344CB8AC3E}">
        <p14:creationId xmlns:p14="http://schemas.microsoft.com/office/powerpoint/2010/main" val="740468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sz="1200" b="1" kern="1200" dirty="0" smtClean="0">
                <a:solidFill>
                  <a:schemeClr val="tx1"/>
                </a:solidFill>
                <a:effectLst/>
                <a:latin typeface="+mn-lt"/>
                <a:ea typeface="+mn-ea"/>
                <a:cs typeface="+mn-cs"/>
              </a:rPr>
              <a:t>Talking points: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That all sounds great, but how do you do it? How do you actually implement Safe Routes to School in your community?</a:t>
            </a:r>
          </a:p>
          <a:p>
            <a:pPr marL="0" indent="0">
              <a:buFont typeface="Arial" panose="020B0604020202020204" pitchFamily="34" charset="0"/>
              <a:buNone/>
            </a:pPr>
            <a:endParaRPr 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3830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smtClean="0">
                <a:solidFill>
                  <a:schemeClr val="tx1"/>
                </a:solidFill>
                <a:effectLst/>
                <a:latin typeface="+mn-lt"/>
                <a:ea typeface="+mn-ea"/>
                <a:cs typeface="+mn-cs"/>
              </a:rPr>
              <a:t>Talking points: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Local Safe Routes to School efforts generally fall into two categories: </a:t>
            </a:r>
            <a:r>
              <a:rPr lang="en-US" sz="1200" b="1" kern="1200" dirty="0" smtClean="0">
                <a:solidFill>
                  <a:schemeClr val="tx1"/>
                </a:solidFill>
                <a:effectLst/>
                <a:latin typeface="+mn-lt"/>
                <a:ea typeface="+mn-ea"/>
                <a:cs typeface="+mn-cs"/>
              </a:rPr>
              <a:t>programs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policies</a:t>
            </a: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We'll start with programs. </a:t>
            </a:r>
            <a:endParaRPr lang="en-US" dirty="0" smtClean="0"/>
          </a:p>
        </p:txBody>
      </p:sp>
      <p:sp>
        <p:nvSpPr>
          <p:cNvPr id="4" name="Slide Number Placeholder 3"/>
          <p:cNvSpPr>
            <a:spLocks noGrp="1"/>
          </p:cNvSpPr>
          <p:nvPr>
            <p:ph type="sldNum" sz="quarter" idx="5"/>
          </p:nvPr>
        </p:nvSpPr>
        <p:spPr/>
        <p:txBody>
          <a:bodyPr/>
          <a:lstStyle/>
          <a:p>
            <a:fld id="{EABDB61C-4391-4EFF-BFCB-4EAEF8C0053B}" type="slidenum">
              <a:rPr lang="en-US" smtClean="0"/>
              <a:t>15</a:t>
            </a:fld>
            <a:endParaRPr lang="en-US"/>
          </a:p>
        </p:txBody>
      </p:sp>
    </p:spTree>
    <p:extLst>
      <p:ext uri="{BB962C8B-B14F-4D97-AF65-F5344CB8AC3E}">
        <p14:creationId xmlns:p14="http://schemas.microsoft.com/office/powerpoint/2010/main" val="169778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00B050"/>
                </a:solidFill>
                <a:latin typeface="Century Gothic" panose="020B0502020202020204" pitchFamily="34" charset="0"/>
              </a:rPr>
              <a:t>Talking points: </a:t>
            </a:r>
            <a:r>
              <a:rPr lang="en-US" dirty="0">
                <a:solidFill>
                  <a:srgbClr val="00B050"/>
                </a:solidFill>
                <a:latin typeface="Century Gothic" panose="020B0502020202020204" pitchFamily="34" charset="0"/>
              </a:rPr>
              <a:t/>
            </a:r>
            <a:br>
              <a:rPr lang="en-US" dirty="0">
                <a:solidFill>
                  <a:srgbClr val="00B050"/>
                </a:solidFill>
                <a:latin typeface="Century Gothic" panose="020B0502020202020204" pitchFamily="34" charset="0"/>
              </a:rPr>
            </a:br>
            <a:endParaRPr lang="en-US" dirty="0">
              <a:solidFill>
                <a:srgbClr val="00B05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B050"/>
                </a:solidFill>
                <a:latin typeface="Century Gothic" panose="020B0502020202020204" pitchFamily="34" charset="0"/>
              </a:rPr>
              <a:t>A SRTS program is an organized intervention that’s meant to get more kids walking and biking to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0B05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B050"/>
                </a:solidFill>
                <a:latin typeface="Century Gothic" panose="020B0502020202020204" pitchFamily="34" charset="0"/>
              </a:rPr>
              <a:t>SRTS programs encourage, teach, and help lead children in these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B05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B050"/>
                </a:solidFill>
                <a:latin typeface="Century Gothic" panose="020B0502020202020204" pitchFamily="34" charset="0"/>
              </a:rPr>
              <a:t>Who’s usually in charge of running SRTS programs?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B050"/>
                </a:solidFill>
                <a:latin typeface="Century Gothic" panose="020B0502020202020204" pitchFamily="34" charset="0"/>
              </a:rPr>
              <a:t>They can be run by </a:t>
            </a:r>
            <a:r>
              <a:rPr lang="en-US" sz="1200" dirty="0">
                <a:solidFill>
                  <a:srgbClr val="00B050"/>
                </a:solidFill>
                <a:latin typeface="Century Gothic" panose="020B0502020202020204" pitchFamily="34" charset="0"/>
              </a:rPr>
              <a:t>a school district, a local nonprofit, a parent volunteer group, or a partnership of these groups.</a:t>
            </a:r>
            <a:endParaRPr lang="en-US" dirty="0">
              <a:solidFill>
                <a:srgbClr val="00B05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B05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latin typeface="Century Gothic" panose="020B0502020202020204" pitchFamily="34" charset="0"/>
            </a:endParaRPr>
          </a:p>
          <a:p>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16</a:t>
            </a:fld>
            <a:endParaRPr lang="en-US"/>
          </a:p>
        </p:txBody>
      </p:sp>
    </p:spTree>
    <p:extLst>
      <p:ext uri="{BB962C8B-B14F-4D97-AF65-F5344CB8AC3E}">
        <p14:creationId xmlns:p14="http://schemas.microsoft.com/office/powerpoint/2010/main" val="271236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00B050"/>
                </a:solidFill>
                <a:latin typeface="Century Gothic" panose="020B0502020202020204" pitchFamily="34" charset="0"/>
              </a:rPr>
              <a:t>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latin typeface="Century Gothic" panose="020B0502020202020204" pitchFamily="34" charset="0"/>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various activities involved in SRTS programs are commonly organized into the Six </a:t>
            </a:r>
            <a:r>
              <a:rPr lang="en-US" sz="1200" kern="1200" dirty="0" err="1" smtClean="0">
                <a:solidFill>
                  <a:schemeClr val="tx1"/>
                </a:solidFill>
                <a:effectLst/>
                <a:latin typeface="+mn-lt"/>
                <a:ea typeface="+mn-ea"/>
                <a:cs typeface="+mn-cs"/>
              </a:rPr>
              <a:t>Es</a:t>
            </a:r>
            <a:r>
              <a:rPr lang="en-US" sz="1200" kern="1200" dirty="0">
                <a:solidFill>
                  <a:schemeClr val="tx1"/>
                </a:solidFill>
                <a:effectLst/>
                <a:latin typeface="+mn-lt"/>
                <a:ea typeface="+mn-ea"/>
                <a:cs typeface="+mn-cs"/>
              </a:rPr>
              <a:t>: engineering; education; encouragement; enforcement; evaluation; and equity. We’ll now take a look at each individually</a:t>
            </a:r>
            <a:r>
              <a:rPr lang="en-US" sz="1200" kern="1200" dirty="0" smtClean="0">
                <a:solidFill>
                  <a:schemeClr val="tx1"/>
                </a:solidFill>
                <a:effectLst/>
                <a:latin typeface="+mn-lt"/>
                <a:ea typeface="+mn-ea"/>
                <a:cs typeface="+mn-cs"/>
              </a:rPr>
              <a:t>. [Williams, H., Lieberman, M., &amp; Zimmerman, S. (2019). </a:t>
            </a:r>
            <a:r>
              <a:rPr lang="en-US" sz="1200" i="1" kern="1200" dirty="0" smtClean="0">
                <a:solidFill>
                  <a:schemeClr val="tx1"/>
                </a:solidFill>
                <a:effectLst/>
                <a:latin typeface="+mn-lt"/>
                <a:ea typeface="+mn-ea"/>
                <a:cs typeface="+mn-cs"/>
              </a:rPr>
              <a:t>Building blocks: A guide to starting and growing a strong Safe Routes to School Program</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3"/>
              </a:rPr>
              <a:t>https://www.saferoutespartnership.org/sites/default/files/resource_files/buildingblocks_final.pdf</a:t>
            </a:r>
            <a:r>
              <a:rPr lang="en-US" sz="1200" u="sng"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17</a:t>
            </a:fld>
            <a:endParaRPr lang="en-US"/>
          </a:p>
        </p:txBody>
      </p:sp>
    </p:spTree>
    <p:extLst>
      <p:ext uri="{BB962C8B-B14F-4D97-AF65-F5344CB8AC3E}">
        <p14:creationId xmlns:p14="http://schemas.microsoft.com/office/powerpoint/2010/main" val="282880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refers to the </a:t>
            </a:r>
            <a:r>
              <a:rPr lang="en-US" sz="1200" kern="1200" dirty="0" smtClean="0">
                <a:solidFill>
                  <a:schemeClr val="tx1"/>
                </a:solidFill>
                <a:effectLst/>
                <a:latin typeface="+mn-lt"/>
                <a:ea typeface="+mn-ea"/>
                <a:cs typeface="+mn-cs"/>
              </a:rPr>
              <a:t>listening to and working with stakeholders (students,</a:t>
            </a:r>
            <a:r>
              <a:rPr lang="en-US" sz="1200" kern="1200" baseline="0" dirty="0" smtClean="0">
                <a:solidFill>
                  <a:schemeClr val="tx1"/>
                </a:solidFill>
                <a:effectLst/>
                <a:latin typeface="+mn-lt"/>
                <a:ea typeface="+mn-ea"/>
                <a:cs typeface="+mn-cs"/>
              </a:rPr>
              <a:t> families, teachers, and school leaders) to ensure meaningful, ongoing opportunities to engage the program structure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a:t>
            </a:r>
            <a:r>
              <a:rPr lang="en-US" sz="1200" kern="1200" dirty="0" smtClean="0">
                <a:solidFill>
                  <a:schemeClr val="tx1"/>
                </a:solidFill>
                <a:effectLst/>
                <a:latin typeface="+mn-lt"/>
                <a:ea typeface="+mn-ea"/>
                <a:cs typeface="+mn-cs"/>
              </a:rPr>
              <a:t>holding a town hall or community meeting,</a:t>
            </a:r>
            <a:r>
              <a:rPr lang="en-US" sz="1200" kern="1200" baseline="0" dirty="0" smtClean="0">
                <a:solidFill>
                  <a:schemeClr val="tx1"/>
                </a:solidFill>
                <a:effectLst/>
                <a:latin typeface="+mn-lt"/>
                <a:ea typeface="+mn-ea"/>
                <a:cs typeface="+mn-cs"/>
              </a:rPr>
              <a:t> setting up a community advisory board that advises the Safe Routes to School program and meets on an ongoing basis to address </a:t>
            </a:r>
            <a:r>
              <a:rPr lang="en-US" sz="1200" kern="1200" baseline="0" smtClean="0">
                <a:solidFill>
                  <a:schemeClr val="tx1"/>
                </a:solidFill>
                <a:effectLst/>
                <a:latin typeface="+mn-lt"/>
                <a:ea typeface="+mn-ea"/>
                <a:cs typeface="+mn-cs"/>
              </a:rPr>
              <a:t>program planning.</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dirty="0" smtClean="0"/>
          </a:p>
        </p:txBody>
      </p:sp>
      <p:sp>
        <p:nvSpPr>
          <p:cNvPr id="4" name="Slide Number Placeholder 3"/>
          <p:cNvSpPr>
            <a:spLocks noGrp="1"/>
          </p:cNvSpPr>
          <p:nvPr>
            <p:ph type="sldNum" sz="quarter" idx="5"/>
          </p:nvPr>
        </p:nvSpPr>
        <p:spPr/>
        <p:txBody>
          <a:bodyPr/>
          <a:lstStyle/>
          <a:p>
            <a:fld id="{EABDB61C-4391-4EFF-BFCB-4EAEF8C0053B}" type="slidenum">
              <a:rPr lang="en-US" smtClean="0"/>
              <a:t>18</a:t>
            </a:fld>
            <a:endParaRPr lang="en-US"/>
          </a:p>
        </p:txBody>
      </p:sp>
    </p:spTree>
    <p:extLst>
      <p:ext uri="{BB962C8B-B14F-4D97-AF65-F5344CB8AC3E}">
        <p14:creationId xmlns:p14="http://schemas.microsoft.com/office/powerpoint/2010/main" val="259751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refers to the design of the built environment (e.g., roads, sidewalks, street signs).</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improving the safety of intersections, adding or improving sidewalks and bikeways, and utilizing traffic calming measures.</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19</a:t>
            </a:fld>
            <a:endParaRPr lang="en-US"/>
          </a:p>
        </p:txBody>
      </p:sp>
    </p:spTree>
    <p:extLst>
      <p:ext uri="{BB962C8B-B14F-4D97-AF65-F5344CB8AC3E}">
        <p14:creationId xmlns:p14="http://schemas.microsoft.com/office/powerpoint/2010/main" val="354052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[display this slide </a:t>
            </a:r>
            <a:r>
              <a:rPr lang="en-US" dirty="0"/>
              <a:t>while you wait to begin]</a:t>
            </a:r>
          </a:p>
          <a:p>
            <a:endParaRPr lang="en-US" dirty="0"/>
          </a:p>
          <a:p>
            <a:pPr marL="171450" indent="-171450">
              <a:buFont typeface="Arial" panose="020B0604020202020204" pitchFamily="34" charset="0"/>
              <a:buChar char="•"/>
            </a:pPr>
            <a:r>
              <a:rPr lang="en-US" dirty="0"/>
              <a:t>Hello! Welcome to [read aloud the title of the presentation]</a:t>
            </a:r>
          </a:p>
          <a:p>
            <a:pPr marL="171450" indent="-171450">
              <a:buFont typeface="Arial" panose="020B0604020202020204" pitchFamily="34" charset="0"/>
              <a:buChar char="•"/>
            </a:pPr>
            <a:r>
              <a:rPr lang="en-US" dirty="0"/>
              <a:t>My name is [blank]. I am a [title] at [organization].</a:t>
            </a:r>
          </a:p>
          <a:p>
            <a:pPr marL="171450" indent="-171450">
              <a:buFont typeface="Arial" panose="020B0604020202020204" pitchFamily="34" charset="0"/>
              <a:buChar char="•"/>
            </a:pPr>
            <a:r>
              <a:rPr lang="en-US" dirty="0"/>
              <a:t>[If applicable] I’m joined today by [name], [title], at [organization]. You’ll hear more from [speaker #2 name] shortly. </a:t>
            </a:r>
          </a:p>
          <a:p>
            <a:pPr marL="171450" indent="-171450">
              <a:buFont typeface="Arial" panose="020B0604020202020204" pitchFamily="34" charset="0"/>
              <a:buChar char="•"/>
            </a:pPr>
            <a:r>
              <a:rPr lang="en-US" dirty="0"/>
              <a:t>For folks not familiar with us, [name or org] [describe work you do]. Our mission is [insert mission statement].</a:t>
            </a:r>
          </a:p>
          <a:p>
            <a:pPr marL="171450" indent="-171450">
              <a:buFont typeface="Arial" panose="020B0604020202020204" pitchFamily="34" charset="0"/>
              <a:buChar char="•"/>
            </a:pPr>
            <a:r>
              <a:rPr lang="en-US" dirty="0"/>
              <a:t>We have lots to fit into this session, so let’s dive right 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a:t>
            </a:fld>
            <a:endParaRPr lang="en-US"/>
          </a:p>
        </p:txBody>
      </p:sp>
    </p:spTree>
    <p:extLst>
      <p:ext uri="{BB962C8B-B14F-4D97-AF65-F5344CB8AC3E}">
        <p14:creationId xmlns:p14="http://schemas.microsoft.com/office/powerpoint/2010/main" val="128674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involves spreading awareness among students and the community of the benefits of walking and bicycling, and teaching pedestrian and bicycle safety skills</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providing in-school trainings, sending educational materials home with students, integrating SRTS into school curriculum, and community awareness campaigns.</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20</a:t>
            </a:fld>
            <a:endParaRPr lang="en-US"/>
          </a:p>
        </p:txBody>
      </p:sp>
    </p:spTree>
    <p:extLst>
      <p:ext uri="{BB962C8B-B14F-4D97-AF65-F5344CB8AC3E}">
        <p14:creationId xmlns:p14="http://schemas.microsoft.com/office/powerpoint/2010/main" val="819858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involves generating excitement around and community support for SRTS programs. </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hosting </a:t>
            </a:r>
            <a:r>
              <a:rPr lang="en-US" sz="1200" i="1" kern="1200" dirty="0">
                <a:solidFill>
                  <a:schemeClr val="tx1"/>
                </a:solidFill>
                <a:effectLst/>
                <a:latin typeface="+mn-lt"/>
                <a:ea typeface="+mn-ea"/>
                <a:cs typeface="+mn-cs"/>
              </a:rPr>
              <a:t>Walk to School Day</a:t>
            </a:r>
            <a:r>
              <a:rPr lang="en-US" sz="1200" kern="1200" dirty="0">
                <a:solidFill>
                  <a:schemeClr val="tx1"/>
                </a:solidFill>
                <a:effectLst/>
                <a:latin typeface="+mn-lt"/>
                <a:ea typeface="+mn-ea"/>
                <a:cs typeface="+mn-cs"/>
              </a:rPr>
              <a:t> events, launching remote drop-off programs, and holding competitions to incentivize participation in SRTS programs.</a:t>
            </a:r>
          </a:p>
          <a:p>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21</a:t>
            </a:fld>
            <a:endParaRPr lang="en-US"/>
          </a:p>
        </p:txBody>
      </p:sp>
    </p:spTree>
    <p:extLst>
      <p:ext uri="{BB962C8B-B14F-4D97-AF65-F5344CB8AC3E}">
        <p14:creationId xmlns:p14="http://schemas.microsoft.com/office/powerpoint/2010/main" val="1711800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refers to assessing how well a SRTS program is accomplishing its goals.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also about assessing whether programs and initiatives are supporting equitable outcomes, and identifying any unintended consequences.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defining appropriate goals for the SRTS program, collecting relevant data, and periodically assessing the effectiveness of an existing SRTS program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Depending on the priorities of the community, they may choose to focus their evaluation on specific metrics including: changes in the rates of walking and bicycling to school; changes in parents’ concerns allowing their children to walk or bike to school; quality of walking and bicycling environments; number of traffic crashes involving children walking or biking to and from school; and prioritization of SRTS investments in high need areas to promote equity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Resources to learn more about metrics and measurement: </a:t>
            </a:r>
          </a:p>
          <a:p>
            <a:pPr marL="0" lvl="0" indent="0">
              <a:buFont typeface="Arial" panose="020B0604020202020204" pitchFamily="34" charset="0"/>
              <a:buNone/>
            </a:pPr>
            <a:r>
              <a:rPr lang="en-US" sz="1200" i="1" kern="1200" dirty="0">
                <a:solidFill>
                  <a:schemeClr val="tx1"/>
                </a:solidFill>
                <a:effectLst/>
                <a:latin typeface="+mn-lt"/>
                <a:ea typeface="+mn-ea"/>
                <a:cs typeface="+mn-cs"/>
              </a:rPr>
              <a:t>(1) SRTS Guide: Evaluation -- </a:t>
            </a:r>
            <a:r>
              <a:rPr lang="en-US" i="1" dirty="0">
                <a:hlinkClick r:id="rId3"/>
              </a:rPr>
              <a:t>http://guide.saferoutesinfo.org/evaluation/index.cfm</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(2) SRTS Guide: Step 3: Decide What, How, and When to Measure -- </a:t>
            </a:r>
            <a:r>
              <a:rPr lang="en-US" i="1" dirty="0">
                <a:hlinkClick r:id="rId4"/>
              </a:rPr>
              <a:t>http://guide.saferoutesinfo.org/evaluation/step3_decide_what_how_when_measure.cfm</a:t>
            </a: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(3) Spare the Air Youth: Evaluating School Commute Programs -- </a:t>
            </a:r>
            <a:r>
              <a:rPr lang="en-US" i="1" dirty="0">
                <a:hlinkClick r:id="rId5"/>
              </a:rPr>
              <a:t>https://www.sparetheairyouth.org/sites/all/themes/mtc/images/pdfs/STAY_Evaluation%20Guidebook_Final.pdf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DB61C-4391-4EFF-BFCB-4EAEF8C0053B}" type="slidenum">
              <a:rPr lang="en-US" smtClean="0"/>
              <a:t>22</a:t>
            </a:fld>
            <a:endParaRPr lang="en-US"/>
          </a:p>
        </p:txBody>
      </p:sp>
    </p:spTree>
    <p:extLst>
      <p:ext uri="{BB962C8B-B14F-4D97-AF65-F5344CB8AC3E}">
        <p14:creationId xmlns:p14="http://schemas.microsoft.com/office/powerpoint/2010/main" val="3560783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is about ensuring that SRTS programs benefit all communities and demographic groups.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Particular attention should </a:t>
            </a:r>
            <a:r>
              <a:rPr lang="en-US" sz="1200" i="0" kern="1200" dirty="0">
                <a:solidFill>
                  <a:schemeClr val="tx1"/>
                </a:solidFill>
                <a:effectLst/>
                <a:latin typeface="+mn-lt"/>
                <a:ea typeface="+mn-ea"/>
                <a:cs typeface="+mn-cs"/>
              </a:rPr>
              <a:t>be paid to ensuring safe, healthy, and fair outcomes for low-income students, students of color, students of all genders, and students with different disabilities whether physical, behavioral or emotional, or intellectual, among other population groups. </a:t>
            </a: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Example: introducing students with varying physical disabilities to different types of adapted bikes, like a handcycle.</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may include: targeting SRTS programs and investments in high-need areas, e.g., communities with high traffic injury rates, high poverty rates, and persistent health disparities. </a:t>
            </a:r>
          </a:p>
        </p:txBody>
      </p:sp>
      <p:sp>
        <p:nvSpPr>
          <p:cNvPr id="4" name="Slide Number Placeholder 3"/>
          <p:cNvSpPr>
            <a:spLocks noGrp="1"/>
          </p:cNvSpPr>
          <p:nvPr>
            <p:ph type="sldNum" sz="quarter" idx="5"/>
          </p:nvPr>
        </p:nvSpPr>
        <p:spPr/>
        <p:txBody>
          <a:bodyPr/>
          <a:lstStyle/>
          <a:p>
            <a:fld id="{EABDB61C-4391-4EFF-BFCB-4EAEF8C0053B}" type="slidenum">
              <a:rPr lang="en-US" smtClean="0"/>
              <a:t>23</a:t>
            </a:fld>
            <a:endParaRPr lang="en-US"/>
          </a:p>
        </p:txBody>
      </p:sp>
    </p:spTree>
    <p:extLst>
      <p:ext uri="{BB962C8B-B14F-4D97-AF65-F5344CB8AC3E}">
        <p14:creationId xmlns:p14="http://schemas.microsoft.com/office/powerpoint/2010/main" val="17603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smtClean="0">
                <a:solidFill>
                  <a:schemeClr val="tx1"/>
                </a:solidFill>
                <a:effectLst/>
                <a:latin typeface="+mn-lt"/>
                <a:ea typeface="+mn-ea"/>
                <a:cs typeface="+mn-cs"/>
              </a:rPr>
              <a:t>Talking points: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Policy can be used to extend the reach of a SRTS program from a single school to an entire district or municipality.</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SRTS policies support the sustainability of SRTS initiatives by institutionalizing supportive practices, providing more consistent program implementation, creating accountability, and establishing formal relationships and responsibilities. (1)</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SRTS can be supported by local school wellness policies that incorporate SRTS and include, for example, on-going walking and bicycling programs, provide safe routes for bicycles through campus and ample bicycle storage, and that integrate bicycle and pedestrian safety education into school curriculum. (2)</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Beyond LGRs and LSWPs, advocates can also push for the inclusion of SRTS considerations in planning documents such as general plans, active transportation plans, and bicycle/pedestrian master plans. (3) These planning documents are the community’s vision for it’s future</a:t>
            </a:r>
            <a:r>
              <a:rPr lang="en-US" sz="1200" kern="1200" baseline="0" dirty="0" smtClean="0">
                <a:solidFill>
                  <a:schemeClr val="tx1"/>
                </a:solidFill>
                <a:effectLst/>
                <a:latin typeface="+mn-lt"/>
                <a:ea typeface="+mn-ea"/>
                <a:cs typeface="+mn-cs"/>
              </a:rPr>
              <a:t> growth and development.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UCSF Champion Provider Fellowship (2018). </a:t>
            </a:r>
            <a:r>
              <a:rPr lang="en-US" sz="1200" i="1" kern="1200" dirty="0" smtClean="0">
                <a:solidFill>
                  <a:schemeClr val="tx1"/>
                </a:solidFill>
                <a:effectLst/>
                <a:latin typeface="+mn-lt"/>
                <a:ea typeface="+mn-ea"/>
                <a:cs typeface="+mn-cs"/>
              </a:rPr>
              <a:t>PSE Playbook: Implementing policy, system, and environmental change in our communities (Version 2)</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3"/>
              </a:rPr>
              <a:t>https://championprovider.ucsf.edu/pse-playbook</a:t>
            </a:r>
            <a:r>
              <a:rPr lang="en-US" sz="1200" kern="1200" dirty="0" smtClean="0">
                <a:solidFill>
                  <a:schemeClr val="tx1"/>
                </a:solidFill>
                <a:effectLst/>
                <a:latin typeface="+mn-lt"/>
                <a:ea typeface="+mn-ea"/>
                <a:cs typeface="+mn-cs"/>
              </a:rPr>
              <a:t>.</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ChangeLab</a:t>
            </a:r>
            <a:r>
              <a:rPr lang="en-US" sz="1200" kern="1200" dirty="0" smtClean="0">
                <a:solidFill>
                  <a:schemeClr val="tx1"/>
                </a:solidFill>
                <a:effectLst/>
                <a:latin typeface="+mn-lt"/>
                <a:ea typeface="+mn-ea"/>
                <a:cs typeface="+mn-cs"/>
              </a:rPr>
              <a:t> Solutions (2013). </a:t>
            </a:r>
            <a:r>
              <a:rPr lang="en-US" sz="1200" i="1" kern="1200" dirty="0" smtClean="0">
                <a:solidFill>
                  <a:schemeClr val="tx1"/>
                </a:solidFill>
                <a:effectLst/>
                <a:latin typeface="+mn-lt"/>
                <a:ea typeface="+mn-ea"/>
                <a:cs typeface="+mn-cs"/>
              </a:rPr>
              <a:t>Safe routes to school: Approaches to support children walking and bicycling to school fact sheet</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4"/>
              </a:rPr>
              <a:t>https://www.changelabsolutions.org/sites/default/files/SRTS-Brochure-FINAL-20130918.pdf</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(3) </a:t>
            </a:r>
            <a:r>
              <a:rPr lang="en-US" sz="1200" kern="1200" dirty="0" err="1" smtClean="0">
                <a:solidFill>
                  <a:schemeClr val="tx1"/>
                </a:solidFill>
                <a:effectLst/>
                <a:latin typeface="+mn-lt"/>
                <a:ea typeface="+mn-ea"/>
                <a:cs typeface="+mn-cs"/>
              </a:rPr>
              <a:t>ChangeLab</a:t>
            </a:r>
            <a:r>
              <a:rPr lang="en-US" sz="1200" kern="1200" dirty="0" smtClean="0">
                <a:solidFill>
                  <a:schemeClr val="tx1"/>
                </a:solidFill>
                <a:effectLst/>
                <a:latin typeface="+mn-lt"/>
                <a:ea typeface="+mn-ea"/>
                <a:cs typeface="+mn-cs"/>
              </a:rPr>
              <a:t> Solutions (2014</a:t>
            </a:r>
            <a:r>
              <a:rPr lang="en-US" sz="1200" i="1" kern="1200" dirty="0" smtClean="0">
                <a:solidFill>
                  <a:schemeClr val="tx1"/>
                </a:solidFill>
                <a:effectLst/>
                <a:latin typeface="+mn-lt"/>
                <a:ea typeface="+mn-ea"/>
                <a:cs typeface="+mn-cs"/>
              </a:rPr>
              <a:t>). Model general plan language supporting safe routes to schools: Support for proposing and adopting strong policies</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5"/>
              </a:rPr>
              <a:t>https://www.changelabsolutions.org/product/model-general-plan-language-supporting-safe-routes-schools</a:t>
            </a:r>
            <a:r>
              <a:rPr lang="en-US" sz="1200" kern="1200" dirty="0" smtClean="0">
                <a:solidFill>
                  <a:schemeClr val="tx1"/>
                </a:solidFill>
                <a:effectLst/>
                <a:latin typeface="+mn-lt"/>
                <a:ea typeface="+mn-ea"/>
                <a:cs typeface="+mn-cs"/>
              </a:rPr>
              <a:t>.</a:t>
            </a:r>
            <a:endParaRPr lang="en-US" dirty="0">
              <a:solidFill>
                <a:srgbClr val="00B05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B050"/>
              </a:solidFill>
              <a:latin typeface="Century Gothic" panose="020B0502020202020204" pitchFamily="34" charset="0"/>
            </a:endParaRPr>
          </a:p>
          <a:p>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24</a:t>
            </a:fld>
            <a:endParaRPr lang="en-US"/>
          </a:p>
        </p:txBody>
      </p:sp>
    </p:spTree>
    <p:extLst>
      <p:ext uri="{BB962C8B-B14F-4D97-AF65-F5344CB8AC3E}">
        <p14:creationId xmlns:p14="http://schemas.microsoft.com/office/powerpoint/2010/main" val="401549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Local governments can adopt a SRTS resolution that expresses its support for SRTS through various commitments, such as establishing a SRTS task force, prioritizing infrastructure improvements near schools, and formalizing a partnership between the municipality and local school district.</a:t>
            </a:r>
          </a:p>
          <a:p>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25</a:t>
            </a:fld>
            <a:endParaRPr lang="en-US"/>
          </a:p>
        </p:txBody>
      </p:sp>
    </p:spTree>
    <p:extLst>
      <p:ext uri="{BB962C8B-B14F-4D97-AF65-F5344CB8AC3E}">
        <p14:creationId xmlns:p14="http://schemas.microsoft.com/office/powerpoint/2010/main" val="1436853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Talking Points: </a:t>
            </a:r>
            <a:r>
              <a:rPr lang="en-US" dirty="0"/>
              <a:t/>
            </a:r>
            <a:br>
              <a:rPr lang="en-US" dirty="0"/>
            </a:br>
            <a:endParaRPr lang="en-US" dirty="0"/>
          </a:p>
          <a:p>
            <a:pPr marL="171450" indent="-171450">
              <a:buFont typeface="Arial" panose="020B0604020202020204" pitchFamily="34" charset="0"/>
              <a:buChar char="•"/>
            </a:pPr>
            <a:r>
              <a:rPr lang="en-US" dirty="0"/>
              <a:t>In 2015, the city of Cupertino adopted a resolution to formally support the Safe Routes to School (SR2S) Working Group and initiate a formal partnership between the city of Cupertino and the Cupertino Union School District (CUSD).</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a:t>
            </a:r>
            <a:r>
              <a:rPr lang="en-US" dirty="0"/>
              <a:t>city’s goal was to identify and address opportunities to improve safety for students walking and biking to school as well as reduce traffic congestion and air </a:t>
            </a:r>
            <a:r>
              <a:rPr lang="en-US" dirty="0" smtClean="0"/>
              <a:t>pollution.</a:t>
            </a: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[City of Cupertino</a:t>
            </a:r>
            <a:r>
              <a:rPr lang="en-US" sz="1200" b="0" i="1" u="none" strike="noStrike" kern="1200" baseline="0" dirty="0" smtClean="0">
                <a:solidFill>
                  <a:schemeClr val="tx1"/>
                </a:solidFill>
                <a:latin typeface="+mn-lt"/>
                <a:ea typeface="+mn-ea"/>
                <a:cs typeface="+mn-cs"/>
              </a:rPr>
              <a:t>. What is Cupertino Safe Routes to School (SR2S)? </a:t>
            </a:r>
            <a:r>
              <a:rPr lang="en-US" dirty="0" smtClean="0">
                <a:hlinkClick r:id="rId3"/>
              </a:rPr>
              <a:t>https://www.cupertino.org/our-city/departments/public-works/transportation-mobility/safe-routes-2-school/what-is-cupertino-safe-routes-2-school-sr2s</a:t>
            </a:r>
            <a:r>
              <a:rPr lang="en-US" sz="12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Pull 1-2 talking points from “Provider Role” section on Dr. Jyoti Rau in the UCSF Champion Provider PSE Playbook (at </a:t>
            </a:r>
            <a:r>
              <a:rPr lang="en-US" dirty="0" smtClean="0"/>
              <a:t>p. </a:t>
            </a:r>
            <a:r>
              <a:rPr lang="en-US" dirty="0"/>
              <a:t>44</a:t>
            </a:r>
            <a:r>
              <a:rPr lang="en-US"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[UCSF Champion Provider Fellowship (2018). </a:t>
            </a:r>
            <a:r>
              <a:rPr lang="en-US" sz="1200" i="1" kern="1200" dirty="0" smtClean="0">
                <a:solidFill>
                  <a:schemeClr val="tx1"/>
                </a:solidFill>
                <a:effectLst/>
                <a:latin typeface="+mn-lt"/>
                <a:ea typeface="+mn-ea"/>
                <a:cs typeface="+mn-cs"/>
              </a:rPr>
              <a:t>PSE Playbook: Implementing policy, system, and environmental change in our communities (Version 2)</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4"/>
              </a:rPr>
              <a:t>https://championprovider.ucsf.edu/pse-playbook</a:t>
            </a:r>
            <a:r>
              <a:rPr lang="en-US" sz="1200" u="none"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26</a:t>
            </a:fld>
            <a:endParaRPr lang="en-US"/>
          </a:p>
        </p:txBody>
      </p:sp>
    </p:spTree>
    <p:extLst>
      <p:ext uri="{BB962C8B-B14F-4D97-AF65-F5344CB8AC3E}">
        <p14:creationId xmlns:p14="http://schemas.microsoft.com/office/powerpoint/2010/main" val="105807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Local governments can adopt a SRTS resolution that expresses its support for SRTS through various commitments, such as establishing a SRTS task force, prioritizing infrastructure improvements near schools, and formalizing a partnership between the municipality and local school district.</a:t>
            </a:r>
          </a:p>
          <a:p>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27</a:t>
            </a:fld>
            <a:endParaRPr lang="en-US"/>
          </a:p>
        </p:txBody>
      </p:sp>
    </p:spTree>
    <p:extLst>
      <p:ext uri="{BB962C8B-B14F-4D97-AF65-F5344CB8AC3E}">
        <p14:creationId xmlns:p14="http://schemas.microsoft.com/office/powerpoint/2010/main" val="4249622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Talking Points: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Imperial County, located in the far southeast of CA, is bordered by Arizona and Mexico, and has a population of approximately 180,000 residents. </a:t>
            </a:r>
          </a:p>
          <a:p>
            <a:pPr marL="171450" indent="-171450">
              <a:buFont typeface="Arial" panose="020B0604020202020204" pitchFamily="34" charset="0"/>
              <a:buChar char="•"/>
            </a:pPr>
            <a:r>
              <a:rPr lang="en-US" dirty="0"/>
              <a:t>In the mid-2000’s, the Imperial County Public Health Department received funding from CA-4-Health and convened a County-wide SRTS Task Force</a:t>
            </a:r>
          </a:p>
          <a:p>
            <a:pPr marL="171450" indent="-171450">
              <a:buFont typeface="Arial" panose="020B0604020202020204" pitchFamily="34" charset="0"/>
              <a:buChar char="•"/>
            </a:pPr>
            <a:r>
              <a:rPr lang="en-US" dirty="0"/>
              <a:t>The Task Force assessed opportunities to support safe bicycling and walking within small communities across the county, including Brawley, a town with a population of approximately 27,000 people, and a median household income of $32,779.</a:t>
            </a:r>
          </a:p>
          <a:p>
            <a:pPr marL="171450" indent="-171450">
              <a:buFont typeface="Arial" panose="020B0604020202020204" pitchFamily="34" charset="0"/>
              <a:buChar char="•"/>
            </a:pPr>
            <a:r>
              <a:rPr lang="en-US" dirty="0"/>
              <a:t>With the support of the Task Force, in 2009 Brawley Elementary School District (which serves grades K-8) adopted a board policy supporting SRTS programs and activities. The policy encourages the establishment of new SRTS programs; community evaluation regarding attitudes towards bicycling and walking to school; review of pedestrian and bicyclist injury data; and exploration of SRTS funding sources</a:t>
            </a:r>
          </a:p>
          <a:p>
            <a:pPr marL="171450" indent="-171450">
              <a:buFont typeface="Arial" panose="020B0604020202020204" pitchFamily="34" charset="0"/>
              <a:buChar char="•"/>
            </a:pPr>
            <a:r>
              <a:rPr lang="en-US" dirty="0"/>
              <a:t>The school district also adopted a student wellness policy that incorporates language in support of the SRTS program.</a:t>
            </a:r>
          </a:p>
          <a:p>
            <a:pPr marL="171450" indent="-171450">
              <a:buFont typeface="Arial" panose="020B0604020202020204" pitchFamily="34" charset="0"/>
              <a:buChar char="•"/>
            </a:pPr>
            <a:r>
              <a:rPr lang="en-US" dirty="0"/>
              <a:t>Since the adoption of these policies, BESD holds Walk to School events, provides bicyclist and pedestrian safety education, and has added bike racks to their school campuses, which benefit approximately 3,800 students.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t>
            </a:r>
            <a:r>
              <a:rPr lang="en-US" sz="1200" kern="1200" dirty="0" smtClean="0">
                <a:solidFill>
                  <a:schemeClr val="tx1"/>
                </a:solidFill>
                <a:effectLst/>
                <a:latin typeface="+mn-lt"/>
                <a:ea typeface="+mn-ea"/>
                <a:cs typeface="+mn-cs"/>
              </a:rPr>
              <a:t>The California Safe Routes to School Technical Assistance Resource Center (TARC). </a:t>
            </a:r>
            <a:r>
              <a:rPr lang="en-US" sz="1200" u="sng" kern="1200" dirty="0" smtClean="0">
                <a:solidFill>
                  <a:schemeClr val="tx1"/>
                </a:solidFill>
                <a:effectLst/>
                <a:latin typeface="+mn-lt"/>
                <a:ea typeface="+mn-ea"/>
                <a:cs typeface="+mn-cs"/>
                <a:hlinkClick r:id="rId3"/>
              </a:rPr>
              <a:t>Safe Routes To School Programs In Rural California A Guide for Communities and Partners</a:t>
            </a:r>
            <a:r>
              <a:rPr lang="en-US" sz="1200" kern="1200" dirty="0" smtClean="0">
                <a:solidFill>
                  <a:schemeClr val="tx1"/>
                </a:solidFill>
                <a:effectLst/>
                <a:latin typeface="+mn-lt"/>
                <a:ea typeface="+mn-ea"/>
                <a:cs typeface="+mn-cs"/>
              </a:rPr>
              <a:t>. September 2015. See Brawly Success Story @ pg. 19] </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For more info, visit: </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smtClean="0"/>
              <a:t>Imperial </a:t>
            </a:r>
            <a:r>
              <a:rPr lang="en-US" i="1" dirty="0"/>
              <a:t>County </a:t>
            </a:r>
            <a:r>
              <a:rPr lang="en-US" i="1" dirty="0" smtClean="0"/>
              <a:t>SRTS: </a:t>
            </a:r>
            <a:r>
              <a:rPr lang="en-US" i="1" dirty="0">
                <a:hlinkClick r:id="rId4"/>
              </a:rPr>
              <a:t>http://www.icphd.org/get-involved/safe-routes-to-school</a:t>
            </a:r>
            <a:r>
              <a:rPr lang="en-US" i="1" dirty="0" smtClean="0">
                <a:hlinkClick r:id="rId4"/>
              </a:rPr>
              <a:t>/</a:t>
            </a:r>
            <a:endParaRPr lang="en-US" i="1" dirty="0" smtClean="0"/>
          </a:p>
          <a:p>
            <a:pPr marL="171450" indent="-171450">
              <a:buFont typeface="Arial" panose="020B0604020202020204" pitchFamily="34" charset="0"/>
              <a:buChar char="•"/>
            </a:pPr>
            <a:r>
              <a:rPr lang="en-US" sz="1200" b="0" i="1" kern="1200" dirty="0" smtClean="0">
                <a:solidFill>
                  <a:schemeClr val="tx1"/>
                </a:solidFill>
                <a:effectLst/>
                <a:latin typeface="+mn-lt"/>
                <a:ea typeface="+mn-ea"/>
                <a:cs typeface="+mn-cs"/>
              </a:rPr>
              <a:t>Imperial County Safe Routes to School Regional Master Plan: </a:t>
            </a:r>
            <a:r>
              <a:rPr lang="en-US" i="1" dirty="0" smtClean="0">
                <a:hlinkClick r:id="rId5"/>
              </a:rPr>
              <a:t>https://www.cityofimperial.org/safe-routes-school-regional-master-plan</a:t>
            </a:r>
            <a:endParaRPr lang="en-US" i="1" dirty="0"/>
          </a:p>
          <a:p>
            <a:pPr marL="171450" indent="-171450">
              <a:buFont typeface="Arial" panose="020B0604020202020204" pitchFamily="34" charset="0"/>
              <a:buChar char="•"/>
            </a:pPr>
            <a:r>
              <a:rPr lang="en-US" i="1" dirty="0"/>
              <a:t>BESD SRTS Board Policy (SRTS program): </a:t>
            </a:r>
            <a:r>
              <a:rPr lang="en-US" i="1" dirty="0">
                <a:hlinkClick r:id="rId6"/>
              </a:rPr>
              <a:t>http://www.gamutonline.net/district/brawleyesd/displayPolicy/627130/5</a:t>
            </a:r>
            <a:endParaRPr lang="en-US" i="1" dirty="0"/>
          </a:p>
          <a:p>
            <a:pPr marL="171450" indent="-171450">
              <a:buFont typeface="Arial" panose="020B0604020202020204" pitchFamily="34" charset="0"/>
              <a:buChar char="•"/>
            </a:pPr>
            <a:r>
              <a:rPr lang="en-US" i="1" dirty="0"/>
              <a:t>BESD SRTS Board Policy (Student Wellness): </a:t>
            </a:r>
            <a:r>
              <a:rPr lang="en-US" i="1" dirty="0">
                <a:hlinkClick r:id="rId7"/>
              </a:rPr>
              <a:t>http://www.gamutonline.net/district/brawleyesd/DisplayPolicy/987883/5</a:t>
            </a:r>
            <a:endParaRPr lang="en-US" i="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28</a:t>
            </a:fld>
            <a:endParaRPr lang="en-US"/>
          </a:p>
        </p:txBody>
      </p:sp>
    </p:spTree>
    <p:extLst>
      <p:ext uri="{BB962C8B-B14F-4D97-AF65-F5344CB8AC3E}">
        <p14:creationId xmlns:p14="http://schemas.microsoft.com/office/powerpoint/2010/main" val="4029667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Talking Points: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story of incorporating SRTS into local school district policy in Mill Valley, CA is one of building upon previous successes</a:t>
            </a:r>
          </a:p>
          <a:p>
            <a:pPr marL="171450" indent="-171450">
              <a:buFont typeface="Arial" panose="020B0604020202020204" pitchFamily="34" charset="0"/>
              <a:buChar char="•"/>
            </a:pPr>
            <a:r>
              <a:rPr lang="en-US" dirty="0"/>
              <a:t>In 2000, the Marin County Bicycle Coalition received federal funding to develop a national model SRTS program </a:t>
            </a:r>
          </a:p>
          <a:p>
            <a:pPr marL="171450" indent="-171450">
              <a:buFont typeface="Arial" panose="020B0604020202020204" pitchFamily="34" charset="0"/>
              <a:buChar char="•"/>
            </a:pPr>
            <a:r>
              <a:rPr lang="en-US" dirty="0"/>
              <a:t>They used that support to fund 9 pilot projects across the county. Schools received guidance, forms, newsletters, and an array of promotional materials. Schools had walk to school days and contests to encourage participation</a:t>
            </a:r>
          </a:p>
          <a:p>
            <a:pPr marL="171450" indent="-171450">
              <a:buFont typeface="Arial" panose="020B0604020202020204" pitchFamily="34" charset="0"/>
              <a:buChar char="•"/>
            </a:pPr>
            <a:r>
              <a:rPr lang="en-US" dirty="0"/>
              <a:t>At the end of the pilot program, participating schools experienced a 57% increase in the number of children walking and biking</a:t>
            </a:r>
          </a:p>
          <a:p>
            <a:pPr marL="171450" indent="-171450">
              <a:buFont typeface="Arial" panose="020B0604020202020204" pitchFamily="34" charset="0"/>
              <a:buChar char="•"/>
            </a:pPr>
            <a:r>
              <a:rPr lang="en-US" dirty="0"/>
              <a:t>Building off this momentum, in 2003, Marin County adopted a SRTS program, and in 2004, voters passed a ½ cent transportation sales tax that dedicated 11% for SRTS programs, crossing guards, and SRTS infrastructure.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[Safe Routes to Schools/Transportation Authority of Marin. Safe Routes to Schools in Marin County</a:t>
            </a:r>
            <a:r>
              <a:rPr lang="en-US" sz="1200" b="0" i="0" kern="1200" baseline="0" dirty="0" smtClean="0">
                <a:solidFill>
                  <a:schemeClr val="tx1"/>
                </a:solidFill>
                <a:effectLst/>
                <a:latin typeface="+mn-lt"/>
                <a:ea typeface="+mn-ea"/>
                <a:cs typeface="+mn-cs"/>
              </a:rPr>
              <a:t> Website (2019) </a:t>
            </a:r>
            <a:r>
              <a:rPr lang="en-US" i="1" dirty="0" smtClean="0">
                <a:hlinkClick r:id="rId3"/>
              </a:rPr>
              <a:t>https://www.saferoutestoschools.org/sr2s_history.html#ninetest</a:t>
            </a:r>
            <a:r>
              <a:rPr lang="en-US" i="1" dirty="0" smtClean="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Mill Valley School District had participated in that original pilot and saw firsthand the success of SRTS programs</a:t>
            </a:r>
          </a:p>
          <a:p>
            <a:pPr marL="171450" indent="-171450">
              <a:buFont typeface="Arial" panose="020B0604020202020204" pitchFamily="34" charset="0"/>
              <a:buChar char="•"/>
            </a:pPr>
            <a:r>
              <a:rPr lang="en-US" dirty="0"/>
              <a:t>So in 2011, the MVSD Board passed a policy that proclaimed their support for SRTS.</a:t>
            </a:r>
          </a:p>
          <a:p>
            <a:pPr marL="171450" indent="-171450">
              <a:buFont typeface="Arial" panose="020B0604020202020204" pitchFamily="34" charset="0"/>
              <a:buChar char="•"/>
            </a:pPr>
            <a:r>
              <a:rPr lang="en-US" dirty="0"/>
              <a:t>The policy identified key partners, required an exploration of SRTS funding sources, and identified various evaluation strategies, all to ensure sustainability of the SRTS programming in the district. </a:t>
            </a:r>
          </a:p>
          <a:p>
            <a:pPr marL="171450" indent="-171450">
              <a:buFont typeface="Arial" panose="020B0604020202020204" pitchFamily="34" charset="0"/>
              <a:buChar char="•"/>
            </a:pPr>
            <a:r>
              <a:rPr lang="en-US" dirty="0"/>
              <a:t>Although this was a standalone policy separate from MVSD’s wellness policy, the consideration of partnerships, funding, and evaluation in this policy, as well as the language stating the connections between SRTS and a district’s desire to support student wellness and safety and enhance student learning, are directly relevant to the language you would want to see included in a SWP.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dirty="0" smtClean="0"/>
              <a:t>[Mill Valley School District Safe Routes to School (SRTS) Board Policy: </a:t>
            </a:r>
            <a:r>
              <a:rPr lang="en-US" i="0" dirty="0" smtClean="0">
                <a:hlinkClick r:id="rId4"/>
              </a:rPr>
              <a:t>https://www.saferoutestoschools.org/documents/bp_5142.2_safe_routes_to_schools.pdf</a:t>
            </a:r>
            <a:r>
              <a:rPr lang="en-US" i="0" dirty="0" smtClean="0"/>
              <a:t>]</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For more info, visit: </a:t>
            </a:r>
          </a:p>
          <a:p>
            <a:pPr marL="171450" indent="-171450">
              <a:buFont typeface="Arial" panose="020B0604020202020204" pitchFamily="34" charset="0"/>
              <a:buChar char="•"/>
            </a:pPr>
            <a:r>
              <a:rPr lang="en-US" i="1" dirty="0" smtClean="0"/>
              <a:t>Mill </a:t>
            </a:r>
            <a:r>
              <a:rPr lang="en-US" i="1" dirty="0"/>
              <a:t>Valley SD SRTS Task Force: </a:t>
            </a:r>
            <a:r>
              <a:rPr lang="en-US" i="1" dirty="0" smtClean="0">
                <a:hlinkClick r:id="rId5"/>
              </a:rPr>
              <a:t>https://</a:t>
            </a:r>
            <a:r>
              <a:rPr lang="en-US" i="1" dirty="0">
                <a:hlinkClick r:id="rId5"/>
              </a:rPr>
              <a:t>www.saferoutestoschools.org/sr2s_mv.html</a:t>
            </a:r>
            <a:endParaRPr lang="en-US" i="1" dirty="0"/>
          </a:p>
          <a:p>
            <a:pPr marL="171450" indent="-171450">
              <a:buFont typeface="Arial" panose="020B0604020202020204" pitchFamily="34" charset="0"/>
              <a:buChar char="•"/>
            </a:pPr>
            <a:r>
              <a:rPr lang="en-US" i="1" dirty="0" smtClean="0"/>
              <a:t>MVSD </a:t>
            </a:r>
            <a:r>
              <a:rPr lang="en-US" i="1" dirty="0"/>
              <a:t>SRTS Resources Page: </a:t>
            </a:r>
            <a:r>
              <a:rPr lang="en-US" i="1" dirty="0">
                <a:hlinkClick r:id="rId6"/>
              </a:rPr>
              <a:t>https://www.mvschools.org/domain/738</a:t>
            </a:r>
            <a:r>
              <a:rPr lang="en-US" i="1" dirty="0"/>
              <a:t> </a:t>
            </a:r>
          </a:p>
        </p:txBody>
      </p:sp>
      <p:sp>
        <p:nvSpPr>
          <p:cNvPr id="4" name="Slide Number Placeholder 3"/>
          <p:cNvSpPr>
            <a:spLocks noGrp="1"/>
          </p:cNvSpPr>
          <p:nvPr>
            <p:ph type="sldNum" sz="quarter" idx="5"/>
          </p:nvPr>
        </p:nvSpPr>
        <p:spPr/>
        <p:txBody>
          <a:bodyPr/>
          <a:lstStyle/>
          <a:p>
            <a:fld id="{EABDB61C-4391-4EFF-BFCB-4EAEF8C0053B}" type="slidenum">
              <a:rPr lang="en-US" smtClean="0"/>
              <a:t>29</a:t>
            </a:fld>
            <a:endParaRPr lang="en-US"/>
          </a:p>
        </p:txBody>
      </p:sp>
    </p:spTree>
    <p:extLst>
      <p:ext uri="{BB962C8B-B14F-4D97-AF65-F5344CB8AC3E}">
        <p14:creationId xmlns:p14="http://schemas.microsoft.com/office/powerpoint/2010/main" val="105023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b="1" dirty="0"/>
              <a:t>Here’s a road map for our time together:</a:t>
            </a:r>
            <a:br>
              <a:rPr lang="en-US" b="1" dirty="0"/>
            </a:br>
            <a:endParaRPr lang="en-US" b="1" dirty="0"/>
          </a:p>
          <a:p>
            <a:pPr marL="171450" indent="-171450">
              <a:buFont typeface="Arial" panose="020B0604020202020204" pitchFamily="34" charset="0"/>
              <a:buChar char="•"/>
            </a:pPr>
            <a:r>
              <a:rPr lang="en-US" dirty="0"/>
              <a:t>We’ll open up with a quick discussion of why we’re here together in this room.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Next, we’ll address why we should care about SRTS.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We’ll then look at how we can implement SRTS.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that, we’ll discuss how to address common SRTS concerns.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We’ll have some time reserved for Q&amp;A.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finally, we shall close by leaving with you some resources to learn more about what we covered today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does that all sound? Great! Let’s get started.</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63036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832109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Often, we see that parents/caregivers willingness to allow or not allow their children to actively commute to school depends on their perceptions and concerns around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Common safety concerns we hear from parents and caregivers include fear over:</a:t>
            </a:r>
          </a:p>
          <a:p>
            <a:pPr marL="800100" lvl="1" indent="-342900" algn="l">
              <a:buFont typeface="Arial" panose="020B0604020202020204" pitchFamily="34" charset="0"/>
              <a:buChar char="•"/>
            </a:pPr>
            <a:r>
              <a:rPr lang="en-US" sz="1200" dirty="0">
                <a:solidFill>
                  <a:srgbClr val="00B050"/>
                </a:solidFill>
                <a:latin typeface="Century Gothic" panose="020B0502020202020204" pitchFamily="34" charset="0"/>
              </a:rPr>
              <a:t>Unsafe intersections and crossings</a:t>
            </a:r>
          </a:p>
          <a:p>
            <a:pPr marL="800100" lvl="1" indent="-342900" algn="l">
              <a:buFont typeface="Arial" panose="020B0604020202020204" pitchFamily="34" charset="0"/>
              <a:buChar char="•"/>
            </a:pPr>
            <a:r>
              <a:rPr lang="en-US" sz="1200" dirty="0">
                <a:solidFill>
                  <a:srgbClr val="00B050"/>
                </a:solidFill>
                <a:latin typeface="Century Gothic" panose="020B0502020202020204" pitchFamily="34" charset="0"/>
              </a:rPr>
              <a:t>Fear of violence and crime along the route</a:t>
            </a:r>
          </a:p>
          <a:p>
            <a:pPr marL="800100" lvl="1" indent="-342900" algn="l">
              <a:buFont typeface="Arial" panose="020B0604020202020204" pitchFamily="34" charset="0"/>
              <a:buChar char="•"/>
            </a:pPr>
            <a:r>
              <a:rPr lang="en-US" sz="1200" dirty="0">
                <a:solidFill>
                  <a:srgbClr val="00B050"/>
                </a:solidFill>
                <a:latin typeface="Century Gothic" panose="020B0502020202020204" pitchFamily="34" charset="0"/>
              </a:rPr>
              <a:t>High traffic speeds and large amounts of traffic</a:t>
            </a:r>
          </a:p>
          <a:p>
            <a:pPr marL="800100" lvl="1" indent="-342900" algn="l">
              <a:buFont typeface="Arial" panose="020B0604020202020204" pitchFamily="34" charset="0"/>
              <a:buChar char="•"/>
            </a:pPr>
            <a:r>
              <a:rPr lang="en-US" sz="1200" dirty="0">
                <a:solidFill>
                  <a:srgbClr val="00B050"/>
                </a:solidFill>
                <a:latin typeface="Century Gothic" panose="020B0502020202020204" pitchFamily="34" charset="0"/>
              </a:rPr>
              <a:t>And Lack of sidewalks, pathways, crossing guards, and adults to walk/bike with to school</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However, SRTS programs are designed to alleviate these specific concerns by proactively addressing things such as making physical improvements to the built environment to promote child safety (e.g., enhancing sidewalks, crosswalks, creating bikeways, improving lighting, and involving more adults to serve as crossing guards and stewards), as well as by teaching and encouraging safe practices among pedestrians, bicyclists, and drivers.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Multiple studies have proven the effectiveness of SRTS programs in addressing these concerns, resulting in outcomes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Reduction in the school-aged pedestrian injury rate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Reduction in collisions involving pedestrians and </a:t>
            </a:r>
            <a:r>
              <a:rPr lang="en-US" sz="1200" kern="1200" dirty="0" smtClean="0">
                <a:solidFill>
                  <a:schemeClr val="tx1"/>
                </a:solidFill>
                <a:effectLst/>
                <a:latin typeface="+mn-lt"/>
                <a:ea typeface="+mn-ea"/>
                <a:cs typeface="+mn-cs"/>
              </a:rPr>
              <a:t>bicyclists</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more info see studies cited in slide </a:t>
            </a:r>
            <a:r>
              <a:rPr lang="en-US" sz="1200" kern="1200" dirty="0" smtClean="0">
                <a:solidFill>
                  <a:schemeClr val="tx1"/>
                </a:solidFill>
                <a:effectLst/>
                <a:latin typeface="+mn-lt"/>
                <a:ea typeface="+mn-ea"/>
                <a:cs typeface="+mn-cs"/>
              </a:rPr>
              <a:t>10]</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shouldn’t be surprising, when you consider that SRTS programs are designed to make the journey to and from school safer for children and their families through each of the 6 E’s we discussed earlier.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Finally, we acknowledge that sometimes it isn’t enough to hear about SRTS studies in other places to alleviate parental concerns around child safety. A helpful tool in this instance is to conduct a walking and bicycling audit, and invite parents/caregivers to participate, so that they themselves can examine the physical environment, and  pedestrian and bicyclist behavior. This creates an opportunity for parents/caregivers to spot issues and flag safety concerns. Data from the walking and bicycling audit can then be used to inform the SRTS program, specifically how it will address these concerns. Following the audit and the development of the SRTS program, it is critical to continue to update parents and caregivers on progress in addressing their safety concerns to alleviate apprehension and increase buy-in going forward. </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EABDB61C-4391-4EFF-BFCB-4EAEF8C0053B}" type="slidenum">
              <a:rPr lang="en-US" smtClean="0"/>
              <a:t>31</a:t>
            </a:fld>
            <a:endParaRPr lang="en-US"/>
          </a:p>
        </p:txBody>
      </p:sp>
    </p:spTree>
    <p:extLst>
      <p:ext uri="{BB962C8B-B14F-4D97-AF65-F5344CB8AC3E}">
        <p14:creationId xmlns:p14="http://schemas.microsoft.com/office/powerpoint/2010/main" val="2100939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[General notes:  Depending on the audience, this topic of liability and risk management may not be appropriate. However, this information is included in this slide deck in case this is an appropriate topic to cover with your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Talking points: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Concerns around liability can sometimes serve as an impediment to SRTS policy adoption and program implementation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Flag that communication and documentation are key to SRTS risk management and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Additionally, commonsense precautions go a long way toward avoiding liability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B050"/>
                </a:solidFill>
                <a:latin typeface="Century Gothic" panose="020B0502020202020204" pitchFamily="34" charset="0"/>
              </a:rPr>
              <a:t>In fact, well-run SRTS programs can reduce schools’ risk of liability by identifying potential dangers and putting in place measures to protect children against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relevant to the audience, flag pages 3-5 of this </a:t>
            </a:r>
            <a:r>
              <a:rPr lang="en-US" sz="1200" kern="1200" dirty="0" err="1">
                <a:solidFill>
                  <a:schemeClr val="tx1"/>
                </a:solidFill>
                <a:effectLst/>
                <a:latin typeface="+mn-lt"/>
                <a:ea typeface="+mn-ea"/>
                <a:cs typeface="+mn-cs"/>
              </a:rPr>
              <a:t>Changelab</a:t>
            </a:r>
            <a:r>
              <a:rPr lang="en-US" sz="1200" kern="1200" dirty="0">
                <a:solidFill>
                  <a:schemeClr val="tx1"/>
                </a:solidFill>
                <a:effectLst/>
                <a:latin typeface="+mn-lt"/>
                <a:ea typeface="+mn-ea"/>
                <a:cs typeface="+mn-cs"/>
              </a:rPr>
              <a:t> resource on considerations for district-run SRTS programs vs volunteer-run SRTS programs: </a:t>
            </a:r>
            <a:r>
              <a:rPr lang="en-US" dirty="0">
                <a:hlinkClick r:id="rId3"/>
              </a:rPr>
              <a:t>https://www.changelabsolutions.org/sites/default/files/SRTS-Remote-Drop-Off-Rural_School_Districts-FINAL_20140611.pdf</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Also flag this </a:t>
            </a:r>
            <a:r>
              <a:rPr lang="en-US" sz="1200" kern="1200" dirty="0" err="1">
                <a:solidFill>
                  <a:schemeClr val="tx1"/>
                </a:solidFill>
                <a:effectLst/>
                <a:latin typeface="+mn-lt"/>
                <a:ea typeface="+mn-ea"/>
                <a:cs typeface="+mn-cs"/>
              </a:rPr>
              <a:t>ChangeLab</a:t>
            </a:r>
            <a:r>
              <a:rPr lang="en-US" sz="1200" kern="1200" dirty="0">
                <a:solidFill>
                  <a:schemeClr val="tx1"/>
                </a:solidFill>
                <a:effectLst/>
                <a:latin typeface="+mn-lt"/>
                <a:ea typeface="+mn-ea"/>
                <a:cs typeface="+mn-cs"/>
              </a:rPr>
              <a:t> product on minimizing liability risk w/ regard to SRTS: </a:t>
            </a:r>
            <a:r>
              <a:rPr lang="en-US" dirty="0">
                <a:hlinkClick r:id="rId4"/>
              </a:rPr>
              <a:t>https://www.changelabsolutions.org/product/minimizing-liability-risk</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 sure to mention that they should consult a local attorney or risk management professional (as you are not an attorney and cannot afford advice), and check with their school’s insurance policy to see if SRTS is covered.</a:t>
            </a:r>
          </a:p>
          <a:p>
            <a:pPr marL="0" indent="0">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EABDB61C-4391-4EFF-BFCB-4EAEF8C0053B}" type="slidenum">
              <a:rPr lang="en-US" smtClean="0"/>
              <a:t>32</a:t>
            </a:fld>
            <a:endParaRPr lang="en-US"/>
          </a:p>
        </p:txBody>
      </p:sp>
    </p:spTree>
    <p:extLst>
      <p:ext uri="{BB962C8B-B14F-4D97-AF65-F5344CB8AC3E}">
        <p14:creationId xmlns:p14="http://schemas.microsoft.com/office/powerpoint/2010/main" val="3260957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67756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overview of these various resources]</a:t>
            </a:r>
          </a:p>
        </p:txBody>
      </p:sp>
      <p:sp>
        <p:nvSpPr>
          <p:cNvPr id="4" name="Slide Number Placeholder 3"/>
          <p:cNvSpPr>
            <a:spLocks noGrp="1"/>
          </p:cNvSpPr>
          <p:nvPr>
            <p:ph type="sldNum" sz="quarter" idx="5"/>
          </p:nvPr>
        </p:nvSpPr>
        <p:spPr/>
        <p:txBody>
          <a:bodyPr/>
          <a:lstStyle/>
          <a:p>
            <a:fld id="{EABDB61C-4391-4EFF-BFCB-4EAEF8C0053B}" type="slidenum">
              <a:rPr lang="en-US" smtClean="0"/>
              <a:t>34</a:t>
            </a:fld>
            <a:endParaRPr lang="en-US"/>
          </a:p>
        </p:txBody>
      </p:sp>
    </p:spTree>
    <p:extLst>
      <p:ext uri="{BB962C8B-B14F-4D97-AF65-F5344CB8AC3E}">
        <p14:creationId xmlns:p14="http://schemas.microsoft.com/office/powerpoint/2010/main" val="3010277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 you! + share contact info]</a:t>
            </a:r>
          </a:p>
          <a:p>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35</a:t>
            </a:fld>
            <a:endParaRPr lang="en-US"/>
          </a:p>
        </p:txBody>
      </p:sp>
    </p:spTree>
    <p:extLst>
      <p:ext uri="{BB962C8B-B14F-4D97-AF65-F5344CB8AC3E}">
        <p14:creationId xmlns:p14="http://schemas.microsoft.com/office/powerpoint/2010/main" val="390743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b="1" dirty="0" smtClean="0"/>
              <a:t>Talking points: </a:t>
            </a:r>
            <a:br>
              <a:rPr lang="en-US" b="1" dirty="0" smtClean="0"/>
            </a:br>
            <a:endParaRPr lang="en-US" b="1" dirty="0" smtClean="0"/>
          </a:p>
          <a:p>
            <a:pPr marL="171450" indent="-171450">
              <a:buFont typeface="Arial" panose="020B0604020202020204" pitchFamily="34" charset="0"/>
              <a:buChar char="•"/>
            </a:pPr>
            <a:r>
              <a:rPr lang="en-US" dirty="0" smtClean="0"/>
              <a:t>So, why are we here?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What is the purpose of this presentation?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To begin to answer that, I want to transport us to another place and time…</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5682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Talking </a:t>
            </a:r>
            <a:r>
              <a:rPr lang="en-US" sz="1200" b="1" kern="1200" dirty="0" smtClean="0">
                <a:solidFill>
                  <a:schemeClr val="tx1"/>
                </a:solidFill>
                <a:effectLst/>
                <a:latin typeface="+mn-lt"/>
                <a:ea typeface="+mn-ea"/>
                <a:cs typeface="+mn-cs"/>
              </a:rPr>
              <a:t>points:</a:t>
            </a: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 you remember what it was like to be a kid? To run, play, bike, or walk with your friends?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you probably didn’t know was how much stronger, healthier, and happier all that physical activity made you.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that’s what we all want for our kids, and all the other kids in our communities: to be stronger, healthier, and happier.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busy schedules and homework and jobs and commutes, it’s really hard for families to carve out dedicated time for physical activity. One way to make time for physical activity is to encourage students to walk, bike, or roll to and from school. And people across the country are doing just that through the implementation of SRTS.</a:t>
            </a:r>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5</a:t>
            </a:fld>
            <a:endParaRPr lang="en-US"/>
          </a:p>
        </p:txBody>
      </p:sp>
    </p:spTree>
    <p:extLst>
      <p:ext uri="{BB962C8B-B14F-4D97-AF65-F5344CB8AC3E}">
        <p14:creationId xmlns:p14="http://schemas.microsoft.com/office/powerpoint/2010/main" val="354462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Talking points:</a:t>
            </a:r>
            <a:br>
              <a:rPr lang="en-US" b="1" dirty="0"/>
            </a:br>
            <a:r>
              <a:rPr lang="en-US" b="1" dirty="0"/>
              <a:t> </a:t>
            </a:r>
          </a:p>
          <a:p>
            <a:pPr marL="171450" indent="-171450">
              <a:buFont typeface="Arial" panose="020B0604020202020204" pitchFamily="34" charset="0"/>
              <a:buChar char="•"/>
            </a:pPr>
            <a:r>
              <a:rPr lang="en-US" dirty="0"/>
              <a:t>What is SRTS?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[Read the definition on the screen</a:t>
            </a:r>
            <a:r>
              <a:rPr lang="en-US" dirty="0" smtClean="0"/>
              <a:t>] [Source: </a:t>
            </a:r>
            <a:r>
              <a:rPr lang="en-US" sz="1200" kern="1200" dirty="0" smtClean="0">
                <a:solidFill>
                  <a:schemeClr val="tx1"/>
                </a:solidFill>
                <a:effectLst/>
                <a:latin typeface="+mn-lt"/>
                <a:ea typeface="+mn-ea"/>
                <a:cs typeface="+mn-cs"/>
              </a:rPr>
              <a:t>Safe Routes Partnership. </a:t>
            </a:r>
            <a:r>
              <a:rPr lang="en-US" sz="1200" i="1" kern="1200" dirty="0" smtClean="0">
                <a:solidFill>
                  <a:schemeClr val="tx1"/>
                </a:solidFill>
                <a:effectLst/>
                <a:latin typeface="+mn-lt"/>
                <a:ea typeface="+mn-ea"/>
                <a:cs typeface="+mn-cs"/>
              </a:rPr>
              <a:t>What is Safe Routes to School</a:t>
            </a:r>
            <a:r>
              <a:rPr lang="en-US" sz="1200" kern="1200" dirty="0" smtClean="0">
                <a:solidFill>
                  <a:schemeClr val="tx1"/>
                </a:solidFill>
                <a:effectLst/>
                <a:latin typeface="+mn-lt"/>
                <a:ea typeface="+mn-ea"/>
                <a:cs typeface="+mn-cs"/>
              </a:rPr>
              <a:t>? Retrieved March 12, 2020 from </a:t>
            </a:r>
            <a:r>
              <a:rPr lang="en-US" sz="1200" u="sng" kern="1200" dirty="0" smtClean="0">
                <a:solidFill>
                  <a:schemeClr val="tx1"/>
                </a:solidFill>
                <a:effectLst/>
                <a:latin typeface="+mn-lt"/>
                <a:ea typeface="+mn-ea"/>
                <a:cs typeface="+mn-cs"/>
                <a:hlinkClick r:id="rId3"/>
              </a:rPr>
              <a:t>https://www.saferoutespartnership.org/safe-routes-school/101</a:t>
            </a:r>
            <a:r>
              <a:rPr lang="en-US" sz="1200" u="none" kern="1200" dirty="0" smtClean="0">
                <a:solidFill>
                  <a:schemeClr val="tx1"/>
                </a:solidFill>
                <a:effectLst/>
                <a:latin typeface="+mn-lt"/>
                <a:ea typeface="+mn-ea"/>
                <a:cs typeface="+mn-cs"/>
              </a:rPr>
              <a:t>]</a:t>
            </a:r>
            <a:endParaRPr lang="en-US" dirty="0" smtClean="0"/>
          </a:p>
          <a:p>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Safe </a:t>
            </a:r>
            <a:r>
              <a:rPr lang="en-US" sz="1200" kern="1200" dirty="0">
                <a:solidFill>
                  <a:schemeClr val="tx1"/>
                </a:solidFill>
                <a:effectLst/>
                <a:latin typeface="+mn-lt"/>
                <a:ea typeface="+mn-ea"/>
                <a:cs typeface="+mn-cs"/>
              </a:rPr>
              <a:t>Routes encompasses a suite of programs, needed infrastructure and street design measures, and policies to encourage students to engage in these activities as part of their everyday commute.</a:t>
            </a:r>
          </a:p>
          <a:p>
            <a:pPr marL="0" indent="0">
              <a:buFont typeface="Arial" panose="020B0604020202020204" pitchFamily="34" charset="0"/>
              <a:buNone/>
            </a:pP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Growing momentum of SRTS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Established in 2005, SRTS programs and projects have grown to the effect of having benefitted over 17,400 schools and 6.8 million children nationwide.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Low-resourced areas have also benefitted: among 8,292 schools listed by State SRTS Coordinators in SRTS project award announcements, 68% of those schools are classified as Title I schools (or, </a:t>
            </a:r>
            <a:r>
              <a:rPr lang="en-US" sz="1200" kern="1200" dirty="0" smtClean="0">
                <a:solidFill>
                  <a:schemeClr val="tx1"/>
                </a:solidFill>
                <a:effectLst/>
                <a:latin typeface="+mn-lt"/>
                <a:ea typeface="+mn-ea"/>
                <a:cs typeface="+mn-cs"/>
              </a:rPr>
              <a:t>schools with low-income students).</a:t>
            </a:r>
          </a:p>
          <a:p>
            <a:pPr marL="457200" lvl="1" indent="0">
              <a:buFont typeface="Arial" panose="020B0604020202020204" pitchFamily="34" charset="0"/>
              <a:buNone/>
            </a:pPr>
            <a:r>
              <a:rPr lang="en-US" sz="1200" kern="1200" dirty="0" smtClean="0">
                <a:solidFill>
                  <a:schemeClr val="tx1"/>
                </a:solidFill>
                <a:effectLst/>
                <a:latin typeface="+mn-lt"/>
                <a:ea typeface="+mn-ea"/>
                <a:cs typeface="+mn-cs"/>
              </a:rPr>
              <a:t>[Source: National Center for Safe Routes to School. </a:t>
            </a:r>
            <a:r>
              <a:rPr lang="en-US" sz="1200" i="1" kern="1200" dirty="0" smtClean="0">
                <a:solidFill>
                  <a:schemeClr val="tx1"/>
                </a:solidFill>
                <a:effectLst/>
                <a:latin typeface="+mn-lt"/>
                <a:ea typeface="+mn-ea"/>
                <a:cs typeface="+mn-cs"/>
              </a:rPr>
              <a:t>Creating Healthier Generations A Look at the 10 Years of the Federal Safe Routes to School Program</a:t>
            </a:r>
            <a:r>
              <a:rPr lang="en-US" sz="1200" kern="1200" dirty="0" smtClean="0">
                <a:solidFill>
                  <a:schemeClr val="tx1"/>
                </a:solidFill>
                <a:effectLst/>
                <a:latin typeface="+mn-lt"/>
                <a:ea typeface="+mn-ea"/>
                <a:cs typeface="+mn-cs"/>
              </a:rPr>
              <a:t> (September 2008). </a:t>
            </a:r>
            <a:r>
              <a:rPr lang="en-US" sz="1200" u="sng" kern="1200" dirty="0" smtClean="0">
                <a:solidFill>
                  <a:schemeClr val="tx1"/>
                </a:solidFill>
                <a:effectLst/>
                <a:latin typeface="+mn-lt"/>
                <a:ea typeface="+mn-ea"/>
                <a:cs typeface="+mn-cs"/>
                <a:hlinkClick r:id="rId4"/>
              </a:rPr>
              <a:t>http://www.pedbikeinfo.org/pdf/SRTSfederal_CreatingHealthierGenerations.pdf</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presentation is designed to help us understand what "Safe Routes to School" is, and to help find opportunities to support implementation of Safe Routes to School.</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[Add objectives, if applicable: Be specific about the purpose of today’s presentation. What are you asking this audience to do or consider? What would you like for them to walk away from this presentation to know or understand better?]</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effectLst/>
                <a:latin typeface="+mn-lt"/>
                <a:ea typeface="+mn-ea"/>
                <a:cs typeface="+mn-cs"/>
              </a:rPr>
              <a:t>[Internal note to Fellows: Refer to pp. 40-45 of the UCSF Champion Provider Fellowship PSE Playbook for more on SRTS to align this presentation w/ the Playbook</a:t>
            </a:r>
            <a:r>
              <a:rPr lang="en-US" sz="1200" b="1"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DB61C-4391-4EFF-BFCB-4EAEF8C0053B}" type="slidenum">
              <a:rPr lang="en-US" smtClean="0"/>
              <a:t>6</a:t>
            </a:fld>
            <a:endParaRPr lang="en-US"/>
          </a:p>
        </p:txBody>
      </p:sp>
    </p:spTree>
    <p:extLst>
      <p:ext uri="{BB962C8B-B14F-4D97-AF65-F5344CB8AC3E}">
        <p14:creationId xmlns:p14="http://schemas.microsoft.com/office/powerpoint/2010/main" val="46333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b="1" dirty="0" smtClean="0"/>
              <a:t>Talking points: </a:t>
            </a:r>
            <a:br>
              <a:rPr lang="en-US" b="1" dirty="0" smtClean="0"/>
            </a:br>
            <a:endParaRPr lang="en-US" b="1" dirty="0" smtClean="0"/>
          </a:p>
          <a:p>
            <a:pPr marL="171450" indent="-171450">
              <a:buFont typeface="Arial" panose="020B0604020202020204" pitchFamily="34" charset="0"/>
              <a:buChar char="•"/>
            </a:pPr>
            <a:r>
              <a:rPr lang="en-US" dirty="0" smtClean="0"/>
              <a:t>So, why should we care about SRTS?</a:t>
            </a:r>
          </a:p>
          <a:p>
            <a:pPr marL="171450" indent="-171450">
              <a:buFont typeface="Arial" panose="020B0604020202020204" pitchFamily="34" charset="0"/>
              <a:buChar char="•"/>
            </a:pPr>
            <a:r>
              <a:rPr lang="en-US" dirty="0" smtClean="0"/>
              <a:t>Let’s explore the evidence base</a:t>
            </a:r>
          </a:p>
          <a:p>
            <a:endParaRPr lang="en-US" sz="1200" dirty="0">
              <a:latin typeface="Century Gothic" panose="020B0502020202020204" pitchFamily="34"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16130" indent="-275434">
              <a:spcBef>
                <a:spcPct val="30000"/>
              </a:spcBef>
              <a:defRPr sz="1200">
                <a:solidFill>
                  <a:schemeClr val="tx1"/>
                </a:solidFill>
                <a:latin typeface="Calibri" panose="020F0502020204030204" pitchFamily="34" charset="0"/>
                <a:ea typeface="MS PGothic" panose="020B0600070205080204" pitchFamily="34" charset="-128"/>
              </a:defRPr>
            </a:lvl2pPr>
            <a:lvl3pPr marL="1101738" indent="-220348">
              <a:spcBef>
                <a:spcPct val="30000"/>
              </a:spcBef>
              <a:defRPr sz="1200">
                <a:solidFill>
                  <a:schemeClr val="tx1"/>
                </a:solidFill>
                <a:latin typeface="Calibri" panose="020F0502020204030204" pitchFamily="34" charset="0"/>
                <a:ea typeface="MS PGothic" panose="020B0600070205080204" pitchFamily="34" charset="-128"/>
              </a:defRPr>
            </a:lvl3pPr>
            <a:lvl4pPr marL="1542433" indent="-220348">
              <a:spcBef>
                <a:spcPct val="30000"/>
              </a:spcBef>
              <a:defRPr sz="1200">
                <a:solidFill>
                  <a:schemeClr val="tx1"/>
                </a:solidFill>
                <a:latin typeface="Calibri" panose="020F0502020204030204" pitchFamily="34" charset="0"/>
                <a:ea typeface="MS PGothic" panose="020B0600070205080204" pitchFamily="34" charset="-128"/>
              </a:defRPr>
            </a:lvl4pPr>
            <a:lvl5pPr marL="1983128" indent="-220348">
              <a:spcBef>
                <a:spcPct val="30000"/>
              </a:spcBef>
              <a:defRPr sz="1200">
                <a:solidFill>
                  <a:schemeClr val="tx1"/>
                </a:solidFill>
                <a:latin typeface="Calibri" panose="020F0502020204030204" pitchFamily="34" charset="0"/>
                <a:ea typeface="MS PGothic" panose="020B0600070205080204" pitchFamily="34" charset="-128"/>
              </a:defRPr>
            </a:lvl5pPr>
            <a:lvl6pPr marL="242382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86451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05213"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745908" indent="-22034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FB3E8-A927-493B-8084-0AA48DED759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9147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  [**Note: this slide should be delivered by the Fellow**]</a:t>
            </a:r>
          </a:p>
          <a:p>
            <a:endParaRPr lang="en-US" b="0" dirty="0"/>
          </a:p>
          <a:p>
            <a:r>
              <a:rPr lang="en-US" b="1" dirty="0"/>
              <a:t>A) </a:t>
            </a:r>
            <a:r>
              <a:rPr lang="en-US" b="0" dirty="0"/>
              <a:t>[</a:t>
            </a:r>
            <a:r>
              <a:rPr lang="en-US" dirty="0"/>
              <a:t>Set up the public health issue: Choose from these statistics below and provide any additional relevant health data regarding</a:t>
            </a:r>
            <a:r>
              <a:rPr lang="en-US" baseline="0" dirty="0"/>
              <a:t> the health of your</a:t>
            </a:r>
            <a:r>
              <a:rPr lang="en-US" dirty="0"/>
              <a:t> community.]</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“Currently, 18.4% of children aged 6-11 years and 20.5% of adolescents age 12-19 years have obesity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[Source: </a:t>
            </a:r>
            <a:r>
              <a:rPr lang="en-US" sz="1200" i="0" kern="1200" dirty="0" smtClean="0">
                <a:solidFill>
                  <a:schemeClr val="tx1"/>
                </a:solidFill>
                <a:effectLst/>
                <a:latin typeface="+mn-lt"/>
                <a:ea typeface="+mn-ea"/>
                <a:cs typeface="+mn-cs"/>
              </a:rPr>
              <a:t>Centers for Disease Control and Prevention. </a:t>
            </a:r>
            <a:r>
              <a:rPr lang="en-US" sz="1200" i="1" kern="1200" dirty="0" smtClean="0">
                <a:solidFill>
                  <a:schemeClr val="tx1"/>
                </a:solidFill>
                <a:effectLst/>
                <a:latin typeface="+mn-lt"/>
                <a:ea typeface="+mn-ea"/>
                <a:cs typeface="+mn-cs"/>
              </a:rPr>
              <a:t>MMWR: Morbidity and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mortality weekly report. </a:t>
            </a:r>
            <a:r>
              <a:rPr lang="en-US" sz="1200" i="0" kern="1200" dirty="0" smtClean="0">
                <a:solidFill>
                  <a:schemeClr val="tx1"/>
                </a:solidFill>
                <a:effectLst/>
                <a:latin typeface="+mn-lt"/>
                <a:ea typeface="+mn-ea"/>
                <a:cs typeface="+mn-cs"/>
              </a:rPr>
              <a:t>2005; 54(38):949-952]</a:t>
            </a:r>
            <a:endParaRPr lang="en-US" sz="1050" i="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t>
            </a:r>
            <a:r>
              <a:rPr lang="en-US" sz="1200" kern="1200" dirty="0">
                <a:solidFill>
                  <a:schemeClr val="tx1"/>
                </a:solidFill>
                <a:effectLst/>
                <a:latin typeface="+mn-lt"/>
                <a:ea typeface="+mn-ea"/>
                <a:cs typeface="+mn-cs"/>
              </a:rPr>
              <a:t>Walking or bicycling for transportation increases physical activity</a:t>
            </a:r>
            <a:r>
              <a:rPr lang="en-US" sz="1200"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Hales CM, Fryar CD, Carroll MD, Freedman DS, Ogden CL. Trends in obesity and severe obesity prevalence in us youth and adults by sex and age, 2007-2008 to 2015-2016. </a:t>
            </a:r>
            <a:r>
              <a:rPr lang="en-US" sz="1200" i="1" kern="1200" dirty="0" smtClean="0">
                <a:solidFill>
                  <a:schemeClr val="tx1"/>
                </a:solidFill>
                <a:effectLst/>
                <a:latin typeface="+mn-lt"/>
                <a:ea typeface="+mn-ea"/>
                <a:cs typeface="+mn-cs"/>
              </a:rPr>
              <a:t>Journal</a:t>
            </a:r>
            <a:r>
              <a:rPr lang="en-US" sz="1200" i="1" kern="1200" baseline="0" dirty="0" smtClean="0">
                <a:solidFill>
                  <a:schemeClr val="tx1"/>
                </a:solidFill>
                <a:effectLst/>
                <a:latin typeface="+mn-lt"/>
                <a:ea typeface="+mn-ea"/>
                <a:cs typeface="+mn-cs"/>
              </a:rPr>
              <a:t> of American Medical Association</a:t>
            </a:r>
            <a:r>
              <a:rPr lang="en-US" sz="1200" i="0" kern="1200" dirty="0" smtClean="0">
                <a:solidFill>
                  <a:schemeClr val="tx1"/>
                </a:solidFill>
                <a:effectLst/>
                <a:latin typeface="+mn-lt"/>
                <a:ea typeface="+mn-ea"/>
                <a:cs typeface="+mn-cs"/>
              </a:rPr>
              <a:t>. 2018;319(16):1723-1725]</a:t>
            </a:r>
            <a:endParaRPr lang="en-US" sz="1050" i="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kern="1200" dirty="0">
                <a:solidFill>
                  <a:schemeClr val="tx1"/>
                </a:solidFill>
                <a:effectLst/>
                <a:latin typeface="+mn-lt"/>
                <a:ea typeface="+mn-ea"/>
                <a:cs typeface="+mn-cs"/>
              </a:rPr>
              <a:t>However, the proportion of students in grades K-8 who walk or bike to school fell from 47.7% in 1969 to only 12.7% in 2009</a:t>
            </a:r>
            <a:r>
              <a:rPr lang="en-US" sz="1200"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McDonald NC, Brown AL, </a:t>
            </a:r>
            <a:r>
              <a:rPr lang="en-US" sz="1200" i="0" kern="1200" dirty="0" err="1" smtClean="0">
                <a:solidFill>
                  <a:schemeClr val="tx1"/>
                </a:solidFill>
                <a:effectLst/>
                <a:latin typeface="+mn-lt"/>
                <a:ea typeface="+mn-ea"/>
                <a:cs typeface="+mn-cs"/>
              </a:rPr>
              <a:t>Marchetti</a:t>
            </a:r>
            <a:r>
              <a:rPr lang="en-US" sz="1200" i="0" kern="1200" dirty="0" smtClean="0">
                <a:solidFill>
                  <a:schemeClr val="tx1"/>
                </a:solidFill>
                <a:effectLst/>
                <a:latin typeface="+mn-lt"/>
                <a:ea typeface="+mn-ea"/>
                <a:cs typeface="+mn-cs"/>
              </a:rPr>
              <a:t> LM, </a:t>
            </a:r>
            <a:r>
              <a:rPr lang="en-US" sz="1200" i="0" kern="1200" dirty="0" err="1" smtClean="0">
                <a:solidFill>
                  <a:schemeClr val="tx1"/>
                </a:solidFill>
                <a:effectLst/>
                <a:latin typeface="+mn-lt"/>
                <a:ea typeface="+mn-ea"/>
                <a:cs typeface="+mn-cs"/>
              </a:rPr>
              <a:t>Pedroso</a:t>
            </a:r>
            <a:r>
              <a:rPr lang="en-US" sz="1200" i="0" kern="1200" dirty="0" smtClean="0">
                <a:solidFill>
                  <a:schemeClr val="tx1"/>
                </a:solidFill>
                <a:effectLst/>
                <a:latin typeface="+mn-lt"/>
                <a:ea typeface="+mn-ea"/>
                <a:cs typeface="+mn-cs"/>
              </a:rPr>
              <a:t> MS. US school travel, 2009: an assessment of trends. </a:t>
            </a:r>
            <a:r>
              <a:rPr lang="en-US" sz="1200" i="1" kern="1200" dirty="0" smtClean="0">
                <a:solidFill>
                  <a:schemeClr val="tx1"/>
                </a:solidFill>
                <a:effectLst/>
                <a:latin typeface="+mn-lt"/>
                <a:ea typeface="+mn-ea"/>
                <a:cs typeface="+mn-cs"/>
              </a:rPr>
              <a:t>Am J </a:t>
            </a:r>
            <a:r>
              <a:rPr lang="en-US" sz="1200" i="1" kern="1200" dirty="0" err="1" smtClean="0">
                <a:solidFill>
                  <a:schemeClr val="tx1"/>
                </a:solidFill>
                <a:effectLst/>
                <a:latin typeface="+mn-lt"/>
                <a:ea typeface="+mn-ea"/>
                <a:cs typeface="+mn-cs"/>
              </a:rPr>
              <a:t>Prev</a:t>
            </a:r>
            <a:r>
              <a:rPr lang="en-US" sz="1200" i="1" kern="1200" dirty="0" smtClean="0">
                <a:solidFill>
                  <a:schemeClr val="tx1"/>
                </a:solidFill>
                <a:effectLst/>
                <a:latin typeface="+mn-lt"/>
                <a:ea typeface="+mn-ea"/>
                <a:cs typeface="+mn-cs"/>
              </a:rPr>
              <a:t> Med </a:t>
            </a:r>
            <a:r>
              <a:rPr lang="en-US" sz="1200" i="0" kern="1200" dirty="0" smtClean="0">
                <a:solidFill>
                  <a:schemeClr val="tx1"/>
                </a:solidFill>
                <a:effectLst/>
                <a:latin typeface="+mn-lt"/>
                <a:ea typeface="+mn-ea"/>
                <a:cs typeface="+mn-cs"/>
              </a:rPr>
              <a:t>2011;41(2):146–51</a:t>
            </a:r>
            <a:r>
              <a:rPr lang="en-US" sz="1200" i="1"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[Present the benefits of SRTS related to health from the Fact Sheet]</a:t>
            </a:r>
          </a:p>
          <a:p>
            <a:endParaRPr lang="en-US" sz="1200" kern="1200" dirty="0">
              <a:solidFill>
                <a:schemeClr val="tx1"/>
              </a:solidFill>
              <a:effectLst/>
              <a:latin typeface="+mn-lt"/>
              <a:ea typeface="+mn-ea"/>
              <a:cs typeface="+mn-cs"/>
            </a:endParaRPr>
          </a:p>
          <a:p>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8</a:t>
            </a:fld>
            <a:endParaRPr lang="en-US"/>
          </a:p>
        </p:txBody>
      </p:sp>
    </p:spTree>
    <p:extLst>
      <p:ext uri="{BB962C8B-B14F-4D97-AF65-F5344CB8AC3E}">
        <p14:creationId xmlns:p14="http://schemas.microsoft.com/office/powerpoint/2010/main" val="247781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Talking points: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who exercise before school are more focused and engaged and get better grades</a:t>
            </a:r>
            <a:r>
              <a:rPr lang="en-US" sz="1200" kern="1200" dirty="0" smtClean="0">
                <a:solidFill>
                  <a:schemeClr val="tx1"/>
                </a:solidFill>
                <a:effectLst/>
                <a:latin typeface="+mn-lt"/>
                <a:ea typeface="+mn-ea"/>
                <a:cs typeface="+mn-cs"/>
              </a:rPr>
              <a:t>. (1) (2)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Singh, A., </a:t>
            </a:r>
            <a:r>
              <a:rPr lang="en-US" sz="1200" kern="1200" dirty="0" err="1" smtClean="0">
                <a:solidFill>
                  <a:schemeClr val="tx1"/>
                </a:solidFill>
                <a:effectLst/>
                <a:latin typeface="+mn-lt"/>
                <a:ea typeface="+mn-ea"/>
                <a:cs typeface="+mn-cs"/>
              </a:rPr>
              <a:t>Uijtdewilligen</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Twisk</a:t>
            </a:r>
            <a:r>
              <a:rPr lang="en-US" sz="1200" kern="1200" dirty="0" smtClean="0">
                <a:solidFill>
                  <a:schemeClr val="tx1"/>
                </a:solidFill>
                <a:effectLst/>
                <a:latin typeface="+mn-lt"/>
                <a:ea typeface="+mn-ea"/>
                <a:cs typeface="+mn-cs"/>
              </a:rPr>
              <a:t>, J. W. R., et al. (2012). Physical activity and performance at school: A systemic review of the literature including a methodological quality assessment. </a:t>
            </a:r>
            <a:r>
              <a:rPr lang="en-US" sz="1200" i="1" kern="1200" dirty="0" smtClean="0">
                <a:solidFill>
                  <a:schemeClr val="tx1"/>
                </a:solidFill>
                <a:effectLst/>
                <a:latin typeface="+mn-lt"/>
                <a:ea typeface="+mn-ea"/>
                <a:cs typeface="+mn-cs"/>
              </a:rPr>
              <a:t>Archives of Pediatric and Adolescent Medicine, 166(1)</a:t>
            </a:r>
            <a:r>
              <a:rPr lang="en-US" sz="1200" kern="1200" dirty="0" smtClean="0">
                <a:solidFill>
                  <a:schemeClr val="tx1"/>
                </a:solidFill>
                <a:effectLst/>
                <a:latin typeface="+mn-lt"/>
                <a:ea typeface="+mn-ea"/>
                <a:cs typeface="+mn-cs"/>
              </a:rPr>
              <a:t>, 49-55.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Trost</a:t>
            </a:r>
            <a:r>
              <a:rPr lang="en-US" sz="1200" kern="1200" dirty="0" smtClean="0">
                <a:solidFill>
                  <a:schemeClr val="tx1"/>
                </a:solidFill>
                <a:effectLst/>
                <a:latin typeface="+mn-lt"/>
                <a:ea typeface="+mn-ea"/>
                <a:cs typeface="+mn-cs"/>
              </a:rPr>
              <a:t>, s. G. (2009). Active education: Physical education, physical activity and academic performance. </a:t>
            </a:r>
            <a:r>
              <a:rPr lang="en-US" sz="1200" i="1" kern="1200" dirty="0" smtClean="0">
                <a:solidFill>
                  <a:schemeClr val="tx1"/>
                </a:solidFill>
                <a:effectLst/>
                <a:latin typeface="+mn-lt"/>
                <a:ea typeface="+mn-ea"/>
                <a:cs typeface="+mn-cs"/>
              </a:rPr>
              <a:t>Active Living Research, Research Brief (Summer 2009).</a:t>
            </a:r>
            <a:r>
              <a:rPr lang="en-US" sz="1200" kern="1200" dirty="0" smtClean="0">
                <a:solidFill>
                  <a:schemeClr val="tx1"/>
                </a:solidFill>
                <a:effectLst/>
                <a:latin typeface="+mn-lt"/>
                <a:ea typeface="+mn-ea"/>
                <a:cs typeface="+mn-cs"/>
              </a:rPr>
              <a:t> Retrieved December 26, 2019 from </a:t>
            </a:r>
            <a:r>
              <a:rPr lang="en-US" sz="1200" u="sng" kern="1200" dirty="0" smtClean="0">
                <a:solidFill>
                  <a:schemeClr val="tx1"/>
                </a:solidFill>
                <a:effectLst/>
                <a:latin typeface="+mn-lt"/>
                <a:ea typeface="+mn-ea"/>
                <a:cs typeface="+mn-cs"/>
                <a:hlinkClick r:id="rId3"/>
              </a:rPr>
              <a:t>https://activelivingresearch.org/sites/activelivingresearch.org/files/ALR_Brief_ActiveEducation_Summer2009.pdf</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DB61C-4391-4EFF-BFCB-4EAEF8C0053B}" type="slidenum">
              <a:rPr lang="en-US" smtClean="0"/>
              <a:t>9</a:t>
            </a:fld>
            <a:endParaRPr lang="en-US"/>
          </a:p>
        </p:txBody>
      </p:sp>
    </p:spTree>
    <p:extLst>
      <p:ext uri="{BB962C8B-B14F-4D97-AF65-F5344CB8AC3E}">
        <p14:creationId xmlns:p14="http://schemas.microsoft.com/office/powerpoint/2010/main" val="139659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yTitle Large Body">
    <p:spTree>
      <p:nvGrpSpPr>
        <p:cNvPr id="1" name=""/>
        <p:cNvGrpSpPr/>
        <p:nvPr/>
      </p:nvGrpSpPr>
      <p:grpSpPr>
        <a:xfrm>
          <a:off x="0" y="0"/>
          <a:ext cx="0" cy="0"/>
          <a:chOff x="0" y="0"/>
          <a:chExt cx="0" cy="0"/>
        </a:xfrm>
      </p:grpSpPr>
      <p:sp>
        <p:nvSpPr>
          <p:cNvPr id="3" name="Title 1"/>
          <p:cNvSpPr>
            <a:spLocks noGrp="1"/>
          </p:cNvSpPr>
          <p:nvPr>
            <p:ph type="title"/>
          </p:nvPr>
        </p:nvSpPr>
        <p:spPr>
          <a:xfrm>
            <a:off x="609600" y="556420"/>
            <a:ext cx="10972800" cy="868362"/>
          </a:xfrm>
          <a:prstGeom prst="rect">
            <a:avLst/>
          </a:prstGeom>
        </p:spPr>
        <p:txBody>
          <a:bodyPr anchor="ctr">
            <a:normAutofit/>
          </a:bodyPr>
          <a:lstStyle>
            <a:lvl1pPr>
              <a:defRPr sz="4400" b="1" baseline="0">
                <a:solidFill>
                  <a:srgbClr val="052049"/>
                </a:solidFill>
                <a:effectLst/>
                <a:latin typeface="Century Gothic" panose="020B0502020202020204" pitchFamily="34" charset="0"/>
              </a:defRPr>
            </a:lvl1pPr>
          </a:lstStyle>
          <a:p>
            <a:endParaRPr lang="en-US" dirty="0"/>
          </a:p>
        </p:txBody>
      </p:sp>
      <p:sp>
        <p:nvSpPr>
          <p:cNvPr id="4" name="Content Placeholder 2"/>
          <p:cNvSpPr>
            <a:spLocks noGrp="1"/>
          </p:cNvSpPr>
          <p:nvPr>
            <p:ph idx="1"/>
          </p:nvPr>
        </p:nvSpPr>
        <p:spPr>
          <a:xfrm>
            <a:off x="609600" y="1607419"/>
            <a:ext cx="10972800" cy="4581625"/>
          </a:xfrm>
          <a:prstGeom prst="rect">
            <a:avLst/>
          </a:prstGeom>
        </p:spPr>
        <p:txBody>
          <a:bodyPr>
            <a:normAutofit/>
          </a:bodyPr>
          <a:lstStyle>
            <a:lvl1pPr>
              <a:defRPr lang="en-US" sz="3200" dirty="0">
                <a:solidFill>
                  <a:srgbClr val="122147"/>
                </a:solidFill>
              </a:defRPr>
            </a:lvl1pPr>
            <a:lvl2pPr>
              <a:defRPr lang="en-US" sz="2800" dirty="0">
                <a:solidFill>
                  <a:srgbClr val="122147"/>
                </a:solidFill>
              </a:defRPr>
            </a:lvl2pPr>
            <a:lvl3pPr>
              <a:defRPr lang="en-US" sz="2400" dirty="0">
                <a:solidFill>
                  <a:srgbClr val="122147"/>
                </a:solidFill>
              </a:defRPr>
            </a:lvl3pPr>
            <a:lvl4pPr>
              <a:defRPr lang="en-US" sz="2000" dirty="0">
                <a:solidFill>
                  <a:srgbClr val="122147"/>
                </a:solidFill>
              </a:defRPr>
            </a:lvl4pPr>
            <a:lvl5pPr>
              <a:defRPr lang="en-US" sz="2000"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5" name="Content Placeholder 5"/>
          <p:cNvSpPr>
            <a:spLocks noGrp="1"/>
          </p:cNvSpPr>
          <p:nvPr>
            <p:ph sz="quarter" idx="15"/>
          </p:nvPr>
        </p:nvSpPr>
        <p:spPr>
          <a:xfrm>
            <a:off x="601248" y="6199187"/>
            <a:ext cx="10968318" cy="573087"/>
          </a:xfrm>
          <a:prstGeom prst="rect">
            <a:avLst/>
          </a:prstGeom>
        </p:spPr>
        <p:txBody>
          <a:bodyPr anchor="b">
            <a:normAutofit/>
          </a:bodyPr>
          <a:lstStyle>
            <a:lvl1pPr>
              <a:lnSpc>
                <a:spcPct val="100000"/>
              </a:lnSpc>
              <a:defRPr lang="en-US" sz="1000" dirty="0">
                <a:latin typeface="Century Gothic" panose="020B0502020202020204" pitchFamily="34" charset="0"/>
              </a:defRPr>
            </a:lvl1pPr>
          </a:lstStyle>
          <a:p>
            <a:pPr marL="0" lvl="0" indent="0">
              <a:spcBef>
                <a:spcPts val="0"/>
              </a:spcBef>
              <a:buClr>
                <a:srgbClr val="F48024"/>
              </a:buClr>
              <a:buNone/>
            </a:pPr>
            <a:endParaRPr lang="en-US" dirty="0"/>
          </a:p>
        </p:txBody>
      </p:sp>
    </p:spTree>
    <p:extLst>
      <p:ext uri="{BB962C8B-B14F-4D97-AF65-F5344CB8AC3E}">
        <p14:creationId xmlns:p14="http://schemas.microsoft.com/office/powerpoint/2010/main" val="15472659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_option 1">
    <p:spTree>
      <p:nvGrpSpPr>
        <p:cNvPr id="1" name=""/>
        <p:cNvGrpSpPr/>
        <p:nvPr/>
      </p:nvGrpSpPr>
      <p:grpSpPr>
        <a:xfrm>
          <a:off x="0" y="0"/>
          <a:ext cx="0" cy="0"/>
          <a:chOff x="0" y="0"/>
          <a:chExt cx="0" cy="0"/>
        </a:xfrm>
      </p:grpSpPr>
      <p:pic>
        <p:nvPicPr>
          <p:cNvPr id="9" name="Picture 8" descr="streetscape-school-balloons-bike-walk-skateboard.ai">
            <a:extLst>
              <a:ext uri="{FF2B5EF4-FFF2-40B4-BE49-F238E27FC236}">
                <a16:creationId xmlns:a16="http://schemas.microsoft.com/office/drawing/2014/main" id="{F2044831-2512-41FB-8F30-F9C3D3BAB6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7" name="Title 1"/>
          <p:cNvSpPr>
            <a:spLocks noGrp="1"/>
          </p:cNvSpPr>
          <p:nvPr>
            <p:ph type="title"/>
          </p:nvPr>
        </p:nvSpPr>
        <p:spPr>
          <a:xfrm>
            <a:off x="1136850" y="587141"/>
            <a:ext cx="10445549" cy="1174282"/>
          </a:xfrm>
          <a:prstGeom prst="rect">
            <a:avLst/>
          </a:prstGeom>
        </p:spPr>
        <p:txBody>
          <a:bodyPr anchor="ctr">
            <a:normAutofit/>
          </a:bodyPr>
          <a:lstStyle>
            <a:lvl1pPr>
              <a:defRPr sz="4800" baseline="0">
                <a:solidFill>
                  <a:srgbClr val="052049"/>
                </a:solidFill>
                <a:effectLst/>
                <a:latin typeface="Century Gothic" panose="020B0502020202020204" pitchFamily="34" charset="0"/>
              </a:defRPr>
            </a:lvl1pPr>
          </a:lstStyle>
          <a:p>
            <a:endParaRPr lang="en-US" dirty="0"/>
          </a:p>
        </p:txBody>
      </p:sp>
      <p:sp>
        <p:nvSpPr>
          <p:cNvPr id="8" name="Text Placeholder 4"/>
          <p:cNvSpPr>
            <a:spLocks noGrp="1"/>
          </p:cNvSpPr>
          <p:nvPr>
            <p:ph type="body" sz="quarter" idx="11"/>
          </p:nvPr>
        </p:nvSpPr>
        <p:spPr>
          <a:xfrm>
            <a:off x="4301132" y="3060834"/>
            <a:ext cx="7052668" cy="2501767"/>
          </a:xfrm>
          <a:prstGeom prst="rect">
            <a:avLst/>
          </a:prstGeom>
        </p:spPr>
        <p:txBody>
          <a:bodyPr anchor="b"/>
          <a:lstStyle>
            <a:lvl1pPr marL="0" indent="0" algn="r">
              <a:spcBef>
                <a:spcPts val="0"/>
              </a:spcBef>
              <a:buFontTx/>
              <a:buNone/>
              <a:defRPr sz="3600" b="1" baseline="0">
                <a:solidFill>
                  <a:srgbClr val="052049"/>
                </a:solidFill>
                <a:latin typeface="+mn-lt"/>
              </a:defRPr>
            </a:lvl1pPr>
            <a:lvl2pPr marL="457200" indent="0" algn="l">
              <a:spcBef>
                <a:spcPts val="0"/>
              </a:spcBef>
              <a:buFontTx/>
              <a:buNone/>
              <a:defRPr sz="2400">
                <a:solidFill>
                  <a:srgbClr val="7B7730"/>
                </a:solidFill>
              </a:defRPr>
            </a:lvl2pPr>
            <a:lvl3pPr marL="914400" indent="0" algn="r">
              <a:buFontTx/>
              <a:buNone/>
              <a:defRPr/>
            </a:lvl3pPr>
            <a:lvl4pPr marL="1371600" indent="0" algn="r">
              <a:buFontTx/>
              <a:buNone/>
              <a:defRPr/>
            </a:lvl4pPr>
            <a:lvl5pPr marL="1828800" indent="0" algn="r">
              <a:buFontTx/>
              <a:buNone/>
              <a:defRPr/>
            </a:lvl5pPr>
          </a:lstStyle>
          <a:p>
            <a:pPr lvl="0"/>
            <a:endParaRPr lang="en-US" dirty="0"/>
          </a:p>
        </p:txBody>
      </p:sp>
      <p:sp>
        <p:nvSpPr>
          <p:cNvPr id="12" name="Text Placeholder 4"/>
          <p:cNvSpPr>
            <a:spLocks noGrp="1"/>
          </p:cNvSpPr>
          <p:nvPr>
            <p:ph type="body" sz="quarter" idx="12"/>
          </p:nvPr>
        </p:nvSpPr>
        <p:spPr>
          <a:xfrm>
            <a:off x="4301132" y="5597678"/>
            <a:ext cx="7052667" cy="1194391"/>
          </a:xfrm>
          <a:prstGeom prst="rect">
            <a:avLst/>
          </a:prstGeom>
        </p:spPr>
        <p:txBody>
          <a:bodyPr/>
          <a:lstStyle>
            <a:lvl1pPr marL="0" indent="0" algn="r">
              <a:spcBef>
                <a:spcPts val="0"/>
              </a:spcBef>
              <a:buFontTx/>
              <a:buNone/>
              <a:defRPr lang="en-US" sz="3200" b="1" kern="1200" dirty="0">
                <a:solidFill>
                  <a:srgbClr val="178CCB"/>
                </a:solidFill>
                <a:latin typeface="+mn-lt"/>
                <a:ea typeface="+mn-ea"/>
                <a:cs typeface="+mn-cs"/>
              </a:defRPr>
            </a:lvl1pPr>
            <a:lvl2pPr marL="457200" indent="0" algn="l">
              <a:spcBef>
                <a:spcPts val="0"/>
              </a:spcBef>
              <a:buFontTx/>
              <a:buNone/>
              <a:defRPr sz="2400">
                <a:solidFill>
                  <a:srgbClr val="7B7730"/>
                </a:solidFill>
              </a:defRPr>
            </a:lvl2pPr>
            <a:lvl3pPr marL="914400" indent="0" algn="r">
              <a:buFontTx/>
              <a:buNone/>
              <a:defRPr/>
            </a:lvl3pPr>
            <a:lvl4pPr marL="1371600" indent="0" algn="r">
              <a:buFontTx/>
              <a:buNone/>
              <a:defRPr/>
            </a:lvl4pPr>
            <a:lvl5pPr marL="1828800" indent="0" algn="r">
              <a:buFontTx/>
              <a:buNone/>
              <a:defRPr/>
            </a:lvl5pPr>
          </a:lstStyle>
          <a:p>
            <a:pPr lvl="0"/>
            <a:endParaRPr lang="en-US" dirty="0"/>
          </a:p>
        </p:txBody>
      </p:sp>
    </p:spTree>
    <p:extLst>
      <p:ext uri="{BB962C8B-B14F-4D97-AF65-F5344CB8AC3E}">
        <p14:creationId xmlns:p14="http://schemas.microsoft.com/office/powerpoint/2010/main" val="6410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_option 1">
    <p:spTree>
      <p:nvGrpSpPr>
        <p:cNvPr id="1" name=""/>
        <p:cNvGrpSpPr/>
        <p:nvPr/>
      </p:nvGrpSpPr>
      <p:grpSpPr>
        <a:xfrm>
          <a:off x="0" y="0"/>
          <a:ext cx="0" cy="0"/>
          <a:chOff x="0" y="0"/>
          <a:chExt cx="0" cy="0"/>
        </a:xfrm>
      </p:grpSpPr>
      <p:sp>
        <p:nvSpPr>
          <p:cNvPr id="2" name="Title 1"/>
          <p:cNvSpPr>
            <a:spLocks noGrp="1"/>
          </p:cNvSpPr>
          <p:nvPr>
            <p:ph type="title"/>
          </p:nvPr>
        </p:nvSpPr>
        <p:spPr>
          <a:xfrm>
            <a:off x="1136850" y="587141"/>
            <a:ext cx="10445549" cy="1174282"/>
          </a:xfrm>
          <a:prstGeom prst="rect">
            <a:avLst/>
          </a:prstGeom>
        </p:spPr>
        <p:txBody>
          <a:bodyPr anchor="ctr">
            <a:normAutofit/>
          </a:bodyPr>
          <a:lstStyle>
            <a:lvl1pPr>
              <a:defRPr sz="4800" baseline="0">
                <a:solidFill>
                  <a:srgbClr val="052049"/>
                </a:solidFill>
                <a:effectLst/>
                <a:latin typeface="Century Gothic" panose="020B0502020202020204" pitchFamily="34" charset="0"/>
              </a:defRPr>
            </a:lvl1pPr>
          </a:lstStyle>
          <a:p>
            <a:endParaRPr lang="en-US" dirty="0"/>
          </a:p>
        </p:txBody>
      </p:sp>
      <p:sp>
        <p:nvSpPr>
          <p:cNvPr id="3" name="Content Placeholder 2"/>
          <p:cNvSpPr>
            <a:spLocks noGrp="1"/>
          </p:cNvSpPr>
          <p:nvPr>
            <p:ph idx="1"/>
          </p:nvPr>
        </p:nvSpPr>
        <p:spPr>
          <a:xfrm>
            <a:off x="609600" y="3003082"/>
            <a:ext cx="10972800" cy="3272589"/>
          </a:xfrm>
          <a:prstGeom prst="rect">
            <a:avLst/>
          </a:prstGeom>
        </p:spPr>
        <p:txBody>
          <a:bodyPr>
            <a:normAutofit/>
          </a:bodyPr>
          <a:lstStyle>
            <a:lvl1pPr>
              <a:spcBef>
                <a:spcPts val="0"/>
              </a:spcBef>
              <a:buClr>
                <a:srgbClr val="122147"/>
              </a:buClr>
              <a:defRPr>
                <a:solidFill>
                  <a:srgbClr val="122147"/>
                </a:solidFill>
              </a:defRPr>
            </a:lvl1pPr>
            <a:lvl2pPr>
              <a:spcBef>
                <a:spcPts val="0"/>
              </a:spcBef>
              <a:buClr>
                <a:srgbClr val="122147"/>
              </a:buClr>
              <a:defRPr>
                <a:solidFill>
                  <a:srgbClr val="122147"/>
                </a:solidFill>
              </a:defRPr>
            </a:lvl2pPr>
            <a:lvl3pPr>
              <a:spcBef>
                <a:spcPts val="0"/>
              </a:spcBef>
              <a:buClr>
                <a:srgbClr val="122147"/>
              </a:buClr>
              <a:defRPr>
                <a:solidFill>
                  <a:srgbClr val="122147"/>
                </a:solidFill>
              </a:defRPr>
            </a:lvl3pPr>
            <a:lvl4pPr>
              <a:spcBef>
                <a:spcPts val="0"/>
              </a:spcBef>
              <a:buClr>
                <a:srgbClr val="122147"/>
              </a:buClr>
              <a:defRPr>
                <a:solidFill>
                  <a:srgbClr val="122147"/>
                </a:solidFill>
              </a:defRPr>
            </a:lvl4pPr>
            <a:lvl5pPr>
              <a:spcBef>
                <a:spcPts val="0"/>
              </a:spcBef>
              <a:buClr>
                <a:srgbClr val="122147"/>
              </a:buClr>
              <a:defRPr>
                <a:solidFill>
                  <a:srgbClr val="1221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5"/>
          </p:nvPr>
        </p:nvSpPr>
        <p:spPr>
          <a:xfrm>
            <a:off x="601248" y="6199187"/>
            <a:ext cx="10968318" cy="573087"/>
          </a:xfrm>
          <a:prstGeom prst="rect">
            <a:avLst/>
          </a:prstGeom>
        </p:spPr>
        <p:txBody>
          <a:bodyPr anchor="b">
            <a:normAutofit/>
          </a:bodyPr>
          <a:lstStyle>
            <a:lvl1pPr marL="0" indent="0">
              <a:spcBef>
                <a:spcPts val="0"/>
              </a:spcBef>
              <a:buNone/>
              <a:defRPr sz="1000">
                <a:latin typeface="Century Gothic" panose="020B0502020202020204" pitchFamily="34" charset="0"/>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lvl="0"/>
            <a:endParaRPr lang="en-US" dirty="0"/>
          </a:p>
        </p:txBody>
      </p:sp>
    </p:spTree>
    <p:extLst>
      <p:ext uri="{BB962C8B-B14F-4D97-AF65-F5344CB8AC3E}">
        <p14:creationId xmlns:p14="http://schemas.microsoft.com/office/powerpoint/2010/main" val="4201069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_option 1">
    <p:spTree>
      <p:nvGrpSpPr>
        <p:cNvPr id="1" name=""/>
        <p:cNvGrpSpPr/>
        <p:nvPr/>
      </p:nvGrpSpPr>
      <p:grpSpPr>
        <a:xfrm>
          <a:off x="0" y="0"/>
          <a:ext cx="0" cy="0"/>
          <a:chOff x="0" y="0"/>
          <a:chExt cx="0" cy="0"/>
        </a:xfrm>
      </p:grpSpPr>
      <p:sp>
        <p:nvSpPr>
          <p:cNvPr id="2" name="Title 1"/>
          <p:cNvSpPr>
            <a:spLocks noGrp="1"/>
          </p:cNvSpPr>
          <p:nvPr>
            <p:ph type="title"/>
          </p:nvPr>
        </p:nvSpPr>
        <p:spPr>
          <a:xfrm>
            <a:off x="1136850" y="587141"/>
            <a:ext cx="10445549" cy="1174282"/>
          </a:xfrm>
          <a:prstGeom prst="rect">
            <a:avLst/>
          </a:prstGeom>
        </p:spPr>
        <p:txBody>
          <a:bodyPr anchor="ctr">
            <a:normAutofit/>
          </a:bodyPr>
          <a:lstStyle>
            <a:lvl1pPr>
              <a:defRPr sz="4800" baseline="0">
                <a:solidFill>
                  <a:srgbClr val="052049"/>
                </a:solidFill>
                <a:effectLst/>
                <a:latin typeface="Century Gothic" panose="020B0502020202020204" pitchFamily="34" charset="0"/>
              </a:defRPr>
            </a:lvl1pPr>
          </a:lstStyle>
          <a:p>
            <a:endParaRPr lang="en-US" dirty="0"/>
          </a:p>
        </p:txBody>
      </p:sp>
      <p:sp>
        <p:nvSpPr>
          <p:cNvPr id="4" name="Text Placeholder 2"/>
          <p:cNvSpPr>
            <a:spLocks noGrp="1"/>
          </p:cNvSpPr>
          <p:nvPr>
            <p:ph type="body" idx="1"/>
          </p:nvPr>
        </p:nvSpPr>
        <p:spPr>
          <a:xfrm>
            <a:off x="609600" y="2847472"/>
            <a:ext cx="5386917" cy="639762"/>
          </a:xfrm>
          <a:prstGeom prst="rect">
            <a:avLst/>
          </a:prstGeom>
        </p:spPr>
        <p:txBody>
          <a:bodyPr anchor="b">
            <a:normAutofit/>
          </a:bodyPr>
          <a:lstStyle>
            <a:lvl1pPr>
              <a:defRPr lang="en-US" sz="3200" b="1" dirty="0">
                <a:solidFill>
                  <a:srgbClr val="052049"/>
                </a:solidFill>
              </a:defRPr>
            </a:lvl1pPr>
          </a:lstStyle>
          <a:p>
            <a:pPr marL="0" lvl="0" indent="0">
              <a:buNone/>
            </a:pPr>
            <a:r>
              <a:rPr lang="en-US" dirty="0"/>
              <a:t>Click to edit Master text styles</a:t>
            </a:r>
          </a:p>
        </p:txBody>
      </p:sp>
      <p:sp>
        <p:nvSpPr>
          <p:cNvPr id="5" name="Content Placeholder 3"/>
          <p:cNvSpPr>
            <a:spLocks noGrp="1"/>
          </p:cNvSpPr>
          <p:nvPr>
            <p:ph sz="half" idx="2"/>
          </p:nvPr>
        </p:nvSpPr>
        <p:spPr>
          <a:xfrm>
            <a:off x="609600" y="3598359"/>
            <a:ext cx="5386917" cy="2917941"/>
          </a:xfrm>
          <a:prstGeom prst="rect">
            <a:avLst/>
          </a:prstGeom>
        </p:spPr>
        <p:txBody>
          <a:bodyPr>
            <a:normAutofit/>
          </a:bodyPr>
          <a:lstStyle>
            <a:lvl1pPr>
              <a:defRPr lang="en-US" sz="2800" dirty="0">
                <a:solidFill>
                  <a:srgbClr val="122147"/>
                </a:solidFill>
              </a:defRPr>
            </a:lvl1pPr>
            <a:lvl2pPr>
              <a:defRPr lang="en-US" sz="2400" dirty="0">
                <a:solidFill>
                  <a:srgbClr val="122147"/>
                </a:solidFill>
              </a:defRPr>
            </a:lvl2pPr>
            <a:lvl3pPr>
              <a:defRPr lang="en-US" sz="2000" dirty="0">
                <a:solidFill>
                  <a:srgbClr val="122147"/>
                </a:solidFill>
              </a:defRPr>
            </a:lvl3pPr>
            <a:lvl4pPr>
              <a:defRPr lang="en-US" sz="1800" dirty="0">
                <a:solidFill>
                  <a:srgbClr val="122147"/>
                </a:solidFill>
              </a:defRPr>
            </a:lvl4pPr>
            <a:lvl5pPr>
              <a:defRPr lang="en-US" sz="1800" dirty="0">
                <a:solidFill>
                  <a:srgbClr val="122147"/>
                </a:solidFill>
              </a:defRPr>
            </a:lvl5pPr>
          </a:lstStyle>
          <a:p>
            <a:pPr lvl="0">
              <a:spcBef>
                <a:spcPts val="0"/>
              </a:spcBef>
              <a:buClr>
                <a:srgbClr val="122147"/>
              </a:buClr>
            </a:pPr>
            <a:r>
              <a:rPr lang="en-US" dirty="0"/>
              <a:t>Click to edit Master text styles</a:t>
            </a:r>
          </a:p>
          <a:p>
            <a:pPr lvl="1">
              <a:spcBef>
                <a:spcPts val="0"/>
              </a:spcBef>
              <a:buClr>
                <a:srgbClr val="122147"/>
              </a:buClr>
            </a:pPr>
            <a:r>
              <a:rPr lang="en-US" dirty="0"/>
              <a:t>Second level</a:t>
            </a:r>
          </a:p>
          <a:p>
            <a:pPr lvl="2">
              <a:spcBef>
                <a:spcPts val="0"/>
              </a:spcBef>
              <a:buClr>
                <a:srgbClr val="122147"/>
              </a:buClr>
            </a:pPr>
            <a:r>
              <a:rPr lang="en-US" dirty="0"/>
              <a:t>Third level</a:t>
            </a:r>
          </a:p>
          <a:p>
            <a:pPr lvl="3">
              <a:spcBef>
                <a:spcPts val="0"/>
              </a:spcBef>
              <a:buClr>
                <a:srgbClr val="122147"/>
              </a:buClr>
            </a:pPr>
            <a:r>
              <a:rPr lang="en-US" dirty="0"/>
              <a:t>Fourth level</a:t>
            </a:r>
          </a:p>
          <a:p>
            <a:pPr lvl="4">
              <a:spcBef>
                <a:spcPts val="0"/>
              </a:spcBef>
              <a:buClr>
                <a:srgbClr val="122147"/>
              </a:buClr>
            </a:pPr>
            <a:r>
              <a:rPr lang="en-US" dirty="0"/>
              <a:t>Fifth level</a:t>
            </a:r>
          </a:p>
        </p:txBody>
      </p:sp>
      <p:sp>
        <p:nvSpPr>
          <p:cNvPr id="6" name="Text Placeholder 4"/>
          <p:cNvSpPr>
            <a:spLocks noGrp="1"/>
          </p:cNvSpPr>
          <p:nvPr>
            <p:ph type="body" sz="quarter" idx="3"/>
          </p:nvPr>
        </p:nvSpPr>
        <p:spPr>
          <a:xfrm>
            <a:off x="6193368" y="2847472"/>
            <a:ext cx="5389033" cy="639762"/>
          </a:xfrm>
          <a:prstGeom prst="rect">
            <a:avLst/>
          </a:prstGeom>
        </p:spPr>
        <p:txBody>
          <a:bodyPr anchor="b">
            <a:normAutofit/>
          </a:bodyPr>
          <a:lstStyle>
            <a:lvl1pPr marL="0" indent="0">
              <a:buNone/>
              <a:defRPr sz="3200" b="1">
                <a:solidFill>
                  <a:srgbClr val="052049"/>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6193368" y="3598359"/>
            <a:ext cx="5389033" cy="2917941"/>
          </a:xfrm>
          <a:prstGeom prst="rect">
            <a:avLst/>
          </a:prstGeom>
        </p:spPr>
        <p:txBody>
          <a:bodyPr>
            <a:normAutofit/>
          </a:bodyPr>
          <a:lstStyle>
            <a:lvl1pPr>
              <a:defRPr lang="en-US" sz="2800" dirty="0">
                <a:solidFill>
                  <a:srgbClr val="122147"/>
                </a:solidFill>
              </a:defRPr>
            </a:lvl1pPr>
            <a:lvl2pPr>
              <a:defRPr lang="en-US" sz="2400" dirty="0">
                <a:solidFill>
                  <a:srgbClr val="122147"/>
                </a:solidFill>
              </a:defRPr>
            </a:lvl2pPr>
            <a:lvl3pPr>
              <a:defRPr lang="en-US" sz="2000" dirty="0">
                <a:solidFill>
                  <a:srgbClr val="122147"/>
                </a:solidFill>
              </a:defRPr>
            </a:lvl3pPr>
            <a:lvl4pPr>
              <a:defRPr lang="en-US" sz="1800" dirty="0">
                <a:solidFill>
                  <a:srgbClr val="122147"/>
                </a:solidFill>
              </a:defRPr>
            </a:lvl4pPr>
            <a:lvl5pPr>
              <a:defRPr lang="en-US" sz="1800" dirty="0">
                <a:solidFill>
                  <a:srgbClr val="122147"/>
                </a:solidFill>
              </a:defRPr>
            </a:lvl5pPr>
          </a:lstStyle>
          <a:p>
            <a:pPr lvl="0">
              <a:spcBef>
                <a:spcPts val="0"/>
              </a:spcBef>
              <a:buClr>
                <a:srgbClr val="122147"/>
              </a:buClr>
            </a:pPr>
            <a:r>
              <a:rPr lang="en-US" dirty="0"/>
              <a:t>Click to edit Master text styles</a:t>
            </a:r>
          </a:p>
          <a:p>
            <a:pPr lvl="1">
              <a:spcBef>
                <a:spcPts val="0"/>
              </a:spcBef>
              <a:buClr>
                <a:srgbClr val="122147"/>
              </a:buClr>
            </a:pPr>
            <a:r>
              <a:rPr lang="en-US" dirty="0"/>
              <a:t>Second level</a:t>
            </a:r>
          </a:p>
          <a:p>
            <a:pPr lvl="2">
              <a:spcBef>
                <a:spcPts val="0"/>
              </a:spcBef>
              <a:buClr>
                <a:srgbClr val="122147"/>
              </a:buClr>
            </a:pPr>
            <a:r>
              <a:rPr lang="en-US" dirty="0"/>
              <a:t>Third level</a:t>
            </a:r>
          </a:p>
          <a:p>
            <a:pPr lvl="3">
              <a:spcBef>
                <a:spcPts val="0"/>
              </a:spcBef>
              <a:buClr>
                <a:srgbClr val="122147"/>
              </a:buClr>
            </a:pPr>
            <a:r>
              <a:rPr lang="en-US" dirty="0"/>
              <a:t>Fourth level</a:t>
            </a:r>
          </a:p>
          <a:p>
            <a:pPr lvl="4">
              <a:spcBef>
                <a:spcPts val="0"/>
              </a:spcBef>
              <a:buClr>
                <a:srgbClr val="122147"/>
              </a:buClr>
            </a:pPr>
            <a:r>
              <a:rPr lang="en-US" dirty="0"/>
              <a:t>Fifth level</a:t>
            </a:r>
          </a:p>
        </p:txBody>
      </p:sp>
    </p:spTree>
    <p:extLst>
      <p:ext uri="{BB962C8B-B14F-4D97-AF65-F5344CB8AC3E}">
        <p14:creationId xmlns:p14="http://schemas.microsoft.com/office/powerpoint/2010/main" val="72705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mphasis - dark blue">
    <p:spTree>
      <p:nvGrpSpPr>
        <p:cNvPr id="1" name=""/>
        <p:cNvGrpSpPr/>
        <p:nvPr/>
      </p:nvGrpSpPr>
      <p:grpSpPr>
        <a:xfrm>
          <a:off x="0" y="0"/>
          <a:ext cx="0" cy="0"/>
          <a:chOff x="0" y="0"/>
          <a:chExt cx="0" cy="0"/>
        </a:xfrm>
      </p:grpSpPr>
      <p:sp>
        <p:nvSpPr>
          <p:cNvPr id="3" name="Rectangle 2"/>
          <p:cNvSpPr/>
          <p:nvPr userDrawn="1"/>
        </p:nvSpPr>
        <p:spPr>
          <a:xfrm>
            <a:off x="-203200" y="-152400"/>
            <a:ext cx="12700000" cy="7162800"/>
          </a:xfrm>
          <a:prstGeom prst="rect">
            <a:avLst/>
          </a:prstGeom>
          <a:solidFill>
            <a:srgbClr val="052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p:cNvSpPr>
          <p:nvPr>
            <p:ph type="body" sz="quarter" idx="10"/>
          </p:nvPr>
        </p:nvSpPr>
        <p:spPr>
          <a:xfrm>
            <a:off x="1117600" y="2514600"/>
            <a:ext cx="10261600" cy="1828800"/>
          </a:xfrm>
          <a:prstGeom prst="rect">
            <a:avLst/>
          </a:prstGeom>
        </p:spPr>
        <p:txBody>
          <a:bodyPr>
            <a:normAutofit/>
          </a:bodyPr>
          <a:lstStyle>
            <a:lvl1pPr marL="0" indent="0">
              <a:buFontTx/>
              <a:buNone/>
              <a:defRPr sz="6000" b="1"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77409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Emphasis - bright blue">
    <p:spTree>
      <p:nvGrpSpPr>
        <p:cNvPr id="1" name=""/>
        <p:cNvGrpSpPr/>
        <p:nvPr/>
      </p:nvGrpSpPr>
      <p:grpSpPr>
        <a:xfrm>
          <a:off x="0" y="0"/>
          <a:ext cx="0" cy="0"/>
          <a:chOff x="0" y="0"/>
          <a:chExt cx="0" cy="0"/>
        </a:xfrm>
      </p:grpSpPr>
      <p:sp>
        <p:nvSpPr>
          <p:cNvPr id="3" name="Rectangle 2"/>
          <p:cNvSpPr/>
          <p:nvPr userDrawn="1"/>
        </p:nvSpPr>
        <p:spPr>
          <a:xfrm>
            <a:off x="-203200" y="-152400"/>
            <a:ext cx="12700000" cy="7162800"/>
          </a:xfrm>
          <a:prstGeom prst="rect">
            <a:avLst/>
          </a:prstGeom>
          <a:solidFill>
            <a:srgbClr val="178C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4"/>
          <p:cNvSpPr>
            <a:spLocks noGrp="1"/>
          </p:cNvSpPr>
          <p:nvPr>
            <p:ph type="body" sz="quarter" idx="10"/>
          </p:nvPr>
        </p:nvSpPr>
        <p:spPr>
          <a:xfrm>
            <a:off x="1117600" y="2514600"/>
            <a:ext cx="10261600" cy="1828800"/>
          </a:xfrm>
          <a:prstGeom prst="rect">
            <a:avLst/>
          </a:prstGeom>
        </p:spPr>
        <p:txBody>
          <a:bodyPr>
            <a:normAutofit/>
          </a:bodyPr>
          <a:lstStyle>
            <a:lvl1pPr marL="0" indent="0">
              <a:buFontTx/>
              <a:buNone/>
              <a:defRPr sz="6000" b="1"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627668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Emphasis - orange">
    <p:spTree>
      <p:nvGrpSpPr>
        <p:cNvPr id="1" name=""/>
        <p:cNvGrpSpPr/>
        <p:nvPr/>
      </p:nvGrpSpPr>
      <p:grpSpPr>
        <a:xfrm>
          <a:off x="0" y="0"/>
          <a:ext cx="0" cy="0"/>
          <a:chOff x="0" y="0"/>
          <a:chExt cx="0" cy="0"/>
        </a:xfrm>
      </p:grpSpPr>
      <p:sp>
        <p:nvSpPr>
          <p:cNvPr id="3" name="Rectangle 2"/>
          <p:cNvSpPr/>
          <p:nvPr userDrawn="1"/>
        </p:nvSpPr>
        <p:spPr>
          <a:xfrm>
            <a:off x="-203200" y="-152400"/>
            <a:ext cx="12700000" cy="7162800"/>
          </a:xfrm>
          <a:prstGeom prst="rect">
            <a:avLst/>
          </a:prstGeom>
          <a:solidFill>
            <a:srgbClr val="F480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4"/>
          <p:cNvSpPr>
            <a:spLocks noGrp="1"/>
          </p:cNvSpPr>
          <p:nvPr>
            <p:ph type="body" sz="quarter" idx="10"/>
          </p:nvPr>
        </p:nvSpPr>
        <p:spPr>
          <a:xfrm>
            <a:off x="1117600" y="2514600"/>
            <a:ext cx="10261600" cy="1828800"/>
          </a:xfrm>
          <a:prstGeom prst="rect">
            <a:avLst/>
          </a:prstGeom>
        </p:spPr>
        <p:txBody>
          <a:bodyPr>
            <a:normAutofit/>
          </a:bodyPr>
          <a:lstStyle>
            <a:lvl1pPr marL="0" indent="0">
              <a:buFontTx/>
              <a:buNone/>
              <a:defRPr sz="6000" b="1" baseline="0">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27542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406400" y="4220730"/>
            <a:ext cx="9855200" cy="1194391"/>
          </a:xfrm>
          <a:prstGeom prst="rect">
            <a:avLst/>
          </a:prstGeom>
        </p:spPr>
        <p:txBody>
          <a:bodyPr anchor="b"/>
          <a:lstStyle>
            <a:lvl1pPr marL="0" indent="0" algn="l">
              <a:spcBef>
                <a:spcPts val="0"/>
              </a:spcBef>
              <a:buFontTx/>
              <a:buNone/>
              <a:defRPr sz="3600" b="1" baseline="0">
                <a:solidFill>
                  <a:srgbClr val="052049"/>
                </a:solidFill>
                <a:latin typeface="+mn-lt"/>
              </a:defRPr>
            </a:lvl1pPr>
            <a:lvl2pPr marL="457200" indent="0" algn="l">
              <a:spcBef>
                <a:spcPts val="0"/>
              </a:spcBef>
              <a:buFontTx/>
              <a:buNone/>
              <a:defRPr sz="2400">
                <a:solidFill>
                  <a:srgbClr val="7B7730"/>
                </a:solidFill>
              </a:defRPr>
            </a:lvl2pPr>
            <a:lvl3pPr marL="914400" indent="0" algn="r">
              <a:buFontTx/>
              <a:buNone/>
              <a:defRPr/>
            </a:lvl3pPr>
            <a:lvl4pPr marL="1371600" indent="0" algn="r">
              <a:buFontTx/>
              <a:buNone/>
              <a:defRPr/>
            </a:lvl4pPr>
            <a:lvl5pPr marL="1828800" indent="0" algn="r">
              <a:buFontTx/>
              <a:buNone/>
              <a:defRPr/>
            </a:lvl5pPr>
          </a:lstStyle>
          <a:p>
            <a:pPr lvl="0"/>
            <a:endParaRPr lang="en-US" dirty="0"/>
          </a:p>
        </p:txBody>
      </p:sp>
      <p:sp>
        <p:nvSpPr>
          <p:cNvPr id="5" name="Text Placeholder 4"/>
          <p:cNvSpPr>
            <a:spLocks noGrp="1"/>
          </p:cNvSpPr>
          <p:nvPr>
            <p:ph type="body" sz="quarter" idx="11"/>
          </p:nvPr>
        </p:nvSpPr>
        <p:spPr>
          <a:xfrm>
            <a:off x="406400" y="5422605"/>
            <a:ext cx="9855200" cy="1194391"/>
          </a:xfrm>
          <a:prstGeom prst="rect">
            <a:avLst/>
          </a:prstGeom>
        </p:spPr>
        <p:txBody>
          <a:bodyPr/>
          <a:lstStyle>
            <a:lvl1pPr marL="0" indent="0" algn="l">
              <a:spcBef>
                <a:spcPts val="0"/>
              </a:spcBef>
              <a:buFontTx/>
              <a:buNone/>
              <a:defRPr lang="en-US" sz="3200" b="1" kern="1200" dirty="0">
                <a:solidFill>
                  <a:srgbClr val="178CCB"/>
                </a:solidFill>
                <a:latin typeface="+mn-lt"/>
                <a:ea typeface="+mn-ea"/>
                <a:cs typeface="+mn-cs"/>
              </a:defRPr>
            </a:lvl1pPr>
            <a:lvl2pPr marL="457200" indent="0" algn="l">
              <a:spcBef>
                <a:spcPts val="0"/>
              </a:spcBef>
              <a:buFontTx/>
              <a:buNone/>
              <a:defRPr sz="2400">
                <a:solidFill>
                  <a:srgbClr val="7B7730"/>
                </a:solidFill>
              </a:defRPr>
            </a:lvl2pPr>
            <a:lvl3pPr marL="914400" indent="0" algn="r">
              <a:buFontTx/>
              <a:buNone/>
              <a:defRPr/>
            </a:lvl3pPr>
            <a:lvl4pPr marL="1371600" indent="0" algn="r">
              <a:buFontTx/>
              <a:buNone/>
              <a:defRPr/>
            </a:lvl4pPr>
            <a:lvl5pPr marL="1828800" indent="0" algn="r">
              <a:buFontTx/>
              <a:buNone/>
              <a:defRPr/>
            </a:lvl5pPr>
          </a:lstStyle>
          <a:p>
            <a:pPr lvl="0"/>
            <a:endParaRPr lang="en-US" dirty="0"/>
          </a:p>
        </p:txBody>
      </p:sp>
      <p:sp>
        <p:nvSpPr>
          <p:cNvPr id="6" name="Title 1"/>
          <p:cNvSpPr>
            <a:spLocks noGrp="1"/>
          </p:cNvSpPr>
          <p:nvPr>
            <p:ph type="title"/>
          </p:nvPr>
        </p:nvSpPr>
        <p:spPr>
          <a:xfrm>
            <a:off x="1136850" y="587141"/>
            <a:ext cx="10445549" cy="1174282"/>
          </a:xfrm>
          <a:prstGeom prst="rect">
            <a:avLst/>
          </a:prstGeom>
        </p:spPr>
        <p:txBody>
          <a:bodyPr anchor="ctr">
            <a:normAutofit/>
          </a:bodyPr>
          <a:lstStyle>
            <a:lvl1pPr>
              <a:defRPr sz="4800" baseline="0">
                <a:solidFill>
                  <a:srgbClr val="052049"/>
                </a:solidFill>
                <a:effectLst/>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94304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Blue Title Large Body">
    <p:spTree>
      <p:nvGrpSpPr>
        <p:cNvPr id="1" name=""/>
        <p:cNvGrpSpPr/>
        <p:nvPr/>
      </p:nvGrpSpPr>
      <p:grpSpPr>
        <a:xfrm>
          <a:off x="0" y="0"/>
          <a:ext cx="0" cy="0"/>
          <a:chOff x="0" y="0"/>
          <a:chExt cx="0" cy="0"/>
        </a:xfrm>
      </p:grpSpPr>
      <p:sp>
        <p:nvSpPr>
          <p:cNvPr id="8" name="Title 1"/>
          <p:cNvSpPr>
            <a:spLocks noGrp="1"/>
          </p:cNvSpPr>
          <p:nvPr>
            <p:ph type="title"/>
          </p:nvPr>
        </p:nvSpPr>
        <p:spPr>
          <a:xfrm>
            <a:off x="609600" y="556420"/>
            <a:ext cx="10972800" cy="868362"/>
          </a:xfrm>
          <a:prstGeom prst="rect">
            <a:avLst/>
          </a:prstGeom>
        </p:spPr>
        <p:txBody>
          <a:bodyPr anchor="ctr">
            <a:normAutofit/>
          </a:bodyPr>
          <a:lstStyle>
            <a:lvl1pPr algn="r">
              <a:defRPr lang="en-US" sz="4400" b="1" kern="1200" dirty="0">
                <a:solidFill>
                  <a:srgbClr val="0093D0"/>
                </a:solidFill>
                <a:effectLst/>
                <a:latin typeface="Century Gothic" panose="020B0502020202020204" pitchFamily="34" charset="0"/>
                <a:ea typeface="+mj-ea"/>
                <a:cs typeface="+mj-cs"/>
              </a:defRPr>
            </a:lvl1pPr>
          </a:lstStyle>
          <a:p>
            <a:endParaRPr lang="en-US" dirty="0"/>
          </a:p>
        </p:txBody>
      </p:sp>
      <p:sp>
        <p:nvSpPr>
          <p:cNvPr id="9" name="Content Placeholder 2"/>
          <p:cNvSpPr>
            <a:spLocks noGrp="1"/>
          </p:cNvSpPr>
          <p:nvPr>
            <p:ph idx="1"/>
          </p:nvPr>
        </p:nvSpPr>
        <p:spPr>
          <a:xfrm>
            <a:off x="609600" y="1607419"/>
            <a:ext cx="10972800" cy="4581625"/>
          </a:xfrm>
          <a:prstGeom prst="rect">
            <a:avLst/>
          </a:prstGeom>
        </p:spPr>
        <p:txBody>
          <a:bodyPr>
            <a:normAutofit/>
          </a:bodyPr>
          <a:lstStyle>
            <a:lvl1pPr>
              <a:defRPr lang="en-US" sz="3200" dirty="0">
                <a:solidFill>
                  <a:srgbClr val="122147"/>
                </a:solidFill>
              </a:defRPr>
            </a:lvl1pPr>
            <a:lvl2pPr>
              <a:defRPr lang="en-US" sz="2800" dirty="0">
                <a:solidFill>
                  <a:srgbClr val="122147"/>
                </a:solidFill>
              </a:defRPr>
            </a:lvl2pPr>
            <a:lvl3pPr>
              <a:defRPr lang="en-US" sz="2400" dirty="0">
                <a:solidFill>
                  <a:srgbClr val="122147"/>
                </a:solidFill>
              </a:defRPr>
            </a:lvl3pPr>
            <a:lvl4pPr>
              <a:defRPr lang="en-US" sz="2000" dirty="0">
                <a:solidFill>
                  <a:srgbClr val="122147"/>
                </a:solidFill>
              </a:defRPr>
            </a:lvl4pPr>
            <a:lvl5pPr>
              <a:defRPr lang="en-US" sz="2000"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11" name="Content Placeholder 5"/>
          <p:cNvSpPr>
            <a:spLocks noGrp="1"/>
          </p:cNvSpPr>
          <p:nvPr>
            <p:ph sz="quarter" idx="15"/>
          </p:nvPr>
        </p:nvSpPr>
        <p:spPr>
          <a:xfrm>
            <a:off x="601248" y="6199187"/>
            <a:ext cx="10968318" cy="573087"/>
          </a:xfrm>
          <a:prstGeom prst="rect">
            <a:avLst/>
          </a:prstGeom>
        </p:spPr>
        <p:txBody>
          <a:bodyPr anchor="b">
            <a:normAutofit/>
          </a:bodyPr>
          <a:lstStyle>
            <a:lvl1pPr>
              <a:defRPr lang="en-US" sz="1000" dirty="0">
                <a:latin typeface="Century Gothic" panose="020B0502020202020204" pitchFamily="34" charset="0"/>
              </a:defRPr>
            </a:lvl1pPr>
          </a:lstStyle>
          <a:p>
            <a:pPr marL="0" lvl="0" indent="0">
              <a:lnSpc>
                <a:spcPct val="100000"/>
              </a:lnSpc>
              <a:spcBef>
                <a:spcPts val="0"/>
              </a:spcBef>
              <a:buNone/>
            </a:pPr>
            <a:endParaRPr lang="en-US" dirty="0"/>
          </a:p>
        </p:txBody>
      </p:sp>
    </p:spTree>
    <p:extLst>
      <p:ext uri="{BB962C8B-B14F-4D97-AF65-F5344CB8AC3E}">
        <p14:creationId xmlns:p14="http://schemas.microsoft.com/office/powerpoint/2010/main" val="17019650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vy Twin">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09600" y="1676400"/>
            <a:ext cx="5386917" cy="639762"/>
          </a:xfrm>
          <a:prstGeom prst="rect">
            <a:avLst/>
          </a:prstGeom>
        </p:spPr>
        <p:txBody>
          <a:bodyPr anchor="b">
            <a:normAutofit/>
          </a:bodyPr>
          <a:lstStyle>
            <a:lvl1pPr marL="0" indent="0">
              <a:buNone/>
              <a:defRPr sz="3200" b="1">
                <a:solidFill>
                  <a:srgbClr val="052049"/>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1" name="Content Placeholder 3"/>
          <p:cNvSpPr>
            <a:spLocks noGrp="1"/>
          </p:cNvSpPr>
          <p:nvPr>
            <p:ph sz="half" idx="2"/>
          </p:nvPr>
        </p:nvSpPr>
        <p:spPr>
          <a:xfrm>
            <a:off x="609600" y="2427286"/>
            <a:ext cx="5386917" cy="4262271"/>
          </a:xfrm>
          <a:prstGeom prst="rect">
            <a:avLst/>
          </a:prstGeom>
        </p:spPr>
        <p:txBody>
          <a:bodyPr>
            <a:normAutofit/>
          </a:bodyPr>
          <a:lstStyle>
            <a:lvl1pPr>
              <a:defRPr lang="en-US" dirty="0" smtClean="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smtClean="0"/>
              <a:t>Click to edit Master text styles</a:t>
            </a:r>
          </a:p>
          <a:p>
            <a:pPr marL="742950" lvl="1" indent="-285750">
              <a:spcBef>
                <a:spcPts val="0"/>
              </a:spcBef>
              <a:buClr>
                <a:srgbClr val="122147"/>
              </a:buClr>
              <a:buChar char="–"/>
            </a:pPr>
            <a:r>
              <a:rPr lang="en-US" dirty="0" smtClean="0"/>
              <a:t>Second </a:t>
            </a:r>
            <a:r>
              <a:rPr lang="en-US" dirty="0"/>
              <a:t>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12" name="Text Placeholder 4"/>
          <p:cNvSpPr>
            <a:spLocks noGrp="1"/>
          </p:cNvSpPr>
          <p:nvPr>
            <p:ph type="body" sz="quarter" idx="3"/>
          </p:nvPr>
        </p:nvSpPr>
        <p:spPr>
          <a:xfrm>
            <a:off x="6193368" y="1676400"/>
            <a:ext cx="5389033" cy="639762"/>
          </a:xfrm>
          <a:prstGeom prst="rect">
            <a:avLst/>
          </a:prstGeom>
        </p:spPr>
        <p:txBody>
          <a:bodyPr anchor="b">
            <a:normAutofit/>
          </a:bodyPr>
          <a:lstStyle>
            <a:lvl1pPr marL="0" indent="0">
              <a:buNone/>
              <a:defRPr lang="en-US" sz="3200" b="1" kern="1200" dirty="0">
                <a:solidFill>
                  <a:srgbClr val="052049"/>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3" name="Content Placeholder 5"/>
          <p:cNvSpPr>
            <a:spLocks noGrp="1"/>
          </p:cNvSpPr>
          <p:nvPr>
            <p:ph sz="quarter" idx="4"/>
          </p:nvPr>
        </p:nvSpPr>
        <p:spPr>
          <a:xfrm>
            <a:off x="6193368" y="2427287"/>
            <a:ext cx="5389033" cy="4262270"/>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7" name="Title 1"/>
          <p:cNvSpPr>
            <a:spLocks noGrp="1"/>
          </p:cNvSpPr>
          <p:nvPr>
            <p:ph type="title"/>
          </p:nvPr>
        </p:nvSpPr>
        <p:spPr>
          <a:xfrm>
            <a:off x="609600" y="556420"/>
            <a:ext cx="10972800" cy="868362"/>
          </a:xfrm>
          <a:prstGeom prst="rect">
            <a:avLst/>
          </a:prstGeom>
        </p:spPr>
        <p:txBody>
          <a:bodyPr anchor="ctr">
            <a:normAutofit/>
          </a:bodyPr>
          <a:lstStyle>
            <a:lvl1pPr>
              <a:defRPr sz="4400" b="1" baseline="0">
                <a:solidFill>
                  <a:srgbClr val="052049"/>
                </a:solidFill>
                <a:effectLst/>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160412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Twin">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609600" y="1676400"/>
            <a:ext cx="5386917" cy="639762"/>
          </a:xfrm>
          <a:prstGeom prst="rect">
            <a:avLst/>
          </a:prstGeom>
        </p:spPr>
        <p:txBody>
          <a:bodyPr anchor="b">
            <a:normAutofit/>
          </a:bodyPr>
          <a:lstStyle>
            <a:lvl1pPr marL="0" indent="0">
              <a:buNone/>
              <a:defRPr sz="3200" b="1">
                <a:solidFill>
                  <a:srgbClr val="052049"/>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1" name="Content Placeholder 3"/>
          <p:cNvSpPr>
            <a:spLocks noGrp="1"/>
          </p:cNvSpPr>
          <p:nvPr>
            <p:ph sz="half" idx="2"/>
          </p:nvPr>
        </p:nvSpPr>
        <p:spPr>
          <a:xfrm>
            <a:off x="609600" y="2427286"/>
            <a:ext cx="5386917" cy="4262271"/>
          </a:xfrm>
          <a:prstGeom prst="rect">
            <a:avLst/>
          </a:prstGeom>
        </p:spPr>
        <p:txBody>
          <a:bodyPr>
            <a:normAutofit/>
          </a:bodyPr>
          <a:lstStyle>
            <a:lvl1pPr>
              <a:defRPr lang="en-US" sz="2800" dirty="0" smtClean="0">
                <a:solidFill>
                  <a:srgbClr val="122147"/>
                </a:solidFill>
              </a:defRPr>
            </a:lvl1pPr>
            <a:lvl2pPr>
              <a:defRPr lang="en-US" sz="2400" dirty="0">
                <a:solidFill>
                  <a:srgbClr val="122147"/>
                </a:solidFill>
              </a:defRPr>
            </a:lvl2pPr>
            <a:lvl3pPr>
              <a:defRPr lang="en-US" sz="2000" dirty="0">
                <a:solidFill>
                  <a:srgbClr val="122147"/>
                </a:solidFill>
              </a:defRPr>
            </a:lvl3pPr>
            <a:lvl4pPr>
              <a:defRPr lang="en-US" sz="1800" dirty="0">
                <a:solidFill>
                  <a:srgbClr val="122147"/>
                </a:solidFill>
              </a:defRPr>
            </a:lvl4pPr>
            <a:lvl5pPr>
              <a:defRPr lang="en-US" sz="1800" dirty="0">
                <a:solidFill>
                  <a:srgbClr val="122147"/>
                </a:solidFill>
              </a:defRPr>
            </a:lvl5pPr>
          </a:lstStyle>
          <a:p>
            <a:pPr marL="342900" lvl="0" indent="-342900">
              <a:spcBef>
                <a:spcPts val="0"/>
              </a:spcBef>
              <a:buClr>
                <a:srgbClr val="122147"/>
              </a:buClr>
            </a:pPr>
            <a:r>
              <a:rPr lang="en-US" dirty="0" smtClean="0"/>
              <a:t>Click to edit Master text styles</a:t>
            </a:r>
          </a:p>
          <a:p>
            <a:pPr marL="742950" lvl="1" indent="-285750">
              <a:spcBef>
                <a:spcPts val="0"/>
              </a:spcBef>
              <a:buClr>
                <a:srgbClr val="122147"/>
              </a:buClr>
              <a:buChar char="–"/>
            </a:pPr>
            <a:r>
              <a:rPr lang="en-US" dirty="0" smtClean="0"/>
              <a:t>Second </a:t>
            </a:r>
            <a:r>
              <a:rPr lang="en-US" dirty="0"/>
              <a:t>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12" name="Text Placeholder 4"/>
          <p:cNvSpPr>
            <a:spLocks noGrp="1"/>
          </p:cNvSpPr>
          <p:nvPr>
            <p:ph type="body" sz="quarter" idx="3"/>
          </p:nvPr>
        </p:nvSpPr>
        <p:spPr>
          <a:xfrm>
            <a:off x="6193368" y="1676400"/>
            <a:ext cx="5389033" cy="639762"/>
          </a:xfrm>
          <a:prstGeom prst="rect">
            <a:avLst/>
          </a:prstGeom>
        </p:spPr>
        <p:txBody>
          <a:bodyPr anchor="b">
            <a:normAutofit/>
          </a:bodyPr>
          <a:lstStyle>
            <a:lvl1pPr marL="0" indent="0">
              <a:buNone/>
              <a:defRPr sz="3200" b="1">
                <a:solidFill>
                  <a:srgbClr val="052049"/>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3" name="Content Placeholder 5"/>
          <p:cNvSpPr>
            <a:spLocks noGrp="1"/>
          </p:cNvSpPr>
          <p:nvPr>
            <p:ph sz="quarter" idx="4"/>
          </p:nvPr>
        </p:nvSpPr>
        <p:spPr>
          <a:xfrm>
            <a:off x="6193368" y="2427287"/>
            <a:ext cx="5389033" cy="4262270"/>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8" name="Title 1"/>
          <p:cNvSpPr>
            <a:spLocks noGrp="1"/>
          </p:cNvSpPr>
          <p:nvPr>
            <p:ph type="title"/>
          </p:nvPr>
        </p:nvSpPr>
        <p:spPr>
          <a:xfrm>
            <a:off x="609600" y="556420"/>
            <a:ext cx="10972800" cy="868362"/>
          </a:xfrm>
          <a:prstGeom prst="rect">
            <a:avLst/>
          </a:prstGeom>
        </p:spPr>
        <p:txBody>
          <a:bodyPr anchor="ctr">
            <a:normAutofit/>
          </a:bodyPr>
          <a:lstStyle>
            <a:lvl1pPr algn="r">
              <a:defRPr lang="en-US" sz="4400" b="1" kern="1200" dirty="0">
                <a:solidFill>
                  <a:srgbClr val="0093D0"/>
                </a:solidFill>
                <a:effectLst/>
                <a:latin typeface="Century Gothic" panose="020B0502020202020204" pitchFamily="34" charset="0"/>
                <a:ea typeface="+mj-ea"/>
                <a:cs typeface="+mj-cs"/>
              </a:defRPr>
            </a:lvl1pPr>
          </a:lstStyle>
          <a:p>
            <a:endParaRPr lang="en-US" dirty="0"/>
          </a:p>
        </p:txBody>
      </p:sp>
    </p:spTree>
    <p:extLst>
      <p:ext uri="{BB962C8B-B14F-4D97-AF65-F5344CB8AC3E}">
        <p14:creationId xmlns:p14="http://schemas.microsoft.com/office/powerpoint/2010/main" val="9546914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ody Slide Template">
    <p:spTree>
      <p:nvGrpSpPr>
        <p:cNvPr id="1" name=""/>
        <p:cNvGrpSpPr/>
        <p:nvPr/>
      </p:nvGrpSpPr>
      <p:grpSpPr>
        <a:xfrm>
          <a:off x="0" y="0"/>
          <a:ext cx="0" cy="0"/>
          <a:chOff x="0" y="0"/>
          <a:chExt cx="0" cy="0"/>
        </a:xfrm>
      </p:grpSpPr>
      <p:sp>
        <p:nvSpPr>
          <p:cNvPr id="11" name="Title 1"/>
          <p:cNvSpPr>
            <a:spLocks noGrp="1"/>
          </p:cNvSpPr>
          <p:nvPr>
            <p:ph type="title"/>
          </p:nvPr>
        </p:nvSpPr>
        <p:spPr>
          <a:xfrm>
            <a:off x="609600" y="556420"/>
            <a:ext cx="10972800" cy="868362"/>
          </a:xfrm>
          <a:prstGeom prst="rect">
            <a:avLst/>
          </a:prstGeom>
        </p:spPr>
        <p:txBody>
          <a:bodyPr anchor="ctr">
            <a:normAutofit/>
          </a:bodyPr>
          <a:lstStyle>
            <a:lvl1pPr algn="l">
              <a:defRPr lang="en-US" sz="4400" b="1" kern="1200" dirty="0">
                <a:solidFill>
                  <a:srgbClr val="122147"/>
                </a:solidFill>
                <a:effectLst/>
                <a:latin typeface="Century Gothic" panose="020B0502020202020204" pitchFamily="34" charset="0"/>
                <a:ea typeface="+mj-ea"/>
                <a:cs typeface="+mj-cs"/>
              </a:defRPr>
            </a:lvl1pPr>
          </a:lstStyle>
          <a:p>
            <a:endParaRPr lang="en-US" dirty="0"/>
          </a:p>
        </p:txBody>
      </p:sp>
      <p:sp>
        <p:nvSpPr>
          <p:cNvPr id="12" name="Content Placeholder 2"/>
          <p:cNvSpPr>
            <a:spLocks noGrp="1"/>
          </p:cNvSpPr>
          <p:nvPr>
            <p:ph idx="1"/>
          </p:nvPr>
        </p:nvSpPr>
        <p:spPr>
          <a:xfrm>
            <a:off x="609600" y="1607419"/>
            <a:ext cx="5396564" cy="4581625"/>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13" name="Content Placeholder 5"/>
          <p:cNvSpPr>
            <a:spLocks noGrp="1"/>
          </p:cNvSpPr>
          <p:nvPr>
            <p:ph sz="quarter" idx="15"/>
          </p:nvPr>
        </p:nvSpPr>
        <p:spPr>
          <a:xfrm>
            <a:off x="601248" y="6199187"/>
            <a:ext cx="10968318" cy="573087"/>
          </a:xfrm>
          <a:prstGeom prst="rect">
            <a:avLst/>
          </a:prstGeom>
        </p:spPr>
        <p:txBody>
          <a:bodyPr anchor="b">
            <a:normAutofit/>
          </a:bodyPr>
          <a:lstStyle>
            <a:lvl1pPr>
              <a:defRPr lang="en-US" sz="1000" dirty="0">
                <a:latin typeface="Century Gothic" panose="020B0502020202020204" pitchFamily="34" charset="0"/>
              </a:defRPr>
            </a:lvl1pPr>
          </a:lstStyle>
          <a:p>
            <a:pPr marL="0" lvl="0" indent="0">
              <a:lnSpc>
                <a:spcPct val="100000"/>
              </a:lnSpc>
              <a:spcBef>
                <a:spcPts val="0"/>
              </a:spcBef>
              <a:buNone/>
            </a:pPr>
            <a:endParaRPr lang="en-US" dirty="0"/>
          </a:p>
        </p:txBody>
      </p:sp>
      <p:sp>
        <p:nvSpPr>
          <p:cNvPr id="14" name="Content Placeholder 2"/>
          <p:cNvSpPr>
            <a:spLocks noGrp="1"/>
          </p:cNvSpPr>
          <p:nvPr>
            <p:ph idx="16"/>
          </p:nvPr>
        </p:nvSpPr>
        <p:spPr>
          <a:xfrm>
            <a:off x="6189044" y="1607419"/>
            <a:ext cx="5393356" cy="4581625"/>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Tree>
    <p:extLst>
      <p:ext uri="{BB962C8B-B14F-4D97-AF65-F5344CB8AC3E}">
        <p14:creationId xmlns:p14="http://schemas.microsoft.com/office/powerpoint/2010/main" val="35514331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ody Slide Template">
    <p:spTree>
      <p:nvGrpSpPr>
        <p:cNvPr id="1" name=""/>
        <p:cNvGrpSpPr/>
        <p:nvPr/>
      </p:nvGrpSpPr>
      <p:grpSpPr>
        <a:xfrm>
          <a:off x="0" y="0"/>
          <a:ext cx="0" cy="0"/>
          <a:chOff x="0" y="0"/>
          <a:chExt cx="0" cy="0"/>
        </a:xfrm>
      </p:grpSpPr>
      <p:sp>
        <p:nvSpPr>
          <p:cNvPr id="11" name="Title 1"/>
          <p:cNvSpPr>
            <a:spLocks noGrp="1"/>
          </p:cNvSpPr>
          <p:nvPr>
            <p:ph type="title"/>
          </p:nvPr>
        </p:nvSpPr>
        <p:spPr>
          <a:xfrm>
            <a:off x="609600" y="556420"/>
            <a:ext cx="10972800" cy="868362"/>
          </a:xfrm>
          <a:prstGeom prst="rect">
            <a:avLst/>
          </a:prstGeom>
        </p:spPr>
        <p:txBody>
          <a:bodyPr anchor="ctr">
            <a:normAutofit/>
          </a:bodyPr>
          <a:lstStyle>
            <a:lvl1pPr algn="r">
              <a:defRPr lang="en-US" sz="4400" b="1" kern="1200" dirty="0">
                <a:solidFill>
                  <a:srgbClr val="0093D0"/>
                </a:solidFill>
                <a:effectLst/>
                <a:latin typeface="Century Gothic" panose="020B0502020202020204" pitchFamily="34" charset="0"/>
                <a:ea typeface="+mj-ea"/>
                <a:cs typeface="+mj-cs"/>
              </a:defRPr>
            </a:lvl1pPr>
          </a:lstStyle>
          <a:p>
            <a:endParaRPr lang="en-US" dirty="0"/>
          </a:p>
        </p:txBody>
      </p:sp>
      <p:sp>
        <p:nvSpPr>
          <p:cNvPr id="12" name="Content Placeholder 2"/>
          <p:cNvSpPr>
            <a:spLocks noGrp="1"/>
          </p:cNvSpPr>
          <p:nvPr>
            <p:ph idx="1"/>
          </p:nvPr>
        </p:nvSpPr>
        <p:spPr>
          <a:xfrm>
            <a:off x="609600" y="1607419"/>
            <a:ext cx="5396564" cy="4581625"/>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
        <p:nvSpPr>
          <p:cNvPr id="13" name="Content Placeholder 5"/>
          <p:cNvSpPr>
            <a:spLocks noGrp="1"/>
          </p:cNvSpPr>
          <p:nvPr>
            <p:ph sz="quarter" idx="15"/>
          </p:nvPr>
        </p:nvSpPr>
        <p:spPr>
          <a:xfrm>
            <a:off x="601248" y="6199187"/>
            <a:ext cx="10968318" cy="573087"/>
          </a:xfrm>
          <a:prstGeom prst="rect">
            <a:avLst/>
          </a:prstGeom>
        </p:spPr>
        <p:txBody>
          <a:bodyPr anchor="b">
            <a:normAutofit/>
          </a:bodyPr>
          <a:lstStyle>
            <a:lvl1pPr>
              <a:defRPr lang="en-US" sz="1000" dirty="0">
                <a:latin typeface="Century Gothic" panose="020B0502020202020204" pitchFamily="34" charset="0"/>
              </a:defRPr>
            </a:lvl1pPr>
          </a:lstStyle>
          <a:p>
            <a:pPr marL="0" lvl="0" indent="0">
              <a:lnSpc>
                <a:spcPct val="100000"/>
              </a:lnSpc>
              <a:spcBef>
                <a:spcPts val="0"/>
              </a:spcBef>
              <a:buNone/>
            </a:pPr>
            <a:endParaRPr lang="en-US" dirty="0"/>
          </a:p>
        </p:txBody>
      </p:sp>
      <p:sp>
        <p:nvSpPr>
          <p:cNvPr id="14" name="Content Placeholder 2"/>
          <p:cNvSpPr>
            <a:spLocks noGrp="1"/>
          </p:cNvSpPr>
          <p:nvPr>
            <p:ph idx="16"/>
          </p:nvPr>
        </p:nvSpPr>
        <p:spPr>
          <a:xfrm>
            <a:off x="6189044" y="1607419"/>
            <a:ext cx="5393356" cy="4581625"/>
          </a:xfrm>
          <a:prstGeom prst="rect">
            <a:avLst/>
          </a:prstGeom>
        </p:spPr>
        <p:txBody>
          <a:bodyPr>
            <a:normAutofit/>
          </a:bodyPr>
          <a:lstStyle>
            <a:lvl1pPr>
              <a:defRPr lang="en-US" dirty="0">
                <a:solidFill>
                  <a:srgbClr val="122147"/>
                </a:solidFill>
              </a:defRPr>
            </a:lvl1pPr>
            <a:lvl2pPr>
              <a:defRPr lang="en-US" dirty="0">
                <a:solidFill>
                  <a:srgbClr val="122147"/>
                </a:solidFill>
              </a:defRPr>
            </a:lvl2pPr>
            <a:lvl3pPr>
              <a:defRPr lang="en-US" dirty="0">
                <a:solidFill>
                  <a:srgbClr val="122147"/>
                </a:solidFill>
              </a:defRPr>
            </a:lvl3pPr>
            <a:lvl4pPr>
              <a:defRPr lang="en-US" dirty="0">
                <a:solidFill>
                  <a:srgbClr val="122147"/>
                </a:solidFill>
              </a:defRPr>
            </a:lvl4pPr>
            <a:lvl5pPr>
              <a:defRPr lang="en-US"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Tree>
    <p:extLst>
      <p:ext uri="{BB962C8B-B14F-4D97-AF65-F5344CB8AC3E}">
        <p14:creationId xmlns:p14="http://schemas.microsoft.com/office/powerpoint/2010/main" val="35553671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Templat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1248" y="3369468"/>
            <a:ext cx="5289413" cy="2829719"/>
          </a:xfrm>
          <a:prstGeom prst="rect">
            <a:avLst/>
          </a:prstGeom>
        </p:spPr>
        <p:txBody>
          <a:bodyPr>
            <a:normAutofit/>
          </a:bodyPr>
          <a:lstStyle>
            <a:lvl1pPr marL="0" indent="0">
              <a:buNone/>
              <a:defRPr/>
            </a:lvl1pPr>
          </a:lstStyle>
          <a:p>
            <a:endParaRPr lang="en-US" dirty="0"/>
          </a:p>
        </p:txBody>
      </p:sp>
      <p:sp>
        <p:nvSpPr>
          <p:cNvPr id="12" name="Content Placeholder 5"/>
          <p:cNvSpPr>
            <a:spLocks noGrp="1"/>
          </p:cNvSpPr>
          <p:nvPr>
            <p:ph sz="quarter" idx="16"/>
          </p:nvPr>
        </p:nvSpPr>
        <p:spPr>
          <a:xfrm>
            <a:off x="601248" y="6199187"/>
            <a:ext cx="10968318" cy="573087"/>
          </a:xfrm>
          <a:prstGeom prst="rect">
            <a:avLst/>
          </a:prstGeom>
        </p:spPr>
        <p:txBody>
          <a:bodyPr anchor="b">
            <a:normAutofit/>
          </a:bodyPr>
          <a:lstStyle>
            <a:lvl1pPr>
              <a:defRPr lang="en-US" sz="1000" dirty="0">
                <a:latin typeface="Century Gothic" panose="020B0502020202020204" pitchFamily="34" charset="0"/>
              </a:defRPr>
            </a:lvl1pPr>
          </a:lstStyle>
          <a:p>
            <a:pPr marL="0" lvl="0" indent="0">
              <a:lnSpc>
                <a:spcPct val="100000"/>
              </a:lnSpc>
              <a:spcBef>
                <a:spcPts val="0"/>
              </a:spcBef>
              <a:buNone/>
            </a:pPr>
            <a:endParaRPr lang="en-US" dirty="0"/>
          </a:p>
        </p:txBody>
      </p:sp>
      <p:sp>
        <p:nvSpPr>
          <p:cNvPr id="7" name="Content Placeholder 2"/>
          <p:cNvSpPr>
            <a:spLocks noGrp="1"/>
          </p:cNvSpPr>
          <p:nvPr>
            <p:ph idx="1" hasCustomPrompt="1"/>
          </p:nvPr>
        </p:nvSpPr>
        <p:spPr>
          <a:xfrm>
            <a:off x="6096000" y="693019"/>
            <a:ext cx="5486400" cy="5496025"/>
          </a:xfrm>
          <a:prstGeom prst="rect">
            <a:avLst/>
          </a:prstGeom>
        </p:spPr>
        <p:txBody>
          <a:bodyPr anchor="ctr">
            <a:normAutofit/>
          </a:bodyPr>
          <a:lstStyle>
            <a:lvl1pPr>
              <a:lnSpc>
                <a:spcPct val="100000"/>
              </a:lnSpc>
              <a:spcBef>
                <a:spcPts val="1200"/>
              </a:spcBef>
              <a:spcAft>
                <a:spcPts val="1200"/>
              </a:spcAft>
              <a:defRPr lang="en-US" sz="3200" dirty="0">
                <a:solidFill>
                  <a:srgbClr val="122147"/>
                </a:solidFill>
              </a:defRPr>
            </a:lvl1pPr>
          </a:lstStyle>
          <a:p>
            <a:pPr marL="342900" lvl="0" indent="-342900">
              <a:spcBef>
                <a:spcPts val="0"/>
              </a:spcBef>
              <a:buClr>
                <a:srgbClr val="122147"/>
              </a:buClr>
            </a:pPr>
            <a:r>
              <a:rPr lang="en-US" dirty="0"/>
              <a:t>Click to edit Master text </a:t>
            </a:r>
            <a:r>
              <a:rPr lang="en-US" dirty="0" smtClean="0"/>
              <a:t>styles</a:t>
            </a:r>
            <a:endParaRPr lang="en-US" dirty="0"/>
          </a:p>
        </p:txBody>
      </p:sp>
      <p:sp>
        <p:nvSpPr>
          <p:cNvPr id="10" name="Title 1"/>
          <p:cNvSpPr>
            <a:spLocks noGrp="1"/>
          </p:cNvSpPr>
          <p:nvPr>
            <p:ph type="title"/>
          </p:nvPr>
        </p:nvSpPr>
        <p:spPr>
          <a:xfrm>
            <a:off x="609600" y="693019"/>
            <a:ext cx="5281061" cy="2589195"/>
          </a:xfrm>
          <a:prstGeom prst="rect">
            <a:avLst/>
          </a:prstGeom>
        </p:spPr>
        <p:txBody>
          <a:bodyPr anchor="ctr">
            <a:normAutofit/>
          </a:bodyPr>
          <a:lstStyle>
            <a:lvl1pPr algn="r">
              <a:defRPr lang="en-US" sz="4400" b="1" kern="1200" dirty="0">
                <a:solidFill>
                  <a:srgbClr val="0093D0"/>
                </a:solidFill>
                <a:effectLst/>
                <a:latin typeface="Century Gothic" panose="020B0502020202020204" pitchFamily="34" charset="0"/>
                <a:ea typeface="+mj-ea"/>
                <a:cs typeface="+mj-cs"/>
              </a:defRPr>
            </a:lvl1pPr>
          </a:lstStyle>
          <a:p>
            <a:endParaRPr lang="en-US" dirty="0"/>
          </a:p>
        </p:txBody>
      </p:sp>
    </p:spTree>
    <p:extLst>
      <p:ext uri="{BB962C8B-B14F-4D97-AF65-F5344CB8AC3E}">
        <p14:creationId xmlns:p14="http://schemas.microsoft.com/office/powerpoint/2010/main" val="7839862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Template">
    <p:spTree>
      <p:nvGrpSpPr>
        <p:cNvPr id="1" name=""/>
        <p:cNvGrpSpPr/>
        <p:nvPr/>
      </p:nvGrpSpPr>
      <p:grpSpPr>
        <a:xfrm>
          <a:off x="0" y="0"/>
          <a:ext cx="0" cy="0"/>
          <a:chOff x="0" y="0"/>
          <a:chExt cx="0" cy="0"/>
        </a:xfrm>
      </p:grpSpPr>
      <p:pic>
        <p:nvPicPr>
          <p:cNvPr id="4" name="Picture 3" descr="streetscape-school-balloons-bike-walk-skateboard.ai">
            <a:extLst>
              <a:ext uri="{FF2B5EF4-FFF2-40B4-BE49-F238E27FC236}">
                <a16:creationId xmlns:a16="http://schemas.microsoft.com/office/drawing/2014/main" id="{D727C344-EE96-46AC-9359-D2A0015B19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5" name="Rectangle 5">
            <a:extLst>
              <a:ext uri="{FF2B5EF4-FFF2-40B4-BE49-F238E27FC236}">
                <a16:creationId xmlns:a16="http://schemas.microsoft.com/office/drawing/2014/main" id="{D0CE677C-D6F8-4F53-8E36-9D8015F41BAD}"/>
              </a:ext>
            </a:extLst>
          </p:cNvPr>
          <p:cNvSpPr>
            <a:spLocks/>
          </p:cNvSpPr>
          <p:nvPr userDrawn="1"/>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6" name="Content Placeholder 2"/>
          <p:cNvSpPr>
            <a:spLocks noGrp="1"/>
          </p:cNvSpPr>
          <p:nvPr>
            <p:ph idx="1"/>
          </p:nvPr>
        </p:nvSpPr>
        <p:spPr>
          <a:xfrm>
            <a:off x="4859338" y="1607419"/>
            <a:ext cx="6723062" cy="4581625"/>
          </a:xfrm>
          <a:prstGeom prst="rect">
            <a:avLst/>
          </a:prstGeom>
        </p:spPr>
        <p:txBody>
          <a:bodyPr>
            <a:normAutofit/>
          </a:bodyPr>
          <a:lstStyle>
            <a:lvl1pPr>
              <a:lnSpc>
                <a:spcPct val="100000"/>
              </a:lnSpc>
              <a:spcBef>
                <a:spcPts val="1200"/>
              </a:spcBef>
              <a:spcAft>
                <a:spcPts val="1200"/>
              </a:spcAft>
              <a:defRPr lang="en-US" sz="3200" dirty="0">
                <a:solidFill>
                  <a:srgbClr val="122147"/>
                </a:solidFill>
              </a:defRPr>
            </a:lvl1pPr>
            <a:lvl2pPr>
              <a:lnSpc>
                <a:spcPct val="100000"/>
              </a:lnSpc>
              <a:spcBef>
                <a:spcPts val="1200"/>
              </a:spcBef>
              <a:spcAft>
                <a:spcPts val="1200"/>
              </a:spcAft>
              <a:defRPr lang="en-US" sz="2800" dirty="0">
                <a:solidFill>
                  <a:srgbClr val="122147"/>
                </a:solidFill>
              </a:defRPr>
            </a:lvl2pPr>
            <a:lvl3pPr>
              <a:lnSpc>
                <a:spcPct val="100000"/>
              </a:lnSpc>
              <a:spcBef>
                <a:spcPts val="1200"/>
              </a:spcBef>
              <a:spcAft>
                <a:spcPts val="1200"/>
              </a:spcAft>
              <a:defRPr lang="en-US" sz="2400" dirty="0">
                <a:solidFill>
                  <a:srgbClr val="122147"/>
                </a:solidFill>
              </a:defRPr>
            </a:lvl3pPr>
            <a:lvl4pPr>
              <a:lnSpc>
                <a:spcPct val="100000"/>
              </a:lnSpc>
              <a:spcBef>
                <a:spcPts val="1200"/>
              </a:spcBef>
              <a:spcAft>
                <a:spcPts val="1200"/>
              </a:spcAft>
              <a:defRPr lang="en-US" sz="2000" dirty="0">
                <a:solidFill>
                  <a:srgbClr val="122147"/>
                </a:solidFill>
              </a:defRPr>
            </a:lvl4pPr>
            <a:lvl5pPr>
              <a:lnSpc>
                <a:spcPct val="100000"/>
              </a:lnSpc>
              <a:spcBef>
                <a:spcPts val="1200"/>
              </a:spcBef>
              <a:spcAft>
                <a:spcPts val="1200"/>
              </a:spcAft>
              <a:defRPr lang="en-US" sz="2000"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Tree>
    <p:extLst>
      <p:ext uri="{BB962C8B-B14F-4D97-AF65-F5344CB8AC3E}">
        <p14:creationId xmlns:p14="http://schemas.microsoft.com/office/powerpoint/2010/main" val="24884047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556420"/>
            <a:ext cx="10972800" cy="868362"/>
          </a:xfrm>
          <a:prstGeom prst="rect">
            <a:avLst/>
          </a:prstGeom>
        </p:spPr>
        <p:txBody>
          <a:bodyPr anchor="ctr">
            <a:normAutofit/>
          </a:bodyPr>
          <a:lstStyle>
            <a:lvl1pPr>
              <a:defRPr sz="4400" b="1" baseline="0">
                <a:solidFill>
                  <a:srgbClr val="052049"/>
                </a:solidFill>
                <a:effectLst/>
                <a:latin typeface="Century Gothic" panose="020B0502020202020204" pitchFamily="34" charset="0"/>
              </a:defRPr>
            </a:lvl1pPr>
          </a:lstStyle>
          <a:p>
            <a:endParaRPr lang="en-US" dirty="0"/>
          </a:p>
        </p:txBody>
      </p:sp>
      <p:sp>
        <p:nvSpPr>
          <p:cNvPr id="3" name="Content Placeholder 2"/>
          <p:cNvSpPr>
            <a:spLocks noGrp="1"/>
          </p:cNvSpPr>
          <p:nvPr>
            <p:ph idx="1"/>
          </p:nvPr>
        </p:nvSpPr>
        <p:spPr>
          <a:xfrm>
            <a:off x="609600" y="1607419"/>
            <a:ext cx="10972800" cy="4581625"/>
          </a:xfrm>
          <a:prstGeom prst="rect">
            <a:avLst/>
          </a:prstGeom>
        </p:spPr>
        <p:txBody>
          <a:bodyPr>
            <a:normAutofit/>
          </a:bodyPr>
          <a:lstStyle>
            <a:lvl1pPr>
              <a:defRPr lang="en-US" sz="3200" dirty="0">
                <a:solidFill>
                  <a:srgbClr val="122147"/>
                </a:solidFill>
              </a:defRPr>
            </a:lvl1pPr>
            <a:lvl2pPr>
              <a:defRPr lang="en-US" sz="2800" dirty="0">
                <a:solidFill>
                  <a:srgbClr val="122147"/>
                </a:solidFill>
              </a:defRPr>
            </a:lvl2pPr>
            <a:lvl3pPr>
              <a:defRPr lang="en-US" sz="2400" dirty="0">
                <a:solidFill>
                  <a:srgbClr val="122147"/>
                </a:solidFill>
              </a:defRPr>
            </a:lvl3pPr>
            <a:lvl4pPr>
              <a:defRPr lang="en-US" sz="2000" dirty="0">
                <a:solidFill>
                  <a:srgbClr val="122147"/>
                </a:solidFill>
              </a:defRPr>
            </a:lvl4pPr>
            <a:lvl5pPr>
              <a:defRPr lang="en-US" sz="2000" dirty="0">
                <a:solidFill>
                  <a:srgbClr val="122147"/>
                </a:solidFill>
              </a:defRPr>
            </a:lvl5pPr>
          </a:lstStyle>
          <a:p>
            <a:pPr marL="342900" lvl="0" indent="-342900">
              <a:spcBef>
                <a:spcPts val="0"/>
              </a:spcBef>
              <a:buClr>
                <a:srgbClr val="122147"/>
              </a:buClr>
            </a:pPr>
            <a:r>
              <a:rPr lang="en-US" dirty="0"/>
              <a:t>Click to edit Master text styles</a:t>
            </a:r>
          </a:p>
          <a:p>
            <a:pPr marL="742950" lvl="1" indent="-285750">
              <a:spcBef>
                <a:spcPts val="0"/>
              </a:spcBef>
              <a:buClr>
                <a:srgbClr val="122147"/>
              </a:buClr>
              <a:buChar char="–"/>
            </a:pPr>
            <a:r>
              <a:rPr lang="en-US" dirty="0"/>
              <a:t>Second level</a:t>
            </a:r>
          </a:p>
          <a:p>
            <a:pPr lvl="2">
              <a:spcBef>
                <a:spcPts val="0"/>
              </a:spcBef>
              <a:buClr>
                <a:srgbClr val="122147"/>
              </a:buClr>
            </a:pPr>
            <a:r>
              <a:rPr lang="en-US" dirty="0"/>
              <a:t>Third level</a:t>
            </a:r>
          </a:p>
          <a:p>
            <a:pPr lvl="3">
              <a:spcBef>
                <a:spcPts val="0"/>
              </a:spcBef>
              <a:buClr>
                <a:srgbClr val="122147"/>
              </a:buClr>
              <a:buChar char="–"/>
            </a:pPr>
            <a:r>
              <a:rPr lang="en-US" dirty="0"/>
              <a:t>Fourth level</a:t>
            </a:r>
          </a:p>
          <a:p>
            <a:pPr lvl="4">
              <a:spcBef>
                <a:spcPts val="0"/>
              </a:spcBef>
              <a:buClr>
                <a:srgbClr val="122147"/>
              </a:buClr>
              <a:buChar char="»"/>
            </a:pPr>
            <a:r>
              <a:rPr lang="en-US" dirty="0"/>
              <a:t>Fifth level</a:t>
            </a:r>
          </a:p>
        </p:txBody>
      </p:sp>
    </p:spTree>
    <p:extLst>
      <p:ext uri="{BB962C8B-B14F-4D97-AF65-F5344CB8AC3E}">
        <p14:creationId xmlns:p14="http://schemas.microsoft.com/office/powerpoint/2010/main" val="22919097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1AE384-EFA2-4AD6-BE27-9F1C334F1903}"/>
              </a:ext>
              <a:ext uri="{C183D7F6-B498-43B3-948B-1728B52AA6E4}">
                <adec:decorative xmlns=""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049579414"/>
      </p:ext>
    </p:extLst>
  </p:cSld>
  <p:clrMap bg1="lt1" tx1="dk1" bg2="lt2" tx2="dk2" accent1="accent1" accent2="accent2" accent3="accent3" accent4="accent4" accent5="accent5" accent6="accent6" hlink="hlink" folHlink="folHlink"/>
  <p:sldLayoutIdLst>
    <p:sldLayoutId id="2147483837" r:id="rId1"/>
    <p:sldLayoutId id="2147483836" r:id="rId2"/>
    <p:sldLayoutId id="2147483834" r:id="rId3"/>
    <p:sldLayoutId id="2147483865" r:id="rId4"/>
    <p:sldLayoutId id="2147483867" r:id="rId5"/>
    <p:sldLayoutId id="2147483866" r:id="rId6"/>
    <p:sldLayoutId id="2147483831" r:id="rId7"/>
    <p:sldLayoutId id="2147483835" r:id="rId8"/>
    <p:sldLayoutId id="214748383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034B6-58CD-4624-B8F1-A9BFD262C830}"/>
              </a:ext>
              <a:ext uri="{C183D7F6-B498-43B3-948B-1728B52AA6E4}">
                <adec:decorative xmlns=""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88952" cy="6858000"/>
          </a:xfrm>
          <a:prstGeom prst="rect">
            <a:avLst/>
          </a:prstGeom>
          <a:noFill/>
        </p:spPr>
      </p:pic>
    </p:spTree>
    <p:extLst>
      <p:ext uri="{BB962C8B-B14F-4D97-AF65-F5344CB8AC3E}">
        <p14:creationId xmlns:p14="http://schemas.microsoft.com/office/powerpoint/2010/main" val="3845970449"/>
      </p:ext>
    </p:extLst>
  </p:cSld>
  <p:clrMap bg1="lt1" tx1="dk1" bg2="lt2" tx2="dk2" accent1="accent1" accent2="accent2" accent3="accent3" accent4="accent4" accent5="accent5" accent6="accent6" hlink="hlink" folHlink="folHlink"/>
  <p:sldLayoutIdLst>
    <p:sldLayoutId id="2147483863" r:id="rId1"/>
    <p:sldLayoutId id="2147483862" r:id="rId2"/>
    <p:sldLayoutId id="2147483864" r:id="rId3"/>
    <p:sldLayoutId id="2147483854" r:id="rId4"/>
    <p:sldLayoutId id="2147483855" r:id="rId5"/>
    <p:sldLayoutId id="2147483856" r:id="rId6"/>
    <p:sldLayoutId id="2147483857" r:id="rId7"/>
  </p:sldLayoutIdLst>
  <p:txStyles>
    <p:titleStyle>
      <a:lvl1pPr algn="l" defTabSz="914400" rtl="0" eaLnBrk="1" latinLnBrk="0" hangingPunct="1">
        <a:spcBef>
          <a:spcPct val="0"/>
        </a:spcBef>
        <a:buNone/>
        <a:defRPr sz="3600" b="1" kern="1200">
          <a:solidFill>
            <a:srgbClr val="052049"/>
          </a:solidFill>
          <a:latin typeface="+mn-lt"/>
          <a:ea typeface="+mj-ea"/>
          <a:cs typeface="+mj-cs"/>
        </a:defRPr>
      </a:lvl1pPr>
    </p:titleStyle>
    <p:bodyStyle>
      <a:lvl1pPr marL="342900" indent="-342900" algn="l" defTabSz="914400" rtl="0" eaLnBrk="1" latinLnBrk="0" hangingPunct="1">
        <a:spcBef>
          <a:spcPct val="20000"/>
        </a:spcBef>
        <a:buClr>
          <a:srgbClr val="F48024"/>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48024"/>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F48024"/>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F48024"/>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F48024"/>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escholarship.org/uc/item/8m59g6v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itdpdotorg.wpengine.com/wp-content/uploads/2015/11/A-Global-High-Shift-Cycling-Scenario_Nov-2015.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feroutespartnership.org/sites/default/files/resource_files/buildingblocks_final.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changelabsolutions.org/product/model-general-plan-language-supporting-safe-routes-schools" TargetMode="External"/><Relationship Id="rId5" Type="http://schemas.openxmlformats.org/officeDocument/2006/relationships/hyperlink" Target="https://www.changelabsolutions.org/sites/default/files/SRTS-Brochure-FINAL-20130918.pdf" TargetMode="External"/><Relationship Id="rId4" Type="http://schemas.openxmlformats.org/officeDocument/2006/relationships/hyperlink" Target="https://championprovider.ucsf.edu/pse-playboo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upertino.org/our-city/departments/public-works/transportation-mobility/safe-routes-2-school/what-is-cupertino-safe-routes-2-school-sr2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s://championprovider.ucsf.edu/pse-playboo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amutonline.net/district/brawleyesd/displayPolicy/627130/5"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hyperlink" Target="https://www.saferoutestoschools.org/sr2s_history.html#ninetes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ww.saferoutestoschools.org/documents/bp_5142.2_safe_routes_to_school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bit.ly/2S9RLUU"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bit.ly/2SapiOw" TargetMode="External"/><Relationship Id="rId5" Type="http://schemas.openxmlformats.org/officeDocument/2006/relationships/hyperlink" Target="bit.ly/2Maz7bw" TargetMode="External"/><Relationship Id="rId4" Type="http://schemas.openxmlformats.org/officeDocument/2006/relationships/hyperlink" Target="bit.ly/2MaeAUI"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saferoutespartnership.org/safe-routes-school/10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activelivingresearch.org/sites/activelivingresearch.org/files/ALR_Brief_ActiveEducation_Summer2009.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E3CF-0B63-4904-889F-765EC7EB7998}"/>
              </a:ext>
            </a:extLst>
          </p:cNvPr>
          <p:cNvSpPr>
            <a:spLocks noGrp="1"/>
          </p:cNvSpPr>
          <p:nvPr>
            <p:ph type="title"/>
          </p:nvPr>
        </p:nvSpPr>
        <p:spPr/>
        <p:txBody>
          <a:bodyPr/>
          <a:lstStyle/>
          <a:p>
            <a:r>
              <a:rPr lang="en-US" smtClean="0"/>
              <a:t>How to use this presentation slide deck:</a:t>
            </a:r>
            <a:endParaRPr lang="en-US" dirty="0"/>
          </a:p>
        </p:txBody>
      </p:sp>
      <p:sp>
        <p:nvSpPr>
          <p:cNvPr id="3" name="Content Placeholder 2">
            <a:extLst>
              <a:ext uri="{FF2B5EF4-FFF2-40B4-BE49-F238E27FC236}">
                <a16:creationId xmlns:a16="http://schemas.microsoft.com/office/drawing/2014/main" id="{E3D19369-0463-4426-8936-DEF11508B850}"/>
              </a:ext>
            </a:extLst>
          </p:cNvPr>
          <p:cNvSpPr>
            <a:spLocks noGrp="1"/>
          </p:cNvSpPr>
          <p:nvPr>
            <p:ph type="body" idx="1"/>
          </p:nvPr>
        </p:nvSpPr>
        <p:spPr/>
        <p:txBody>
          <a:bodyPr>
            <a:normAutofit fontScale="92500" lnSpcReduction="20000"/>
          </a:bodyPr>
          <a:lstStyle/>
          <a:p>
            <a:r>
              <a:rPr lang="en-US" smtClean="0"/>
              <a:t>This is a slide deck on Safe Routes to School (SRTS) that can be completely tailored for your use. </a:t>
            </a:r>
          </a:p>
          <a:p>
            <a:r>
              <a:rPr lang="en-US" smtClean="0"/>
              <a:t>Key target audience of this slide deck are local government officials, school officials, and/or school board members. </a:t>
            </a:r>
          </a:p>
          <a:p>
            <a:r>
              <a:rPr lang="en-US" smtClean="0"/>
              <a:t>This slide deck provides basic talking points in the notes sections of the slides that you should update and craft to your own individual context. </a:t>
            </a:r>
          </a:p>
          <a:p>
            <a:r>
              <a:rPr lang="en-US" smtClean="0"/>
              <a:t>Please feel free to add your own slides, talking points, images, icons, or photos to the slide deck where needed. </a:t>
            </a:r>
          </a:p>
          <a:p>
            <a:r>
              <a:rPr lang="en-US" smtClean="0"/>
              <a:t>Double brackets [ ] are used when indicating prompts of how and where you can modify the text or slides. </a:t>
            </a:r>
          </a:p>
          <a:p>
            <a:endParaRPr lang="en-US" dirty="0"/>
          </a:p>
        </p:txBody>
      </p:sp>
    </p:spTree>
    <p:extLst>
      <p:ext uri="{BB962C8B-B14F-4D97-AF65-F5344CB8AC3E}">
        <p14:creationId xmlns:p14="http://schemas.microsoft.com/office/powerpoint/2010/main" val="2849785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4"/>
          <p:cNvSpPr>
            <a:spLocks noGrp="1"/>
          </p:cNvSpPr>
          <p:nvPr>
            <p:ph sz="quarter" idx="16"/>
          </p:nvPr>
        </p:nvSpPr>
        <p:spPr/>
        <p:txBody>
          <a:bodyPr>
            <a:noAutofit/>
          </a:bodyPr>
          <a:lstStyle/>
          <a:p>
            <a:pPr marL="0" indent="0">
              <a:lnSpc>
                <a:spcPct val="100000"/>
              </a:lnSpc>
              <a:spcBef>
                <a:spcPts val="0"/>
              </a:spcBef>
              <a:buNone/>
            </a:pPr>
            <a:r>
              <a:rPr lang="en-US" smtClean="0"/>
              <a:t>-Dimaggio, C., &amp;Li, G. (2013). Effectiveness of a safe routes to school program in preventing school-aged pedestrian injury. Pediatrics, 131(2), 290-296</a:t>
            </a:r>
          </a:p>
          <a:p>
            <a:pPr marL="0" indent="0">
              <a:lnSpc>
                <a:spcPct val="100000"/>
              </a:lnSpc>
              <a:spcBef>
                <a:spcPts val="0"/>
              </a:spcBef>
              <a:buNone/>
            </a:pPr>
            <a:r>
              <a:rPr lang="en-US" smtClean="0"/>
              <a:t>-Muennig PA, Epstein M, Li G, DiMaggio C. 2014.The cost-effectiveness of New York City’s Safe Routes to School program. Am J Public Health; 104(7), 1294–9. </a:t>
            </a:r>
          </a:p>
          <a:p>
            <a:pPr marL="0" indent="0">
              <a:lnSpc>
                <a:spcPct val="100000"/>
              </a:lnSpc>
              <a:spcBef>
                <a:spcPts val="0"/>
              </a:spcBef>
              <a:buNone/>
            </a:pPr>
            <a:r>
              <a:rPr lang="en-US" smtClean="0"/>
              <a:t>-Ragland, D. R., Pande, S., Bigham, J., &amp; Cooper, J. F. (2014). Ten years later: Examining the long-term impact of the California safe routes to school program. UC Berkeley: Safe Transportation Research &amp; Education Center. Retrieved December 26, 2019 from </a:t>
            </a:r>
            <a:r>
              <a:rPr lang="en-US" smtClean="0">
                <a:hlinkClick r:id="rId3"/>
              </a:rPr>
              <a:t>https://escholarship.org/uc/item/8m59g6vx</a:t>
            </a:r>
            <a:r>
              <a:rPr lang="en-US" smtClean="0"/>
              <a:t>. </a:t>
            </a:r>
            <a:endParaRPr lang="en-US"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lstStyle/>
          <a:p>
            <a:r>
              <a:rPr lang="en-US" dirty="0" smtClean="0"/>
              <a:t>Enhanced Traffic &amp; Child Safety</a:t>
            </a:r>
            <a:endParaRPr lang="en-US" dirty="0"/>
          </a:p>
        </p:txBody>
      </p:sp>
      <p:pic>
        <p:nvPicPr>
          <p:cNvPr id="6" name="Picture 5">
            <a:extLst>
              <a:ext uri="{FF2B5EF4-FFF2-40B4-BE49-F238E27FC236}">
                <a16:creationId xmlns:a16="http://schemas.microsoft.com/office/drawing/2014/main" id="{9263FDDC-1D7D-467A-86DE-D7DB7384E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0" y="3843580"/>
            <a:ext cx="6236650" cy="2355607"/>
          </a:xfrm>
          <a:prstGeom prst="rect">
            <a:avLst/>
          </a:prstGeom>
        </p:spPr>
      </p:pic>
      <p:pic>
        <p:nvPicPr>
          <p:cNvPr id="7" name="Picture 6">
            <a:extLst>
              <a:ext uri="{FF2B5EF4-FFF2-40B4-BE49-F238E27FC236}">
                <a16:creationId xmlns:a16="http://schemas.microsoft.com/office/drawing/2014/main" id="{589D0D06-AE00-4E30-92D1-05E3CB2CB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471" y="2715984"/>
            <a:ext cx="710417" cy="3451425"/>
          </a:xfrm>
          <a:prstGeom prst="rect">
            <a:avLst/>
          </a:prstGeom>
        </p:spPr>
      </p:pic>
      <p:sp>
        <p:nvSpPr>
          <p:cNvPr id="9" name="TextBox 8">
            <a:extLst>
              <a:ext uri="{FF2B5EF4-FFF2-40B4-BE49-F238E27FC236}">
                <a16:creationId xmlns:a16="http://schemas.microsoft.com/office/drawing/2014/main" id="{CEECA7C4-A26B-4AED-8905-710424641E94}"/>
              </a:ext>
            </a:extLst>
          </p:cNvPr>
          <p:cNvSpPr txBox="1"/>
          <p:nvPr/>
        </p:nvSpPr>
        <p:spPr>
          <a:xfrm>
            <a:off x="6096000" y="808652"/>
            <a:ext cx="5494752" cy="5253710"/>
          </a:xfrm>
          <a:prstGeom prst="rect">
            <a:avLst/>
          </a:prstGeom>
          <a:noFill/>
        </p:spPr>
        <p:txBody>
          <a:bodyPr wrap="square" rtlCol="0" anchor="ctr">
            <a:noAutofit/>
          </a:bodyPr>
          <a:lstStyle/>
          <a:p>
            <a:pPr marL="342900" indent="-342900">
              <a:spcBef>
                <a:spcPts val="1800"/>
              </a:spcBef>
              <a:spcAft>
                <a:spcPts val="1200"/>
              </a:spcAft>
              <a:buFont typeface="Arial" panose="020B0604020202020204" pitchFamily="34" charset="0"/>
              <a:buChar char="•"/>
            </a:pPr>
            <a:r>
              <a:rPr lang="en-US" sz="4000" dirty="0">
                <a:solidFill>
                  <a:srgbClr val="122147"/>
                </a:solidFill>
              </a:rPr>
              <a:t>Reduces traffic congestion</a:t>
            </a:r>
          </a:p>
          <a:p>
            <a:pPr marL="342900" indent="-342900">
              <a:spcBef>
                <a:spcPts val="1800"/>
              </a:spcBef>
              <a:spcAft>
                <a:spcPts val="1200"/>
              </a:spcAft>
              <a:buFont typeface="Arial" panose="020B0604020202020204" pitchFamily="34" charset="0"/>
              <a:buChar char="•"/>
            </a:pPr>
            <a:r>
              <a:rPr lang="en-US" sz="4000" dirty="0">
                <a:solidFill>
                  <a:srgbClr val="122147"/>
                </a:solidFill>
              </a:rPr>
              <a:t>Lowers </a:t>
            </a:r>
            <a:r>
              <a:rPr lang="en-US" sz="4000" dirty="0" smtClean="0">
                <a:solidFill>
                  <a:srgbClr val="122147"/>
                </a:solidFill>
              </a:rPr>
              <a:t>risk of </a:t>
            </a:r>
            <a:r>
              <a:rPr lang="en-US" sz="4000" dirty="0">
                <a:solidFill>
                  <a:srgbClr val="122147"/>
                </a:solidFill>
              </a:rPr>
              <a:t>collisions</a:t>
            </a:r>
          </a:p>
          <a:p>
            <a:pPr marL="342900" indent="-342900">
              <a:spcBef>
                <a:spcPts val="1800"/>
              </a:spcBef>
              <a:spcAft>
                <a:spcPts val="1200"/>
              </a:spcAft>
              <a:buFont typeface="Arial" panose="020B0604020202020204" pitchFamily="34" charset="0"/>
              <a:buChar char="•"/>
            </a:pPr>
            <a:r>
              <a:rPr lang="en-US" sz="4000" dirty="0">
                <a:solidFill>
                  <a:srgbClr val="122147"/>
                </a:solidFill>
              </a:rPr>
              <a:t>Reduces pedestrian injury rate</a:t>
            </a:r>
          </a:p>
        </p:txBody>
      </p:sp>
    </p:spTree>
    <p:extLst>
      <p:ext uri="{BB962C8B-B14F-4D97-AF65-F5344CB8AC3E}">
        <p14:creationId xmlns:p14="http://schemas.microsoft.com/office/powerpoint/2010/main" val="119878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a:xfrm>
            <a:off x="601248" y="693020"/>
            <a:ext cx="5289413" cy="2547066"/>
          </a:xfrm>
          <a:prstGeom prst="rect">
            <a:avLst/>
          </a:prstGeom>
        </p:spPr>
        <p:txBody>
          <a:bodyPr anchor="ctr">
            <a:noAutofit/>
          </a:bodyPr>
          <a:lstStyle/>
          <a:p>
            <a:pPr algn="r"/>
            <a:r>
              <a:rPr lang="en-US" sz="4800" b="1" dirty="0">
                <a:solidFill>
                  <a:srgbClr val="0093D0"/>
                </a:solidFill>
                <a:latin typeface="Century Gothic" panose="020B0502020202020204" pitchFamily="34" charset="0"/>
              </a:rPr>
              <a:t>Improved Environmental Quality</a:t>
            </a:r>
          </a:p>
        </p:txBody>
      </p:sp>
      <p:sp>
        <p:nvSpPr>
          <p:cNvPr id="5" name="Content Placeholder 4"/>
          <p:cNvSpPr>
            <a:spLocks noGrp="1"/>
          </p:cNvSpPr>
          <p:nvPr>
            <p:ph sz="quarter" idx="16"/>
          </p:nvPr>
        </p:nvSpPr>
        <p:spPr/>
        <p:txBody>
          <a:bodyPr>
            <a:normAutofit fontScale="92500" lnSpcReduction="20000"/>
          </a:bodyPr>
          <a:lstStyle/>
          <a:p>
            <a:pPr marL="63500" indent="-63500">
              <a:lnSpc>
                <a:spcPct val="100000"/>
              </a:lnSpc>
              <a:spcBef>
                <a:spcPts val="0"/>
              </a:spcBef>
            </a:pPr>
            <a:r>
              <a:rPr lang="en-US" dirty="0">
                <a:latin typeface="Century Gothic" panose="020B0502020202020204" pitchFamily="34" charset="0"/>
              </a:rPr>
              <a:t>-Mason, J., Fulton, L., &amp; McDonald, Z. (2015). A global high shift cycling scenario: The potential for dramatically increasing bicycle and e-bike use in cities around the world, with estimated energy, CO</a:t>
            </a:r>
            <a:r>
              <a:rPr lang="en-US" baseline="-25000" dirty="0">
                <a:latin typeface="Century Gothic" panose="020B0502020202020204" pitchFamily="34" charset="0"/>
              </a:rPr>
              <a:t>2 </a:t>
            </a:r>
            <a:r>
              <a:rPr lang="en-US" dirty="0">
                <a:latin typeface="Century Gothic" panose="020B0502020202020204" pitchFamily="34" charset="0"/>
              </a:rPr>
              <a:t>and cost impacts. </a:t>
            </a:r>
            <a:r>
              <a:rPr lang="en-US" i="1" dirty="0">
                <a:latin typeface="Century Gothic" panose="020B0502020202020204" pitchFamily="34" charset="0"/>
              </a:rPr>
              <a:t>Report by the Institute for Transportation &amp; Development Policy</a:t>
            </a:r>
            <a:r>
              <a:rPr lang="en-US" dirty="0">
                <a:latin typeface="Century Gothic" panose="020B0502020202020204" pitchFamily="34" charset="0"/>
              </a:rPr>
              <a:t>. Retrieved December 26, 2019 from </a:t>
            </a:r>
            <a:r>
              <a:rPr lang="en-US" u="sng" dirty="0">
                <a:latin typeface="Century Gothic" panose="020B0502020202020204" pitchFamily="34" charset="0"/>
                <a:hlinkClick r:id="rId3"/>
              </a:rPr>
              <a:t>https://itdpdotorg.wpengine.com/wp-content/uploads/2015/11/A-Global-High-Shift-Cycling-Scenario_Nov-2015.pdf</a:t>
            </a:r>
            <a:endParaRPr lang="en-US" dirty="0">
              <a:latin typeface="Century Gothic" panose="020B0502020202020204" pitchFamily="34" charset="0"/>
            </a:endParaRPr>
          </a:p>
          <a:p>
            <a:pPr marL="63500" indent="-63500">
              <a:lnSpc>
                <a:spcPct val="100000"/>
              </a:lnSpc>
              <a:spcBef>
                <a:spcPts val="0"/>
              </a:spcBef>
            </a:pPr>
            <a:r>
              <a:rPr lang="en-US" dirty="0">
                <a:latin typeface="Century Gothic" panose="020B0502020202020204" pitchFamily="34" charset="0"/>
              </a:rPr>
              <a:t>-Johansson, C., </a:t>
            </a:r>
            <a:r>
              <a:rPr lang="en-US" dirty="0" err="1">
                <a:latin typeface="Century Gothic" panose="020B0502020202020204" pitchFamily="34" charset="0"/>
              </a:rPr>
              <a:t>Lovenheim</a:t>
            </a:r>
            <a:r>
              <a:rPr lang="en-US" dirty="0">
                <a:latin typeface="Century Gothic" panose="020B0502020202020204" pitchFamily="34" charset="0"/>
              </a:rPr>
              <a:t>, B., </a:t>
            </a:r>
            <a:r>
              <a:rPr lang="en-US" dirty="0" err="1">
                <a:latin typeface="Century Gothic" panose="020B0502020202020204" pitchFamily="34" charset="0"/>
              </a:rPr>
              <a:t>Schantz</a:t>
            </a:r>
            <a:r>
              <a:rPr lang="en-US" dirty="0">
                <a:latin typeface="Century Gothic" panose="020B0502020202020204" pitchFamily="34" charset="0"/>
              </a:rPr>
              <a:t>, P., et al. (2017). Impacts on air pollution and health by changing commuting from car to bicycle. </a:t>
            </a:r>
            <a:r>
              <a:rPr lang="en-US" i="1" dirty="0">
                <a:latin typeface="Century Gothic" panose="020B0502020202020204" pitchFamily="34" charset="0"/>
              </a:rPr>
              <a:t>Science of the Total Environment, 585-585</a:t>
            </a:r>
            <a:r>
              <a:rPr lang="en-US" dirty="0">
                <a:latin typeface="Century Gothic" panose="020B0502020202020204" pitchFamily="34" charset="0"/>
              </a:rPr>
              <a:t>, 55-63. </a:t>
            </a:r>
          </a:p>
        </p:txBody>
      </p:sp>
      <p:pic>
        <p:nvPicPr>
          <p:cNvPr id="8" name="Picture 7">
            <a:extLst>
              <a:ext uri="{FF2B5EF4-FFF2-40B4-BE49-F238E27FC236}">
                <a16:creationId xmlns:a16="http://schemas.microsoft.com/office/drawing/2014/main" id="{CA8340E6-49E9-4ADB-B938-8A163CE085FF}"/>
              </a:ext>
            </a:extLst>
          </p:cNvPr>
          <p:cNvPicPr>
            <a:picLocks noChangeAspect="1"/>
          </p:cNvPicPr>
          <p:nvPr/>
        </p:nvPicPr>
        <p:blipFill rotWithShape="1">
          <a:blip r:embed="rId4">
            <a:extLst>
              <a:ext uri="{28A0092B-C50C-407E-A947-70E740481C1C}">
                <a14:useLocalDpi xmlns:a14="http://schemas.microsoft.com/office/drawing/2010/main" val="0"/>
              </a:ext>
            </a:extLst>
          </a:blip>
          <a:srcRect t="-1" r="34930" b="946"/>
          <a:stretch/>
        </p:blipFill>
        <p:spPr>
          <a:xfrm>
            <a:off x="513037" y="3689319"/>
            <a:ext cx="3501393" cy="1596359"/>
          </a:xfrm>
          <a:prstGeom prst="rect">
            <a:avLst/>
          </a:prstGeom>
        </p:spPr>
      </p:pic>
      <p:pic>
        <p:nvPicPr>
          <p:cNvPr id="9" name="Picture 8">
            <a:extLst>
              <a:ext uri="{FF2B5EF4-FFF2-40B4-BE49-F238E27FC236}">
                <a16:creationId xmlns:a16="http://schemas.microsoft.com/office/drawing/2014/main" id="{3F1E85C0-7570-4E0F-B9E5-22A6A44469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037" y="5320392"/>
            <a:ext cx="2913739" cy="606631"/>
          </a:xfrm>
          <a:prstGeom prst="rect">
            <a:avLst/>
          </a:prstGeom>
        </p:spPr>
      </p:pic>
      <p:pic>
        <p:nvPicPr>
          <p:cNvPr id="11" name="Picture 10">
            <a:extLst>
              <a:ext uri="{FF2B5EF4-FFF2-40B4-BE49-F238E27FC236}">
                <a16:creationId xmlns:a16="http://schemas.microsoft.com/office/drawing/2014/main" id="{AD833AA7-202D-4B60-A0E3-F2DEE0CD1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776" y="4148515"/>
            <a:ext cx="2776653" cy="1921943"/>
          </a:xfrm>
          <a:prstGeom prst="rect">
            <a:avLst/>
          </a:prstGeom>
        </p:spPr>
      </p:pic>
      <p:sp>
        <p:nvSpPr>
          <p:cNvPr id="12" name="TextBox 11">
            <a:extLst>
              <a:ext uri="{FF2B5EF4-FFF2-40B4-BE49-F238E27FC236}">
                <a16:creationId xmlns:a16="http://schemas.microsoft.com/office/drawing/2014/main" id="{CEECA7C4-A26B-4AED-8905-710424641E94}"/>
              </a:ext>
            </a:extLst>
          </p:cNvPr>
          <p:cNvSpPr txBox="1"/>
          <p:nvPr/>
        </p:nvSpPr>
        <p:spPr>
          <a:xfrm>
            <a:off x="6096000" y="624468"/>
            <a:ext cx="5494752" cy="5445990"/>
          </a:xfrm>
          <a:prstGeom prst="rect">
            <a:avLst/>
          </a:prstGeom>
          <a:noFill/>
        </p:spPr>
        <p:txBody>
          <a:bodyPr wrap="square" rtlCol="0" anchor="ctr">
            <a:noAutofit/>
          </a:bodyPr>
          <a:lstStyle>
            <a:defPPr>
              <a:defRPr lang="en-US"/>
            </a:defPPr>
            <a:lvl1pPr marL="342900" indent="-342900">
              <a:spcBef>
                <a:spcPts val="1800"/>
              </a:spcBef>
              <a:spcAft>
                <a:spcPts val="1200"/>
              </a:spcAft>
              <a:buFont typeface="Arial" panose="020B0604020202020204" pitchFamily="34" charset="0"/>
              <a:buChar char="•"/>
              <a:defRPr sz="3600">
                <a:solidFill>
                  <a:srgbClr val="122147"/>
                </a:solidFill>
              </a:defRPr>
            </a:lvl1pPr>
          </a:lstStyle>
          <a:p>
            <a:r>
              <a:rPr lang="en-US" sz="4000" dirty="0"/>
              <a:t>Lower greenhouse gas emissions</a:t>
            </a:r>
          </a:p>
          <a:p>
            <a:r>
              <a:rPr lang="en-US" sz="4000" dirty="0"/>
              <a:t>Decreased levels of air pollution</a:t>
            </a:r>
          </a:p>
        </p:txBody>
      </p:sp>
    </p:spTree>
    <p:extLst>
      <p:ext uri="{BB962C8B-B14F-4D97-AF65-F5344CB8AC3E}">
        <p14:creationId xmlns:p14="http://schemas.microsoft.com/office/powerpoint/2010/main" val="3821905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a:xfrm>
            <a:off x="601248" y="693020"/>
            <a:ext cx="5289413" cy="2547066"/>
          </a:xfrm>
          <a:prstGeom prst="rect">
            <a:avLst/>
          </a:prstGeom>
        </p:spPr>
        <p:txBody>
          <a:bodyPr anchor="ctr">
            <a:normAutofit/>
          </a:bodyPr>
          <a:lstStyle/>
          <a:p>
            <a:pPr algn="r"/>
            <a:r>
              <a:rPr lang="en-US" sz="4800" b="1" dirty="0">
                <a:solidFill>
                  <a:srgbClr val="0093D0"/>
                </a:solidFill>
                <a:latin typeface="Century Gothic" panose="020B0502020202020204" pitchFamily="34" charset="0"/>
              </a:rPr>
              <a:t>Community </a:t>
            </a:r>
            <a:r>
              <a:rPr lang="en-US" sz="4800" b="1" dirty="0" smtClean="0">
                <a:solidFill>
                  <a:srgbClr val="0093D0"/>
                </a:solidFill>
                <a:latin typeface="Century Gothic" panose="020B0502020202020204" pitchFamily="34" charset="0"/>
              </a:rPr>
              <a:t>Connections</a:t>
            </a:r>
            <a:endParaRPr lang="en-US" sz="4800" b="1" dirty="0">
              <a:solidFill>
                <a:srgbClr val="0093D0"/>
              </a:solidFill>
              <a:latin typeface="Century Gothic" panose="020B0502020202020204" pitchFamily="34" charset="0"/>
            </a:endParaRPr>
          </a:p>
        </p:txBody>
      </p:sp>
      <p:sp>
        <p:nvSpPr>
          <p:cNvPr id="6" name="Content Placeholder 5"/>
          <p:cNvSpPr>
            <a:spLocks noGrp="1"/>
          </p:cNvSpPr>
          <p:nvPr>
            <p:ph sz="quarter" idx="16"/>
          </p:nvPr>
        </p:nvSpPr>
        <p:spPr/>
        <p:txBody>
          <a:bodyPr/>
          <a:lstStyle/>
          <a:p>
            <a:pPr marL="0" indent="0">
              <a:buNone/>
            </a:pPr>
            <a:r>
              <a:rPr lang="en-US" dirty="0" smtClean="0"/>
              <a:t>-NEED REFERENCE</a:t>
            </a:r>
            <a:endParaRPr lang="en-US" dirty="0"/>
          </a:p>
        </p:txBody>
      </p:sp>
      <p:pic>
        <p:nvPicPr>
          <p:cNvPr id="8" name="Picture 7">
            <a:extLst>
              <a:ext uri="{FF2B5EF4-FFF2-40B4-BE49-F238E27FC236}">
                <a16:creationId xmlns:a16="http://schemas.microsoft.com/office/drawing/2014/main" id="{0FAB71E5-F8E4-4258-8512-520FC6BF7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63" y="2902572"/>
            <a:ext cx="5939037" cy="3409265"/>
          </a:xfrm>
          <a:prstGeom prst="rect">
            <a:avLst/>
          </a:prstGeom>
        </p:spPr>
      </p:pic>
      <p:sp>
        <p:nvSpPr>
          <p:cNvPr id="11" name="TextBox 10">
            <a:extLst>
              <a:ext uri="{FF2B5EF4-FFF2-40B4-BE49-F238E27FC236}">
                <a16:creationId xmlns:a16="http://schemas.microsoft.com/office/drawing/2014/main" id="{CEECA7C4-A26B-4AED-8905-710424641E94}"/>
              </a:ext>
            </a:extLst>
          </p:cNvPr>
          <p:cNvSpPr txBox="1"/>
          <p:nvPr/>
        </p:nvSpPr>
        <p:spPr>
          <a:xfrm>
            <a:off x="6096000" y="693021"/>
            <a:ext cx="5494752" cy="5506166"/>
          </a:xfrm>
          <a:prstGeom prst="rect">
            <a:avLst/>
          </a:prstGeom>
          <a:noFill/>
        </p:spPr>
        <p:txBody>
          <a:bodyPr wrap="square" rtlCol="0" anchor="ctr">
            <a:noAutofit/>
          </a:bodyPr>
          <a:lstStyle>
            <a:defPPr>
              <a:defRPr lang="en-US"/>
            </a:defPPr>
            <a:lvl1pPr marL="342900" indent="-342900">
              <a:spcBef>
                <a:spcPts val="1800"/>
              </a:spcBef>
              <a:spcAft>
                <a:spcPts val="1200"/>
              </a:spcAft>
              <a:buFont typeface="Arial" panose="020B0604020202020204" pitchFamily="34" charset="0"/>
              <a:buChar char="•"/>
              <a:defRPr sz="4000">
                <a:solidFill>
                  <a:srgbClr val="122147"/>
                </a:solidFill>
              </a:defRPr>
            </a:lvl1pPr>
          </a:lstStyle>
          <a:p>
            <a:r>
              <a:rPr lang="en-US" dirty="0"/>
              <a:t>Increases family </a:t>
            </a:r>
            <a:r>
              <a:rPr lang="en-US" dirty="0" smtClean="0"/>
              <a:t>&amp; community engagement</a:t>
            </a:r>
            <a:endParaRPr lang="en-US" dirty="0"/>
          </a:p>
          <a:p>
            <a:r>
              <a:rPr lang="en-US" dirty="0"/>
              <a:t>Reduces social isolation</a:t>
            </a:r>
          </a:p>
        </p:txBody>
      </p:sp>
    </p:spTree>
    <p:extLst>
      <p:ext uri="{BB962C8B-B14F-4D97-AF65-F5344CB8AC3E}">
        <p14:creationId xmlns:p14="http://schemas.microsoft.com/office/powerpoint/2010/main" val="691422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smtClean="0"/>
              <a:t>[Community Health Slide]</a:t>
            </a:r>
            <a:endParaRPr lang="en-US" dirty="0"/>
          </a:p>
        </p:txBody>
      </p:sp>
      <p:sp>
        <p:nvSpPr>
          <p:cNvPr id="3" name="Content Placeholder 2">
            <a:extLst>
              <a:ext uri="{FF2B5EF4-FFF2-40B4-BE49-F238E27FC236}">
                <a16:creationId xmlns:a16="http://schemas.microsoft.com/office/drawing/2014/main" id="{FCEE5C60-8460-4171-B503-FE8C2155B4E9}"/>
              </a:ext>
            </a:extLst>
          </p:cNvPr>
          <p:cNvSpPr>
            <a:spLocks noGrp="1"/>
          </p:cNvSpPr>
          <p:nvPr>
            <p:ph idx="1"/>
          </p:nvPr>
        </p:nvSpPr>
        <p:spPr>
          <a:xfrm>
            <a:off x="609600" y="1608138"/>
            <a:ext cx="10972800" cy="4581525"/>
          </a:xfrm>
        </p:spPr>
        <p:txBody>
          <a:bodyPr>
            <a:normAutofit lnSpcReduction="10000"/>
          </a:bodyPr>
          <a:lstStyle/>
          <a:p>
            <a:r>
              <a:rPr lang="en-US" smtClean="0"/>
              <a:t>[Include statistics, comments, and images about the health of your community here to provide background and context about why SRTS is an important issue in the community you are working in.] </a:t>
            </a:r>
          </a:p>
          <a:p>
            <a:r>
              <a:rPr lang="en-US" smtClean="0"/>
              <a:t>[Example: Obtain &amp; share specific health data on your community’s obesity and physical activity rates in school-age children, as well as in adults who are likely to be in the age range of those walking kids to school.]</a:t>
            </a:r>
          </a:p>
          <a:p>
            <a:r>
              <a:rPr lang="en-US" smtClean="0"/>
              <a:t>[Example: Present a patient story that encapsulates the health challenges faced by similarly situated community members.]</a:t>
            </a:r>
            <a:endParaRPr lang="en-US" dirty="0"/>
          </a:p>
        </p:txBody>
      </p:sp>
    </p:spTree>
    <p:extLst>
      <p:ext uri="{BB962C8B-B14F-4D97-AF65-F5344CB8AC3E}">
        <p14:creationId xmlns:p14="http://schemas.microsoft.com/office/powerpoint/2010/main" val="3144279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6" name="TextBox 5">
            <a:extLst>
              <a:ext uri="{FF2B5EF4-FFF2-40B4-BE49-F238E27FC236}">
                <a16:creationId xmlns:a16="http://schemas.microsoft.com/office/drawing/2014/main" id="{CEECA7C4-A26B-4AED-8905-710424641E94}"/>
              </a:ext>
            </a:extLst>
          </p:cNvPr>
          <p:cNvSpPr txBox="1"/>
          <p:nvPr/>
        </p:nvSpPr>
        <p:spPr>
          <a:xfrm>
            <a:off x="4860099" y="1564243"/>
            <a:ext cx="6751528" cy="486287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3200" dirty="0">
                <a:solidFill>
                  <a:srgbClr val="122147"/>
                </a:solidFill>
              </a:rPr>
              <a:t>What is the purpose of this presentation?</a:t>
            </a:r>
          </a:p>
          <a:p>
            <a:pPr marL="342900" indent="-342900">
              <a:spcBef>
                <a:spcPts val="1200"/>
              </a:spcBef>
              <a:buFont typeface="Arial" panose="020B0604020202020204" pitchFamily="34" charset="0"/>
              <a:buChar char="•"/>
            </a:pPr>
            <a:r>
              <a:rPr lang="en-US" sz="3200" dirty="0">
                <a:solidFill>
                  <a:srgbClr val="122147"/>
                </a:solidFill>
              </a:rPr>
              <a:t>Why should we </a:t>
            </a:r>
            <a:r>
              <a:rPr lang="en-US" sz="3200" dirty="0" smtClean="0">
                <a:solidFill>
                  <a:srgbClr val="122147"/>
                </a:solidFill>
              </a:rPr>
              <a:t>care </a:t>
            </a:r>
            <a:r>
              <a:rPr lang="en-US" sz="3200" dirty="0">
                <a:solidFill>
                  <a:srgbClr val="122147"/>
                </a:solidFill>
              </a:rPr>
              <a:t>about Safe Routes to </a:t>
            </a:r>
            <a:r>
              <a:rPr lang="en-US" sz="3200" dirty="0" smtClean="0">
                <a:solidFill>
                  <a:srgbClr val="122147"/>
                </a:solidFill>
              </a:rPr>
              <a:t>School (SRTS)?</a:t>
            </a:r>
            <a:endParaRPr lang="en-US" sz="3200" dirty="0">
              <a:solidFill>
                <a:srgbClr val="122147"/>
              </a:solidFill>
            </a:endParaRPr>
          </a:p>
          <a:p>
            <a:pPr marL="342900" indent="-342900">
              <a:spcBef>
                <a:spcPts val="1200"/>
              </a:spcBef>
              <a:buFont typeface="Arial" panose="020B0604020202020204" pitchFamily="34" charset="0"/>
              <a:buChar char="•"/>
            </a:pPr>
            <a:r>
              <a:rPr lang="en-US" sz="3600" b="1" dirty="0">
                <a:solidFill>
                  <a:srgbClr val="122147"/>
                </a:solidFill>
                <a:effectLst>
                  <a:outerShdw blurRad="38100" dist="38100" dir="2700000" algn="tl">
                    <a:srgbClr val="000000">
                      <a:alpha val="43137"/>
                    </a:srgbClr>
                  </a:outerShdw>
                </a:effectLst>
              </a:rPr>
              <a:t>How can we implement </a:t>
            </a:r>
            <a:r>
              <a:rPr lang="en-US" sz="3600" b="1" dirty="0" smtClean="0">
                <a:solidFill>
                  <a:srgbClr val="122147"/>
                </a:solidFill>
                <a:effectLst>
                  <a:outerShdw blurRad="38100" dist="38100" dir="2700000" algn="tl">
                    <a:srgbClr val="000000">
                      <a:alpha val="43137"/>
                    </a:srgbClr>
                  </a:outerShdw>
                </a:effectLst>
              </a:rPr>
              <a:t>SRTS?</a:t>
            </a:r>
            <a:endParaRPr lang="en-US" sz="3600" b="1" dirty="0">
              <a:solidFill>
                <a:srgbClr val="122147"/>
              </a:solidFill>
              <a:effectLst>
                <a:outerShdw blurRad="38100" dist="38100" dir="2700000" algn="tl">
                  <a:srgbClr val="000000">
                    <a:alpha val="43137"/>
                  </a:srgbClr>
                </a:outerShdw>
              </a:effectLst>
            </a:endParaRPr>
          </a:p>
          <a:p>
            <a:pPr marL="342900" indent="-342900">
              <a:spcBef>
                <a:spcPts val="1200"/>
              </a:spcBef>
              <a:buFont typeface="Arial" panose="020B0604020202020204" pitchFamily="34" charset="0"/>
              <a:buChar char="•"/>
            </a:pPr>
            <a:r>
              <a:rPr lang="en-US" sz="3200" dirty="0">
                <a:solidFill>
                  <a:srgbClr val="122147"/>
                </a:solidFill>
              </a:rPr>
              <a:t>How to address common concerns</a:t>
            </a:r>
          </a:p>
          <a:p>
            <a:pPr marL="342900" indent="-342900">
              <a:spcBef>
                <a:spcPts val="1200"/>
              </a:spcBef>
              <a:buFont typeface="Arial" panose="020B0604020202020204" pitchFamily="34" charset="0"/>
              <a:buChar char="•"/>
            </a:pPr>
            <a:r>
              <a:rPr lang="en-US" sz="3200" dirty="0">
                <a:solidFill>
                  <a:srgbClr val="122147"/>
                </a:solidFill>
              </a:rPr>
              <a:t>Q&amp;A</a:t>
            </a:r>
          </a:p>
          <a:p>
            <a:pPr marL="342900" indent="-342900">
              <a:spcBef>
                <a:spcPts val="12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2188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sz="quarter" idx="4294967295"/>
          </p:nvPr>
        </p:nvSpPr>
        <p:spPr>
          <a:xfrm>
            <a:off x="578273" y="1248568"/>
            <a:ext cx="5244966" cy="4360863"/>
          </a:xfrm>
          <a:prstGeom prst="rect">
            <a:avLst/>
          </a:prstGeom>
        </p:spPr>
        <p:txBody>
          <a:bodyPr vert="horz" lIns="91440" tIns="45720" rIns="91440" bIns="45720" rtlCol="0">
            <a:normAutofit/>
          </a:bodyPr>
          <a:lstStyle/>
          <a:p>
            <a:pPr marL="0" indent="0" algn="ctr">
              <a:buNone/>
            </a:pPr>
            <a:r>
              <a:rPr lang="en-US" sz="5400" b="1" dirty="0" smtClean="0">
                <a:solidFill>
                  <a:srgbClr val="0093D0"/>
                </a:solidFill>
                <a:latin typeface="Century Gothic" panose="020B0502020202020204" pitchFamily="34" charset="0"/>
              </a:rPr>
              <a:t>Programs</a:t>
            </a:r>
            <a:endParaRPr lang="en-US" sz="5400" b="1" dirty="0">
              <a:solidFill>
                <a:srgbClr val="0093D0"/>
              </a:solidFill>
              <a:latin typeface="Century Gothic" panose="020B0502020202020204" pitchFamily="34" charset="0"/>
            </a:endParaRPr>
          </a:p>
        </p:txBody>
      </p:sp>
      <p:sp>
        <p:nvSpPr>
          <p:cNvPr id="10" name="Content Placeholder 3"/>
          <p:cNvSpPr>
            <a:spLocks noGrp="1"/>
          </p:cNvSpPr>
          <p:nvPr>
            <p:ph sz="quarter" idx="4294967295"/>
          </p:nvPr>
        </p:nvSpPr>
        <p:spPr>
          <a:xfrm>
            <a:off x="6625027" y="1284394"/>
            <a:ext cx="5098181" cy="4360863"/>
          </a:xfrm>
          <a:prstGeom prst="rect">
            <a:avLst/>
          </a:prstGeom>
        </p:spPr>
        <p:txBody>
          <a:bodyPr>
            <a:normAutofit/>
          </a:bodyPr>
          <a:lstStyle/>
          <a:p>
            <a:pPr marL="0" indent="0" algn="ctr">
              <a:buNone/>
            </a:pPr>
            <a:r>
              <a:rPr lang="en-US" sz="5400" b="1" dirty="0" smtClean="0">
                <a:solidFill>
                  <a:srgbClr val="0093D0"/>
                </a:solidFill>
                <a:latin typeface="Century Gothic" panose="020B0502020202020204" pitchFamily="34" charset="0"/>
              </a:rPr>
              <a:t>Policies</a:t>
            </a:r>
            <a:endParaRPr lang="en-US" sz="5400" b="1" dirty="0">
              <a:solidFill>
                <a:srgbClr val="0093D0"/>
              </a:solidFill>
              <a:latin typeface="Century Gothic" panose="020B0502020202020204" pitchFamily="34" charset="0"/>
            </a:endParaRPr>
          </a:p>
        </p:txBody>
      </p:sp>
      <p:pic>
        <p:nvPicPr>
          <p:cNvPr id="12" name="Picture 11" descr="icon-city-hall.ai">
            <a:extLst>
              <a:ext uri="{FF2B5EF4-FFF2-40B4-BE49-F238E27FC236}">
                <a16:creationId xmlns:a16="http://schemas.microsoft.com/office/drawing/2014/main" id="{6C9641C8-D707-4F06-87F6-7AF650F5668A}"/>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13444" y="2295122"/>
            <a:ext cx="3721349" cy="3721349"/>
          </a:xfrm>
          <a:prstGeom prst="rect">
            <a:avLst/>
          </a:prstGeom>
        </p:spPr>
      </p:pic>
      <p:pic>
        <p:nvPicPr>
          <p:cNvPr id="13" name="Picture 12" descr="icon-bike-share-program-stand.ai">
            <a:extLst>
              <a:ext uri="{FF2B5EF4-FFF2-40B4-BE49-F238E27FC236}">
                <a16:creationId xmlns:a16="http://schemas.microsoft.com/office/drawing/2014/main" id="{BB07D7AA-901A-4BDD-84B4-4E8639F164FA}"/>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49411" y="2340560"/>
            <a:ext cx="3630475" cy="3630475"/>
          </a:xfrm>
          <a:prstGeom prst="rect">
            <a:avLst/>
          </a:prstGeom>
        </p:spPr>
      </p:pic>
    </p:spTree>
    <p:extLst>
      <p:ext uri="{BB962C8B-B14F-4D97-AF65-F5344CB8AC3E}">
        <p14:creationId xmlns:p14="http://schemas.microsoft.com/office/powerpoint/2010/main" val="4062589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B084-5364-4C67-889E-2342DF731D87}"/>
              </a:ext>
            </a:extLst>
          </p:cNvPr>
          <p:cNvSpPr>
            <a:spLocks noGrp="1"/>
          </p:cNvSpPr>
          <p:nvPr>
            <p:ph type="title"/>
          </p:nvPr>
        </p:nvSpPr>
        <p:spPr/>
        <p:txBody>
          <a:bodyPr/>
          <a:lstStyle/>
          <a:p>
            <a:pPr algn="l"/>
            <a:r>
              <a:rPr lang="en-US" dirty="0" smtClean="0"/>
              <a:t>Safe Routes to School Programs</a:t>
            </a:r>
            <a:endParaRPr lang="en-US" dirty="0"/>
          </a:p>
        </p:txBody>
      </p:sp>
      <p:sp>
        <p:nvSpPr>
          <p:cNvPr id="11" name="Content Placeholder 10"/>
          <p:cNvSpPr>
            <a:spLocks noGrp="1"/>
          </p:cNvSpPr>
          <p:nvPr>
            <p:ph idx="16"/>
          </p:nvPr>
        </p:nvSpPr>
        <p:spPr/>
        <p:txBody>
          <a:bodyPr anchor="ctr">
            <a:noAutofit/>
          </a:bodyPr>
          <a:lstStyle/>
          <a:p>
            <a:pPr>
              <a:lnSpc>
                <a:spcPct val="100000"/>
              </a:lnSpc>
              <a:spcBef>
                <a:spcPts val="1800"/>
              </a:spcBef>
              <a:spcAft>
                <a:spcPts val="1200"/>
              </a:spcAft>
            </a:pPr>
            <a:r>
              <a:rPr lang="en-US" sz="4000" dirty="0" smtClean="0"/>
              <a:t>Organized intervention</a:t>
            </a:r>
          </a:p>
          <a:p>
            <a:pPr>
              <a:lnSpc>
                <a:spcPct val="100000"/>
              </a:lnSpc>
              <a:spcBef>
                <a:spcPts val="1800"/>
              </a:spcBef>
              <a:spcAft>
                <a:spcPts val="1200"/>
              </a:spcAft>
            </a:pPr>
            <a:r>
              <a:rPr lang="en-US" sz="4000" dirty="0" smtClean="0"/>
              <a:t>Encourage, teach &amp; lead</a:t>
            </a:r>
          </a:p>
          <a:p>
            <a:pPr>
              <a:lnSpc>
                <a:spcPct val="100000"/>
              </a:lnSpc>
              <a:spcBef>
                <a:spcPts val="1800"/>
              </a:spcBef>
              <a:spcAft>
                <a:spcPts val="1200"/>
              </a:spcAft>
            </a:pPr>
            <a:r>
              <a:rPr lang="en-US" sz="4000" dirty="0" smtClean="0"/>
              <a:t>Run by school district, local nonprofit, parent volunteer group, or a partnership</a:t>
            </a:r>
            <a:endParaRPr lang="en-US" sz="4000" dirty="0"/>
          </a:p>
        </p:txBody>
      </p:sp>
      <p:pic>
        <p:nvPicPr>
          <p:cNvPr id="19" name="Picture 18" descr="icon-bike-share-program-stand.ai">
            <a:extLst>
              <a:ext uri="{FF2B5EF4-FFF2-40B4-BE49-F238E27FC236}">
                <a16:creationId xmlns:a16="http://schemas.microsoft.com/office/drawing/2014/main" id="{BB07D7AA-901A-4BDD-84B4-4E8639F164FA}"/>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90975" y="2340560"/>
            <a:ext cx="3630475" cy="3630475"/>
          </a:xfrm>
          <a:prstGeom prst="rect">
            <a:avLst/>
          </a:prstGeom>
        </p:spPr>
      </p:pic>
    </p:spTree>
    <p:extLst>
      <p:ext uri="{BB962C8B-B14F-4D97-AF65-F5344CB8AC3E}">
        <p14:creationId xmlns:p14="http://schemas.microsoft.com/office/powerpoint/2010/main" val="3448284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6"/>
          </p:nvPr>
        </p:nvSpPr>
        <p:spPr/>
        <p:txBody>
          <a:bodyPr>
            <a:normAutofit/>
          </a:bodyPr>
          <a:lstStyle/>
          <a:p>
            <a:pPr marL="0" indent="0">
              <a:spcBef>
                <a:spcPts val="1800"/>
              </a:spcBef>
              <a:buNone/>
            </a:pPr>
            <a:r>
              <a:rPr lang="en-US" dirty="0"/>
              <a:t>-Williams, H., Lieberman, M., &amp; Zimmerman, S. (2019). </a:t>
            </a:r>
            <a:r>
              <a:rPr lang="en-US" i="1" dirty="0"/>
              <a:t>Building blocks: A guide to starting and growing a strong Safe Routes to School Program</a:t>
            </a:r>
            <a:r>
              <a:rPr lang="en-US" dirty="0"/>
              <a:t>. Retrieved December 26, 2019 from </a:t>
            </a:r>
            <a:r>
              <a:rPr lang="en-US" u="sng" dirty="0">
                <a:hlinkClick r:id="rId3"/>
              </a:rPr>
              <a:t>https://</a:t>
            </a:r>
            <a:r>
              <a:rPr lang="en-US" u="sng" dirty="0" smtClean="0">
                <a:hlinkClick r:id="rId3"/>
              </a:rPr>
              <a:t>www.saferoutespartnership.org/sites/default/files/resource_files/buildingblocks_final.pdf</a:t>
            </a:r>
            <a:endParaRPr lang="en-US" dirty="0"/>
          </a:p>
        </p:txBody>
      </p:sp>
      <p:sp>
        <p:nvSpPr>
          <p:cNvPr id="13" name="Content Placeholder 12"/>
          <p:cNvSpPr>
            <a:spLocks noGrp="1"/>
          </p:cNvSpPr>
          <p:nvPr>
            <p:ph idx="1"/>
          </p:nvPr>
        </p:nvSpPr>
        <p:spPr/>
        <p:txBody>
          <a:bodyPr>
            <a:normAutofit/>
          </a:bodyPr>
          <a:lstStyle/>
          <a:p>
            <a:pPr marL="0" indent="0">
              <a:spcBef>
                <a:spcPts val="600"/>
              </a:spcBef>
              <a:spcAft>
                <a:spcPts val="600"/>
              </a:spcAft>
              <a:buNone/>
            </a:pPr>
            <a:r>
              <a:rPr lang="en-US" sz="4400" dirty="0"/>
              <a:t>#</a:t>
            </a:r>
            <a:r>
              <a:rPr lang="en-US" sz="4400" dirty="0" smtClean="0"/>
              <a:t>1: </a:t>
            </a:r>
            <a:r>
              <a:rPr lang="en-US" sz="4400" dirty="0" smtClean="0"/>
              <a:t>Engagement</a:t>
            </a:r>
          </a:p>
          <a:p>
            <a:pPr marL="0" indent="0">
              <a:spcBef>
                <a:spcPts val="600"/>
              </a:spcBef>
              <a:spcAft>
                <a:spcPts val="600"/>
              </a:spcAft>
              <a:buNone/>
            </a:pPr>
            <a:r>
              <a:rPr lang="en-US" sz="4400" dirty="0" smtClean="0"/>
              <a:t>#2: </a:t>
            </a:r>
            <a:r>
              <a:rPr lang="en-US" sz="4400" dirty="0" smtClean="0"/>
              <a:t>Engineering</a:t>
            </a:r>
            <a:endParaRPr lang="en-US" sz="4400" dirty="0"/>
          </a:p>
          <a:p>
            <a:pPr marL="0" indent="0">
              <a:spcBef>
                <a:spcPts val="600"/>
              </a:spcBef>
              <a:spcAft>
                <a:spcPts val="600"/>
              </a:spcAft>
              <a:buNone/>
            </a:pPr>
            <a:r>
              <a:rPr lang="en-US" sz="4400" dirty="0" smtClean="0"/>
              <a:t>#</a:t>
            </a:r>
            <a:r>
              <a:rPr lang="en-US" sz="4400" dirty="0"/>
              <a:t>3</a:t>
            </a:r>
            <a:r>
              <a:rPr lang="en-US" sz="4400" dirty="0" smtClean="0"/>
              <a:t>: </a:t>
            </a:r>
            <a:r>
              <a:rPr lang="en-US" sz="4400" dirty="0"/>
              <a:t>Education</a:t>
            </a:r>
          </a:p>
          <a:p>
            <a:pPr marL="0" indent="0">
              <a:spcBef>
                <a:spcPts val="600"/>
              </a:spcBef>
              <a:spcAft>
                <a:spcPts val="600"/>
              </a:spcAft>
              <a:buNone/>
            </a:pPr>
            <a:r>
              <a:rPr lang="en-US" sz="4400" dirty="0" smtClean="0"/>
              <a:t>#</a:t>
            </a:r>
            <a:r>
              <a:rPr lang="en-US" sz="4400" dirty="0"/>
              <a:t>4</a:t>
            </a:r>
            <a:r>
              <a:rPr lang="en-US" sz="4400" dirty="0" smtClean="0"/>
              <a:t>: </a:t>
            </a:r>
            <a:r>
              <a:rPr lang="en-US" sz="4400" dirty="0"/>
              <a:t>Encouragement</a:t>
            </a:r>
          </a:p>
          <a:p>
            <a:pPr marL="0" indent="0">
              <a:spcBef>
                <a:spcPts val="600"/>
              </a:spcBef>
              <a:spcAft>
                <a:spcPts val="600"/>
              </a:spcAft>
              <a:buNone/>
            </a:pPr>
            <a:r>
              <a:rPr lang="en-US" sz="4400" dirty="0" smtClean="0"/>
              <a:t>#</a:t>
            </a:r>
            <a:r>
              <a:rPr lang="en-US" sz="4400" dirty="0"/>
              <a:t>5</a:t>
            </a:r>
            <a:r>
              <a:rPr lang="en-US" sz="4400" dirty="0" smtClean="0"/>
              <a:t>: </a:t>
            </a:r>
            <a:r>
              <a:rPr lang="en-US" sz="4400" dirty="0"/>
              <a:t>Evaluation</a:t>
            </a:r>
          </a:p>
          <a:p>
            <a:pPr marL="0" indent="0">
              <a:spcBef>
                <a:spcPts val="600"/>
              </a:spcBef>
              <a:spcAft>
                <a:spcPts val="600"/>
              </a:spcAft>
              <a:buNone/>
            </a:pPr>
            <a:r>
              <a:rPr lang="en-US" sz="4400" dirty="0"/>
              <a:t>#</a:t>
            </a:r>
            <a:r>
              <a:rPr lang="en-US" sz="4400" dirty="0" smtClean="0"/>
              <a:t>6: Equity</a:t>
            </a:r>
            <a:endParaRPr lang="en-US" sz="4400" dirty="0"/>
          </a:p>
        </p:txBody>
      </p:sp>
      <p:sp>
        <p:nvSpPr>
          <p:cNvPr id="2" name="Title 1">
            <a:extLst>
              <a:ext uri="{FF2B5EF4-FFF2-40B4-BE49-F238E27FC236}">
                <a16:creationId xmlns:a16="http://schemas.microsoft.com/office/drawing/2014/main" id="{EC46B084-5364-4C67-889E-2342DF731D87}"/>
              </a:ext>
            </a:extLst>
          </p:cNvPr>
          <p:cNvSpPr>
            <a:spLocks noGrp="1"/>
          </p:cNvSpPr>
          <p:nvPr>
            <p:ph type="title"/>
          </p:nvPr>
        </p:nvSpPr>
        <p:spPr>
          <a:prstGeom prst="rect">
            <a:avLst/>
          </a:prstGeom>
        </p:spPr>
        <p:txBody>
          <a:bodyPr anchor="ctr">
            <a:normAutofit/>
          </a:bodyPr>
          <a:lstStyle/>
          <a:p>
            <a:pPr algn="ctr"/>
            <a:r>
              <a:rPr lang="en-US" sz="4800" b="1" dirty="0">
                <a:solidFill>
                  <a:srgbClr val="0093D0"/>
                </a:solidFill>
                <a:latin typeface="Century Gothic" panose="020B0502020202020204" pitchFamily="34" charset="0"/>
              </a:rPr>
              <a:t>The Six </a:t>
            </a:r>
            <a:r>
              <a:rPr lang="en-US" sz="4800" b="1" dirty="0" err="1" smtClean="0">
                <a:solidFill>
                  <a:srgbClr val="0093D0"/>
                </a:solidFill>
                <a:latin typeface="Century Gothic" panose="020B0502020202020204" pitchFamily="34" charset="0"/>
              </a:rPr>
              <a:t>Es</a:t>
            </a:r>
            <a:endParaRPr lang="en-US" sz="4800" b="1" dirty="0">
              <a:solidFill>
                <a:srgbClr val="0093D0"/>
              </a:solidFill>
              <a:latin typeface="Century Gothic" panose="020B0502020202020204" pitchFamily="34" charset="0"/>
            </a:endParaRPr>
          </a:p>
        </p:txBody>
      </p:sp>
      <p:pic>
        <p:nvPicPr>
          <p:cNvPr id="5" name="Picture 4" descr="icon-biking.ai">
            <a:extLst>
              <a:ext uri="{FF2B5EF4-FFF2-40B4-BE49-F238E27FC236}">
                <a16:creationId xmlns:a16="http://schemas.microsoft.com/office/drawing/2014/main" id="{742BD847-A8B4-4544-996B-29B9B68A1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091" y="3009544"/>
            <a:ext cx="3549621" cy="3380592"/>
          </a:xfrm>
          <a:prstGeom prst="rect">
            <a:avLst/>
          </a:prstGeom>
          <a:noFill/>
        </p:spPr>
      </p:pic>
    </p:spTree>
    <p:extLst>
      <p:ext uri="{BB962C8B-B14F-4D97-AF65-F5344CB8AC3E}">
        <p14:creationId xmlns:p14="http://schemas.microsoft.com/office/powerpoint/2010/main" val="4123806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007344"/>
            <a:ext cx="5486400" cy="5496025"/>
          </a:xfrm>
        </p:spPr>
        <p:txBody>
          <a:bodyPr>
            <a:normAutofit/>
          </a:bodyPr>
          <a:lstStyle/>
          <a:p>
            <a:pPr marL="0" indent="0">
              <a:buNone/>
            </a:pPr>
            <a:r>
              <a:rPr lang="en-US" sz="4000" dirty="0" smtClean="0"/>
              <a:t>Listening to and working with stakeholders to ensure meaningful, ongoing opportunities to engage in program structure</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title"/>
          </p:nvPr>
        </p:nvSpPr>
        <p:spPr>
          <a:prstGeom prst="rect">
            <a:avLst/>
          </a:prstGeom>
        </p:spPr>
        <p:txBody>
          <a:bodyPr anchor="ctr">
            <a:normAutofit/>
          </a:bodyPr>
          <a:lstStyle/>
          <a:p>
            <a:pPr algn="ctr"/>
            <a:r>
              <a:rPr lang="en-US" sz="4800" b="1" dirty="0" smtClean="0">
                <a:solidFill>
                  <a:srgbClr val="0093D0"/>
                </a:solidFill>
                <a:latin typeface="Century Gothic" panose="020B0502020202020204" pitchFamily="34" charset="0"/>
              </a:rPr>
              <a:t>#1: </a:t>
            </a:r>
            <a:r>
              <a:rPr lang="en-US" sz="4800" b="1" dirty="0" smtClean="0">
                <a:solidFill>
                  <a:srgbClr val="0093D0"/>
                </a:solidFill>
                <a:latin typeface="Century Gothic" panose="020B0502020202020204" pitchFamily="34" charset="0"/>
              </a:rPr>
              <a:t>Engagement</a:t>
            </a:r>
            <a:endParaRPr lang="en-US" sz="4800" b="1" dirty="0">
              <a:solidFill>
                <a:srgbClr val="0093D0"/>
              </a:solidFill>
              <a:latin typeface="Century Gothic" panose="020B0502020202020204" pitchFamily="34" charset="0"/>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1250" y="2485724"/>
            <a:ext cx="4937760" cy="3703320"/>
          </a:xfrm>
          <a:prstGeom prst="rect">
            <a:avLst/>
          </a:prstGeom>
        </p:spPr>
      </p:pic>
    </p:spTree>
    <p:extLst>
      <p:ext uri="{BB962C8B-B14F-4D97-AF65-F5344CB8AC3E}">
        <p14:creationId xmlns:p14="http://schemas.microsoft.com/office/powerpoint/2010/main" val="2255636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dirty="0" smtClean="0"/>
              <a:t>Physical infrastructure improvements to make roads safer to walk and bike</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title"/>
          </p:nvPr>
        </p:nvSpPr>
        <p:spPr>
          <a:prstGeom prst="rect">
            <a:avLst/>
          </a:prstGeom>
        </p:spPr>
        <p:txBody>
          <a:bodyPr anchor="ctr">
            <a:normAutofit/>
          </a:bodyPr>
          <a:lstStyle/>
          <a:p>
            <a:pPr algn="ctr"/>
            <a:r>
              <a:rPr lang="en-US" sz="4800" b="1" dirty="0" smtClean="0">
                <a:solidFill>
                  <a:srgbClr val="0093D0"/>
                </a:solidFill>
                <a:latin typeface="Century Gothic" panose="020B0502020202020204" pitchFamily="34" charset="0"/>
              </a:rPr>
              <a:t>#2: </a:t>
            </a:r>
            <a:r>
              <a:rPr lang="en-US" sz="4800" b="1" dirty="0" smtClean="0">
                <a:solidFill>
                  <a:srgbClr val="0093D0"/>
                </a:solidFill>
                <a:latin typeface="Century Gothic" panose="020B0502020202020204" pitchFamily="34" charset="0"/>
              </a:rPr>
              <a:t>Engineering</a:t>
            </a:r>
            <a:endParaRPr lang="en-US" sz="4800" b="1" dirty="0">
              <a:solidFill>
                <a:srgbClr val="0093D0"/>
              </a:solidFill>
              <a:latin typeface="Century Gothic" panose="020B0502020202020204" pitchFamily="34" charset="0"/>
            </a:endParaRPr>
          </a:p>
        </p:txBody>
      </p:sp>
      <p:pic>
        <p:nvPicPr>
          <p:cNvPr id="12" name="Picture 11">
            <a:extLst>
              <a:ext uri="{FF2B5EF4-FFF2-40B4-BE49-F238E27FC236}">
                <a16:creationId xmlns:a16="http://schemas.microsoft.com/office/drawing/2014/main" id="{9263FDDC-1D7D-467A-86DE-D7DB7384E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0" y="3843580"/>
            <a:ext cx="6236650" cy="2355607"/>
          </a:xfrm>
          <a:prstGeom prst="rect">
            <a:avLst/>
          </a:prstGeom>
        </p:spPr>
      </p:pic>
      <p:pic>
        <p:nvPicPr>
          <p:cNvPr id="13" name="Picture 12">
            <a:extLst>
              <a:ext uri="{FF2B5EF4-FFF2-40B4-BE49-F238E27FC236}">
                <a16:creationId xmlns:a16="http://schemas.microsoft.com/office/drawing/2014/main" id="{589D0D06-AE00-4E30-92D1-05E3CB2CB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471" y="2715984"/>
            <a:ext cx="710417" cy="3451425"/>
          </a:xfrm>
          <a:prstGeom prst="rect">
            <a:avLst/>
          </a:prstGeom>
        </p:spPr>
      </p:pic>
    </p:spTree>
    <p:extLst>
      <p:ext uri="{BB962C8B-B14F-4D97-AF65-F5344CB8AC3E}">
        <p14:creationId xmlns:p14="http://schemas.microsoft.com/office/powerpoint/2010/main" val="2146323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[Safe Routes to School Presentation Title]</a:t>
            </a:r>
            <a:endParaRPr lang="en-US" dirty="0"/>
          </a:p>
        </p:txBody>
      </p:sp>
      <p:sp>
        <p:nvSpPr>
          <p:cNvPr id="3" name="Subtitle 2">
            <a:extLst>
              <a:ext uri="{FF2B5EF4-FFF2-40B4-BE49-F238E27FC236}">
                <a16:creationId xmlns:a16="http://schemas.microsoft.com/office/drawing/2014/main" id="{1A0EA31B-12F6-4F80-A6AF-97C0BADE69EA}"/>
              </a:ext>
            </a:extLst>
          </p:cNvPr>
          <p:cNvSpPr>
            <a:spLocks noGrp="1"/>
          </p:cNvSpPr>
          <p:nvPr>
            <p:ph type="body" sz="quarter" idx="11"/>
          </p:nvPr>
        </p:nvSpPr>
        <p:spPr/>
        <p:txBody>
          <a:bodyPr/>
          <a:lstStyle/>
          <a:p>
            <a:pPr lvl="0"/>
            <a:r>
              <a:rPr lang="en-US" sz="4000" dirty="0" smtClean="0"/>
              <a:t>[Name, </a:t>
            </a:r>
            <a:r>
              <a:rPr lang="en-US" sz="4000" b="0" dirty="0" smtClean="0"/>
              <a:t>Title, Organization</a:t>
            </a:r>
          </a:p>
          <a:p>
            <a:pPr lvl="0"/>
            <a:r>
              <a:rPr lang="en-US" sz="4000" dirty="0" smtClean="0"/>
              <a:t>Name, </a:t>
            </a:r>
            <a:r>
              <a:rPr lang="en-US" sz="4000" b="0" dirty="0" smtClean="0"/>
              <a:t>Title, Organization</a:t>
            </a:r>
            <a:r>
              <a:rPr lang="en-US" sz="4000" dirty="0" smtClean="0"/>
              <a:t>]</a:t>
            </a:r>
          </a:p>
        </p:txBody>
      </p:sp>
      <p:sp>
        <p:nvSpPr>
          <p:cNvPr id="4" name="Text Placeholder 3"/>
          <p:cNvSpPr>
            <a:spLocks noGrp="1"/>
          </p:cNvSpPr>
          <p:nvPr>
            <p:ph type="body" sz="quarter" idx="12"/>
          </p:nvPr>
        </p:nvSpPr>
        <p:spPr/>
        <p:txBody>
          <a:bodyPr/>
          <a:lstStyle/>
          <a:p>
            <a:r>
              <a:rPr lang="en-US" sz="3600" dirty="0" smtClean="0"/>
              <a:t>[Date]</a:t>
            </a:r>
          </a:p>
          <a:p>
            <a:r>
              <a:rPr lang="en-US" sz="3200" dirty="0"/>
              <a:t>[</a:t>
            </a:r>
            <a:r>
              <a:rPr lang="en-US" sz="3200" b="0" dirty="0" smtClean="0"/>
              <a:t>Location</a:t>
            </a:r>
            <a:r>
              <a:rPr lang="en-US" sz="3200" dirty="0" smtClean="0"/>
              <a:t>]</a:t>
            </a:r>
            <a:endParaRPr lang="en-US" sz="3200" dirty="0"/>
          </a:p>
        </p:txBody>
      </p:sp>
      <p:pic>
        <p:nvPicPr>
          <p:cNvPr id="6" name="Picture 5" descr="streetscape-school-balloons-bike-walk-skateboard.ai">
            <a:extLst>
              <a:ext uri="{FF2B5EF4-FFF2-40B4-BE49-F238E27FC236}">
                <a16:creationId xmlns:a16="http://schemas.microsoft.com/office/drawing/2014/main" id="{F2044831-2512-41FB-8F30-F9C3D3BAB691}"/>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Tree>
    <p:extLst>
      <p:ext uri="{BB962C8B-B14F-4D97-AF65-F5344CB8AC3E}">
        <p14:creationId xmlns:p14="http://schemas.microsoft.com/office/powerpoint/2010/main" val="817941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4000" dirty="0" smtClean="0"/>
              <a:t>Trainings or presentations</a:t>
            </a:r>
          </a:p>
          <a:p>
            <a:r>
              <a:rPr lang="en-US" sz="4000" dirty="0" smtClean="0"/>
              <a:t>Printed material</a:t>
            </a:r>
          </a:p>
          <a:p>
            <a:r>
              <a:rPr lang="en-US" sz="4000" dirty="0" smtClean="0"/>
              <a:t>Media outreach</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pPr algn="ctr"/>
            <a:r>
              <a:rPr lang="en-US" sz="4800" dirty="0" smtClean="0"/>
              <a:t>#3: </a:t>
            </a:r>
            <a:r>
              <a:rPr lang="en-US" sz="4800" dirty="0" smtClean="0"/>
              <a:t>Education</a:t>
            </a:r>
            <a:endParaRPr lang="en-US" sz="4800" dirty="0"/>
          </a:p>
        </p:txBody>
      </p:sp>
      <p:pic>
        <p:nvPicPr>
          <p:cNvPr id="6" name="Picture 5" descr="spot-people-reading-SRTS-booklet.ai">
            <a:extLst>
              <a:ext uri="{FF2B5EF4-FFF2-40B4-BE49-F238E27FC236}">
                <a16:creationId xmlns:a16="http://schemas.microsoft.com/office/drawing/2014/main" id="{38F28629-C453-4F17-B298-0BA3E74BE4D0}"/>
              </a:ext>
            </a:extLst>
          </p:cNvPr>
          <p:cNvPicPr>
            <a:picLocks noChangeAspect="1"/>
          </p:cNvPicPr>
          <p:nvPr/>
        </p:nvPicPr>
        <p:blipFill rotWithShape="1">
          <a:blip r:embed="rId3">
            <a:extLst>
              <a:ext uri="{28A0092B-C50C-407E-A947-70E740481C1C}">
                <a14:useLocalDpi xmlns:a14="http://schemas.microsoft.com/office/drawing/2010/main" val="0"/>
              </a:ext>
            </a:extLst>
          </a:blip>
          <a:srcRect b="12937"/>
          <a:stretch/>
        </p:blipFill>
        <p:spPr>
          <a:xfrm>
            <a:off x="989530" y="2856341"/>
            <a:ext cx="4521200" cy="3332703"/>
          </a:xfrm>
          <a:prstGeom prst="rect">
            <a:avLst/>
          </a:prstGeom>
        </p:spPr>
      </p:pic>
    </p:spTree>
    <p:extLst>
      <p:ext uri="{BB962C8B-B14F-4D97-AF65-F5344CB8AC3E}">
        <p14:creationId xmlns:p14="http://schemas.microsoft.com/office/powerpoint/2010/main" val="258782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C8DA0-01C5-407F-A753-21F1376CCEAC}"/>
              </a:ext>
            </a:extLst>
          </p:cNvPr>
          <p:cNvPicPr>
            <a:picLocks noChangeAspect="1"/>
          </p:cNvPicPr>
          <p:nvPr/>
        </p:nvPicPr>
        <p:blipFill>
          <a:blip r:embed="rId3"/>
          <a:stretch>
            <a:fillRect/>
          </a:stretch>
        </p:blipFill>
        <p:spPr>
          <a:xfrm>
            <a:off x="782247" y="2909689"/>
            <a:ext cx="4935765" cy="3279355"/>
          </a:xfrm>
          <a:prstGeom prst="rect">
            <a:avLst/>
          </a:prstGeom>
        </p:spPr>
      </p:pic>
      <p:sp>
        <p:nvSpPr>
          <p:cNvPr id="11" name="Title 10"/>
          <p:cNvSpPr>
            <a:spLocks noGrp="1"/>
          </p:cNvSpPr>
          <p:nvPr>
            <p:ph type="title"/>
          </p:nvPr>
        </p:nvSpPr>
        <p:spPr>
          <a:xfrm>
            <a:off x="178676" y="693019"/>
            <a:ext cx="5917324" cy="2589195"/>
          </a:xfrm>
        </p:spPr>
        <p:txBody>
          <a:bodyPr>
            <a:normAutofit/>
          </a:bodyPr>
          <a:lstStyle/>
          <a:p>
            <a:pPr algn="ctr"/>
            <a:r>
              <a:rPr lang="en-US" sz="4700" dirty="0" smtClean="0"/>
              <a:t>#4: </a:t>
            </a:r>
            <a:r>
              <a:rPr lang="en-US" sz="4700" dirty="0" smtClean="0"/>
              <a:t>Encouragement</a:t>
            </a:r>
            <a:endParaRPr lang="en-US" sz="4700" dirty="0"/>
          </a:p>
        </p:txBody>
      </p:sp>
      <p:sp>
        <p:nvSpPr>
          <p:cNvPr id="12" name="Content Placeholder 11"/>
          <p:cNvSpPr>
            <a:spLocks noGrp="1"/>
          </p:cNvSpPr>
          <p:nvPr>
            <p:ph idx="1"/>
          </p:nvPr>
        </p:nvSpPr>
        <p:spPr/>
        <p:txBody>
          <a:bodyPr>
            <a:normAutofit/>
          </a:bodyPr>
          <a:lstStyle/>
          <a:p>
            <a:pPr marL="571500" indent="-571500">
              <a:spcBef>
                <a:spcPts val="1800"/>
              </a:spcBef>
            </a:pPr>
            <a:r>
              <a:rPr lang="en-US" sz="4000" i="1" dirty="0" smtClean="0"/>
              <a:t>Walk to School Day </a:t>
            </a:r>
            <a:r>
              <a:rPr lang="en-US" sz="4000" dirty="0" smtClean="0"/>
              <a:t>events</a:t>
            </a:r>
          </a:p>
          <a:p>
            <a:pPr marL="571500" indent="-571500">
              <a:spcBef>
                <a:spcPts val="1800"/>
              </a:spcBef>
            </a:pPr>
            <a:r>
              <a:rPr lang="en-US" sz="4000" dirty="0" smtClean="0"/>
              <a:t>Remote drop-off programs</a:t>
            </a:r>
          </a:p>
          <a:p>
            <a:pPr marL="571500" indent="-571500">
              <a:spcBef>
                <a:spcPts val="1800"/>
              </a:spcBef>
            </a:pPr>
            <a:r>
              <a:rPr lang="en-US" sz="4000" dirty="0" smtClean="0"/>
              <a:t>Competitions to incentivize participation</a:t>
            </a:r>
            <a:endParaRPr lang="en-US" sz="4000" dirty="0"/>
          </a:p>
        </p:txBody>
      </p:sp>
    </p:spTree>
    <p:extLst>
      <p:ext uri="{BB962C8B-B14F-4D97-AF65-F5344CB8AC3E}">
        <p14:creationId xmlns:p14="http://schemas.microsoft.com/office/powerpoint/2010/main" val="338524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spcBef>
                <a:spcPts val="1800"/>
              </a:spcBef>
            </a:pPr>
            <a:r>
              <a:rPr lang="en-US" sz="4000" dirty="0"/>
              <a:t>Accomplishing goals?</a:t>
            </a:r>
          </a:p>
          <a:p>
            <a:pPr marL="571500" indent="-571500">
              <a:spcBef>
                <a:spcPts val="1800"/>
              </a:spcBef>
            </a:pPr>
            <a:r>
              <a:rPr lang="en-US" sz="4000" dirty="0"/>
              <a:t>Supporting equitable outcomes?</a:t>
            </a:r>
          </a:p>
          <a:p>
            <a:pPr marL="571500" indent="-571500">
              <a:spcBef>
                <a:spcPts val="1800"/>
              </a:spcBef>
            </a:pPr>
            <a:r>
              <a:rPr lang="en-US" sz="4000" dirty="0"/>
              <a:t>Identifying any unintended </a:t>
            </a:r>
            <a:r>
              <a:rPr lang="en-US" sz="4000" dirty="0" smtClean="0"/>
              <a:t>consequences</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lstStyle/>
          <a:p>
            <a:pPr algn="ctr"/>
            <a:r>
              <a:rPr lang="en-US" sz="4800" dirty="0" smtClean="0"/>
              <a:t>#5: Evaluation</a:t>
            </a:r>
            <a:endParaRPr lang="en-US" dirty="0"/>
          </a:p>
        </p:txBody>
      </p:sp>
      <p:pic>
        <p:nvPicPr>
          <p:cNvPr id="6" name="Picture 5" descr="spot-man-clipboard.ai">
            <a:extLst>
              <a:ext uri="{FF2B5EF4-FFF2-40B4-BE49-F238E27FC236}">
                <a16:creationId xmlns:a16="http://schemas.microsoft.com/office/drawing/2014/main" id="{2002ED70-2BC2-45AF-A44C-2B210955B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50" y="2367419"/>
            <a:ext cx="2004332" cy="4490581"/>
          </a:xfrm>
          <a:prstGeom prst="rect">
            <a:avLst/>
          </a:prstGeom>
        </p:spPr>
      </p:pic>
    </p:spTree>
    <p:extLst>
      <p:ext uri="{BB962C8B-B14F-4D97-AF65-F5344CB8AC3E}">
        <p14:creationId xmlns:p14="http://schemas.microsoft.com/office/powerpoint/2010/main" val="156746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spcBef>
                <a:spcPts val="1800"/>
              </a:spcBef>
            </a:pPr>
            <a:r>
              <a:rPr lang="en-US" sz="4000" smtClean="0"/>
              <a:t>Benefit all communities &amp; demographic groups</a:t>
            </a:r>
          </a:p>
          <a:p>
            <a:pPr marL="571500" indent="-571500">
              <a:spcBef>
                <a:spcPts val="1800"/>
              </a:spcBef>
            </a:pPr>
            <a:r>
              <a:rPr lang="en-US" sz="4000" smtClean="0"/>
              <a:t>Safe, healthy &amp; fair outcomes for students of varying abilities</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pPr algn="ctr"/>
            <a:r>
              <a:rPr lang="en-US" sz="4800" dirty="0" smtClean="0"/>
              <a:t>#6: Equity</a:t>
            </a:r>
            <a:endParaRPr lang="en-US" sz="4800" dirty="0"/>
          </a:p>
        </p:txBody>
      </p:sp>
      <p:pic>
        <p:nvPicPr>
          <p:cNvPr id="8" name="Picture 7"/>
          <p:cNvPicPr>
            <a:picLocks noChangeAspect="1"/>
          </p:cNvPicPr>
          <p:nvPr/>
        </p:nvPicPr>
        <p:blipFill>
          <a:blip r:embed="rId3"/>
          <a:stretch>
            <a:fillRect/>
          </a:stretch>
        </p:blipFill>
        <p:spPr>
          <a:xfrm>
            <a:off x="1087919" y="1929129"/>
            <a:ext cx="4104014" cy="4120430"/>
          </a:xfrm>
          <a:prstGeom prst="rect">
            <a:avLst/>
          </a:prstGeom>
        </p:spPr>
      </p:pic>
    </p:spTree>
    <p:extLst>
      <p:ext uri="{BB962C8B-B14F-4D97-AF65-F5344CB8AC3E}">
        <p14:creationId xmlns:p14="http://schemas.microsoft.com/office/powerpoint/2010/main" val="1678448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B084-5364-4C67-889E-2342DF731D87}"/>
              </a:ext>
            </a:extLst>
          </p:cNvPr>
          <p:cNvSpPr>
            <a:spLocks noGrp="1"/>
          </p:cNvSpPr>
          <p:nvPr>
            <p:ph type="title"/>
          </p:nvPr>
        </p:nvSpPr>
        <p:spPr/>
        <p:txBody>
          <a:bodyPr/>
          <a:lstStyle/>
          <a:p>
            <a:pPr algn="l"/>
            <a:r>
              <a:rPr lang="en-US" dirty="0" smtClean="0"/>
              <a:t>Safe Routes to School Policies</a:t>
            </a:r>
            <a:endParaRPr lang="en-US" dirty="0"/>
          </a:p>
        </p:txBody>
      </p:sp>
      <p:sp>
        <p:nvSpPr>
          <p:cNvPr id="11" name="Content Placeholder 10"/>
          <p:cNvSpPr>
            <a:spLocks noGrp="1"/>
          </p:cNvSpPr>
          <p:nvPr>
            <p:ph idx="16"/>
          </p:nvPr>
        </p:nvSpPr>
        <p:spPr/>
        <p:txBody>
          <a:bodyPr anchor="ctr">
            <a:noAutofit/>
          </a:bodyPr>
          <a:lstStyle/>
          <a:p>
            <a:pPr marL="285750" indent="-285750">
              <a:lnSpc>
                <a:spcPct val="100000"/>
              </a:lnSpc>
              <a:spcBef>
                <a:spcPts val="1800"/>
              </a:spcBef>
              <a:spcAft>
                <a:spcPts val="1200"/>
              </a:spcAft>
            </a:pPr>
            <a:r>
              <a:rPr lang="en-US" sz="4000" dirty="0" smtClean="0"/>
              <a:t>Local Government Resolution (LGR)</a:t>
            </a:r>
          </a:p>
          <a:p>
            <a:pPr marL="285750" indent="-285750">
              <a:lnSpc>
                <a:spcPct val="100000"/>
              </a:lnSpc>
              <a:spcBef>
                <a:spcPts val="1800"/>
              </a:spcBef>
              <a:spcAft>
                <a:spcPts val="1200"/>
              </a:spcAft>
            </a:pPr>
            <a:r>
              <a:rPr lang="en-US" sz="4000" dirty="0" smtClean="0"/>
              <a:t>Local School Wellness Policy (LSWP)</a:t>
            </a:r>
          </a:p>
          <a:p>
            <a:pPr marL="285750" indent="-285750">
              <a:lnSpc>
                <a:spcPct val="100000"/>
              </a:lnSpc>
              <a:spcBef>
                <a:spcPts val="1800"/>
              </a:spcBef>
              <a:spcAft>
                <a:spcPts val="1200"/>
              </a:spcAft>
            </a:pPr>
            <a:r>
              <a:rPr lang="en-US" sz="4000" dirty="0" smtClean="0"/>
              <a:t>Planning documents</a:t>
            </a:r>
            <a:endParaRPr lang="en-US" dirty="0">
              <a:solidFill>
                <a:prstClr val="black"/>
              </a:solidFill>
              <a:latin typeface="Century Gothic" panose="020B0502020202020204" pitchFamily="34" charset="0"/>
            </a:endParaRPr>
          </a:p>
        </p:txBody>
      </p:sp>
      <p:pic>
        <p:nvPicPr>
          <p:cNvPr id="5" name="Picture 4" descr="icon-city-hall.ai">
            <a:extLst>
              <a:ext uri="{FF2B5EF4-FFF2-40B4-BE49-F238E27FC236}">
                <a16:creationId xmlns:a16="http://schemas.microsoft.com/office/drawing/2014/main" id="{6C9641C8-D707-4F06-87F6-7AF650F5668A}"/>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45537" y="2172195"/>
            <a:ext cx="3721349" cy="3721349"/>
          </a:xfrm>
          <a:prstGeom prst="rect">
            <a:avLst/>
          </a:prstGeom>
        </p:spPr>
      </p:pic>
      <p:sp>
        <p:nvSpPr>
          <p:cNvPr id="6" name="Content Placeholder 16"/>
          <p:cNvSpPr>
            <a:spLocks noGrp="1"/>
          </p:cNvSpPr>
          <p:nvPr>
            <p:ph sz="quarter" idx="15"/>
          </p:nvPr>
        </p:nvSpPr>
        <p:spPr>
          <a:xfrm>
            <a:off x="601248" y="6199187"/>
            <a:ext cx="10968318" cy="573087"/>
          </a:xfrm>
        </p:spPr>
        <p:txBody>
          <a:bodyPr>
            <a:noAutofit/>
          </a:bodyPr>
          <a:lstStyle/>
          <a:p>
            <a:pPr marL="0" indent="0">
              <a:lnSpc>
                <a:spcPct val="100000"/>
              </a:lnSpc>
              <a:spcBef>
                <a:spcPts val="0"/>
              </a:spcBef>
              <a:buNone/>
            </a:pPr>
            <a:r>
              <a:rPr lang="en-US" smtClean="0"/>
              <a:t>-UCSF Champion Provider Fellowship (2018). </a:t>
            </a:r>
            <a:r>
              <a:rPr lang="en-US" i="1" smtClean="0"/>
              <a:t>PSE Playbook: Implementing policy, system, and environmental change in our communities (Version 2)</a:t>
            </a:r>
            <a:r>
              <a:rPr lang="en-US" smtClean="0"/>
              <a:t>. Retrieved December 26, 2019 from </a:t>
            </a:r>
            <a:r>
              <a:rPr lang="en-US" u="sng" smtClean="0">
                <a:hlinkClick r:id="rId4"/>
              </a:rPr>
              <a:t>https://championprovider.ucsf.edu/pse-playbook</a:t>
            </a:r>
            <a:r>
              <a:rPr lang="en-US" smtClean="0"/>
              <a:t>.</a:t>
            </a:r>
          </a:p>
          <a:p>
            <a:pPr marL="0" indent="0">
              <a:lnSpc>
                <a:spcPct val="100000"/>
              </a:lnSpc>
              <a:spcBef>
                <a:spcPts val="0"/>
              </a:spcBef>
              <a:buNone/>
            </a:pPr>
            <a:r>
              <a:rPr lang="en-US" smtClean="0"/>
              <a:t>-ChangeLab Solutions (2013). </a:t>
            </a:r>
            <a:r>
              <a:rPr lang="en-US" i="1" smtClean="0"/>
              <a:t>Safe routes to school: Approaches to support children walking and bicycling to school fact sheet</a:t>
            </a:r>
            <a:r>
              <a:rPr lang="en-US" smtClean="0"/>
              <a:t>. Retrieved December 26, 2019 from </a:t>
            </a:r>
            <a:r>
              <a:rPr lang="en-US" u="sng" smtClean="0">
                <a:hlinkClick r:id="rId5"/>
              </a:rPr>
              <a:t>https://www.changelabsolutions.org/sites/default/files/SRTS-Brochure-FINAL-20130918.pdf</a:t>
            </a:r>
            <a:endParaRPr lang="en-US" smtClean="0"/>
          </a:p>
          <a:p>
            <a:pPr marL="0" indent="0">
              <a:lnSpc>
                <a:spcPct val="100000"/>
              </a:lnSpc>
              <a:spcBef>
                <a:spcPts val="0"/>
              </a:spcBef>
              <a:buNone/>
            </a:pPr>
            <a:r>
              <a:rPr lang="en-US" smtClean="0"/>
              <a:t>-ChangeLab Solutions (2014</a:t>
            </a:r>
            <a:r>
              <a:rPr lang="en-US" i="1" smtClean="0"/>
              <a:t>). Model general plan language supporting safe routes to schools: Support for proposing and adopting strong policies</a:t>
            </a:r>
            <a:r>
              <a:rPr lang="en-US" smtClean="0"/>
              <a:t>. Retrieved December 26, 2019 from </a:t>
            </a:r>
            <a:r>
              <a:rPr lang="en-US" u="sng" smtClean="0">
                <a:hlinkClick r:id="rId6"/>
              </a:rPr>
              <a:t>https://www.changelabsolutions.org/product/model-general-plan-language-supporting-safe-routes-schools</a:t>
            </a:r>
            <a:r>
              <a:rPr lang="en-US" smtClean="0"/>
              <a:t>.</a:t>
            </a:r>
            <a:endParaRPr lang="en-US" dirty="0"/>
          </a:p>
        </p:txBody>
      </p:sp>
    </p:spTree>
    <p:extLst>
      <p:ext uri="{BB962C8B-B14F-4D97-AF65-F5344CB8AC3E}">
        <p14:creationId xmlns:p14="http://schemas.microsoft.com/office/powerpoint/2010/main" val="4024399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spcBef>
                <a:spcPts val="1800"/>
              </a:spcBef>
            </a:pPr>
            <a:r>
              <a:rPr lang="en-US" sz="4000" dirty="0"/>
              <a:t>Formal support for SRTS as a vision &amp; goal for the community</a:t>
            </a:r>
          </a:p>
          <a:p>
            <a:pPr marL="571500" indent="-571500">
              <a:spcBef>
                <a:spcPts val="1800"/>
              </a:spcBef>
            </a:pPr>
            <a:r>
              <a:rPr lang="en-US" sz="4000" dirty="0"/>
              <a:t>Establish various </a:t>
            </a:r>
            <a:r>
              <a:rPr lang="en-US" sz="4000" dirty="0" smtClean="0"/>
              <a:t>commitments</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r>
              <a:rPr lang="en-US" sz="4800" dirty="0" smtClean="0"/>
              <a:t>Local Government Resolution</a:t>
            </a:r>
            <a:endParaRPr lang="en-US" sz="4800" dirty="0"/>
          </a:p>
        </p:txBody>
      </p:sp>
      <p:pic>
        <p:nvPicPr>
          <p:cNvPr id="14" name="Picture 13"/>
          <p:cNvPicPr>
            <a:picLocks noChangeAspect="1"/>
          </p:cNvPicPr>
          <p:nvPr/>
        </p:nvPicPr>
        <p:blipFill>
          <a:blip r:embed="rId3"/>
          <a:stretch>
            <a:fillRect/>
          </a:stretch>
        </p:blipFill>
        <p:spPr>
          <a:xfrm>
            <a:off x="999015" y="3441031"/>
            <a:ext cx="4502229" cy="5633404"/>
          </a:xfrm>
          <a:prstGeom prst="rect">
            <a:avLst/>
          </a:prstGeom>
        </p:spPr>
      </p:pic>
    </p:spTree>
    <p:extLst>
      <p:ext uri="{BB962C8B-B14F-4D97-AF65-F5344CB8AC3E}">
        <p14:creationId xmlns:p14="http://schemas.microsoft.com/office/powerpoint/2010/main" val="3793368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6"/>
          </p:nvPr>
        </p:nvSpPr>
        <p:spPr/>
        <p:txBody>
          <a:bodyPr>
            <a:normAutofit fontScale="85000" lnSpcReduction="20000"/>
          </a:bodyPr>
          <a:lstStyle/>
          <a:p>
            <a:pPr marL="0" indent="0">
              <a:buNone/>
            </a:pPr>
            <a:r>
              <a:rPr lang="en-US" smtClean="0"/>
              <a:t>-City of Cupertino</a:t>
            </a:r>
            <a:r>
              <a:rPr lang="en-US" i="1" smtClean="0"/>
              <a:t>. What is Cupertino Safe Routes to School (SR2S)? </a:t>
            </a:r>
            <a:r>
              <a:rPr lang="en-US" smtClean="0">
                <a:hlinkClick r:id="rId3"/>
              </a:rPr>
              <a:t>https://www.cupertino.org/our-city/departments/public-works/transportation-mobility/safe-routes-2-school/what-is-cupertino-safe-routes-2-school-sr2s</a:t>
            </a:r>
            <a:endParaRPr lang="en-US" smtClean="0"/>
          </a:p>
          <a:p>
            <a:pPr marL="0" indent="0">
              <a:lnSpc>
                <a:spcPct val="120000"/>
              </a:lnSpc>
              <a:spcBef>
                <a:spcPts val="0"/>
              </a:spcBef>
              <a:buNone/>
            </a:pPr>
            <a:r>
              <a:rPr lang="en-US" smtClean="0"/>
              <a:t>-UCSF Champion Provider Fellowship (2018). </a:t>
            </a:r>
            <a:r>
              <a:rPr lang="en-US" i="1" smtClean="0"/>
              <a:t>PSE Playbook: Implementing policy, system, and environmental change in our communities (Version 2)</a:t>
            </a:r>
            <a:r>
              <a:rPr lang="en-US" smtClean="0"/>
              <a:t>. Retrieved December 26, 2019 from </a:t>
            </a:r>
            <a:r>
              <a:rPr lang="en-US" u="sng" smtClean="0">
                <a:hlinkClick r:id="rId4"/>
              </a:rPr>
              <a:t>https://championprovider.ucsf.edu/pse-playbook</a:t>
            </a:r>
            <a:r>
              <a:rPr lang="en-US" smtClean="0"/>
              <a:t>.</a:t>
            </a:r>
            <a:endParaRPr lang="en-US" dirty="0" smtClean="0"/>
          </a:p>
        </p:txBody>
      </p:sp>
      <p:sp>
        <p:nvSpPr>
          <p:cNvPr id="4" name="Content Placeholder 3"/>
          <p:cNvSpPr>
            <a:spLocks noGrp="1"/>
          </p:cNvSpPr>
          <p:nvPr>
            <p:ph idx="1"/>
          </p:nvPr>
        </p:nvSpPr>
        <p:spPr/>
        <p:txBody>
          <a:bodyPr>
            <a:normAutofit/>
          </a:bodyPr>
          <a:lstStyle/>
          <a:p>
            <a:pPr marL="571500" indent="-571500">
              <a:spcBef>
                <a:spcPts val="1800"/>
              </a:spcBef>
            </a:pPr>
            <a:r>
              <a:rPr lang="en-US" sz="4000" smtClean="0"/>
              <a:t>Local government resolution </a:t>
            </a:r>
          </a:p>
          <a:p>
            <a:pPr marL="571500" indent="-571500">
              <a:spcBef>
                <a:spcPts val="1800"/>
              </a:spcBef>
            </a:pPr>
            <a:r>
              <a:rPr lang="en-US" sz="4000" smtClean="0"/>
              <a:t>Joint partnership</a:t>
            </a:r>
          </a:p>
          <a:p>
            <a:pPr marL="571500" indent="-571500">
              <a:spcBef>
                <a:spcPts val="1800"/>
              </a:spcBef>
            </a:pPr>
            <a:r>
              <a:rPr lang="en-US" sz="4000" smtClean="0"/>
              <a:t>Involvement of UCSF Champion Provider Fellow</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r>
              <a:rPr lang="en-US" sz="4800" dirty="0" smtClean="0"/>
              <a:t>	Case Study: Cupertino, CA</a:t>
            </a:r>
            <a:endParaRPr lang="en-US" sz="4800" dirty="0"/>
          </a:p>
        </p:txBody>
      </p:sp>
      <p:pic>
        <p:nvPicPr>
          <p:cNvPr id="11" name="Picture 2" descr="Image result for city of cupertino safe routes to school images">
            <a:extLst>
              <a:ext uri="{FF2B5EF4-FFF2-40B4-BE49-F238E27FC236}">
                <a16:creationId xmlns:a16="http://schemas.microsoft.com/office/drawing/2014/main" id="{61E3EA11-3A5D-4014-A826-406E8AE4C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800" y="2989773"/>
            <a:ext cx="3864308" cy="31276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6790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spcBef>
                <a:spcPts val="1800"/>
              </a:spcBef>
            </a:pPr>
            <a:r>
              <a:rPr lang="en-US" sz="4000" dirty="0"/>
              <a:t>SRTS task force</a:t>
            </a:r>
          </a:p>
          <a:p>
            <a:pPr marL="571500" indent="-571500">
              <a:spcBef>
                <a:spcPts val="1800"/>
              </a:spcBef>
            </a:pPr>
            <a:r>
              <a:rPr lang="en-US" sz="4000" dirty="0"/>
              <a:t>Prioritize infrastructure improvements near schools</a:t>
            </a:r>
          </a:p>
          <a:p>
            <a:pPr marL="571500" indent="-571500">
              <a:spcBef>
                <a:spcPts val="1800"/>
              </a:spcBef>
            </a:pPr>
            <a:r>
              <a:rPr lang="en-US" sz="4000" dirty="0"/>
              <a:t>Formalize partnership with </a:t>
            </a:r>
            <a:r>
              <a:rPr lang="en-US" sz="4000" dirty="0" smtClean="0"/>
              <a:t>municipality</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r>
              <a:rPr lang="en-US" sz="4800" dirty="0" smtClean="0"/>
              <a:t>Local School Wellness Policy</a:t>
            </a:r>
            <a:endParaRPr lang="en-US" sz="4800" dirty="0"/>
          </a:p>
        </p:txBody>
      </p:sp>
      <p:pic>
        <p:nvPicPr>
          <p:cNvPr id="11" name="Picture 10">
            <a:extLst>
              <a:ext uri="{FF2B5EF4-FFF2-40B4-BE49-F238E27FC236}">
                <a16:creationId xmlns:a16="http://schemas.microsoft.com/office/drawing/2014/main" id="{CAF131A1-6287-454C-BCFB-A47F39035919}"/>
              </a:ext>
            </a:extLst>
          </p:cNvPr>
          <p:cNvPicPr>
            <a:picLocks noChangeAspect="1"/>
          </p:cNvPicPr>
          <p:nvPr/>
        </p:nvPicPr>
        <p:blipFill>
          <a:blip r:embed="rId3"/>
          <a:stretch>
            <a:fillRect/>
          </a:stretch>
        </p:blipFill>
        <p:spPr>
          <a:xfrm rot="21061412">
            <a:off x="1153543" y="3409048"/>
            <a:ext cx="4354239" cy="5580277"/>
          </a:xfrm>
          <a:prstGeom prst="rect">
            <a:avLst/>
          </a:prstGeom>
          <a:ln>
            <a:solidFill>
              <a:schemeClr val="bg2">
                <a:lumMod val="90000"/>
              </a:schemeClr>
            </a:solidFill>
          </a:ln>
          <a:effectLst>
            <a:outerShdw blurRad="50800" dist="38100" sx="102000" sy="102000" algn="l" rotWithShape="0">
              <a:prstClr val="black">
                <a:alpha val="40000"/>
              </a:prstClr>
            </a:outerShdw>
          </a:effectLst>
        </p:spPr>
      </p:pic>
    </p:spTree>
    <p:extLst>
      <p:ext uri="{BB962C8B-B14F-4D97-AF65-F5344CB8AC3E}">
        <p14:creationId xmlns:p14="http://schemas.microsoft.com/office/powerpoint/2010/main" val="1020851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6"/>
          </p:nvPr>
        </p:nvSpPr>
        <p:spPr/>
        <p:txBody>
          <a:bodyPr/>
          <a:lstStyle/>
          <a:p>
            <a:pPr marL="0" indent="0">
              <a:buNone/>
            </a:pPr>
            <a:r>
              <a:rPr lang="en-US" dirty="0"/>
              <a:t>BESD SRTS Board Policy (SRTS program): </a:t>
            </a:r>
            <a:r>
              <a:rPr lang="en-US" dirty="0">
                <a:hlinkClick r:id="rId3"/>
              </a:rPr>
              <a:t>http://</a:t>
            </a:r>
            <a:r>
              <a:rPr lang="en-US" dirty="0" smtClean="0">
                <a:hlinkClick r:id="rId3"/>
              </a:rPr>
              <a:t>www.gamutonline.net/district/brawleyesd/displayPolicy/627130/5</a:t>
            </a:r>
            <a:endParaRPr lang="en-US" dirty="0"/>
          </a:p>
        </p:txBody>
      </p:sp>
      <p:sp>
        <p:nvSpPr>
          <p:cNvPr id="4" name="Content Placeholder 3"/>
          <p:cNvSpPr>
            <a:spLocks noGrp="1"/>
          </p:cNvSpPr>
          <p:nvPr>
            <p:ph idx="1"/>
          </p:nvPr>
        </p:nvSpPr>
        <p:spPr/>
        <p:txBody>
          <a:bodyPr>
            <a:normAutofit/>
          </a:bodyPr>
          <a:lstStyle/>
          <a:p>
            <a:pPr marL="571500" indent="-571500">
              <a:spcBef>
                <a:spcPts val="1800"/>
              </a:spcBef>
            </a:pPr>
            <a:r>
              <a:rPr lang="en-US" sz="4000" dirty="0"/>
              <a:t>County-wide SRTS task force</a:t>
            </a:r>
          </a:p>
          <a:p>
            <a:pPr marL="571500" indent="-571500">
              <a:spcBef>
                <a:spcPts val="1800"/>
              </a:spcBef>
            </a:pPr>
            <a:r>
              <a:rPr lang="en-US" sz="4000" dirty="0"/>
              <a:t>School Board adopted SRTS policy &amp; student wellness </a:t>
            </a:r>
            <a:r>
              <a:rPr lang="en-US" sz="4000" dirty="0" smtClean="0"/>
              <a:t>policy</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r>
              <a:rPr lang="en-US" sz="4800" dirty="0" smtClean="0"/>
              <a:t>Case Study: Brawley, CA</a:t>
            </a:r>
            <a:endParaRPr lang="en-US" sz="4800" dirty="0"/>
          </a:p>
        </p:txBody>
      </p:sp>
      <p:pic>
        <p:nvPicPr>
          <p:cNvPr id="8" name="Picture 7"/>
          <p:cNvPicPr>
            <a:picLocks noChangeAspect="1"/>
          </p:cNvPicPr>
          <p:nvPr/>
        </p:nvPicPr>
        <p:blipFill>
          <a:blip r:embed="rId4"/>
          <a:stretch>
            <a:fillRect/>
          </a:stretch>
        </p:blipFill>
        <p:spPr>
          <a:xfrm>
            <a:off x="902621" y="2857708"/>
            <a:ext cx="5090710" cy="3341479"/>
          </a:xfrm>
          <a:prstGeom prst="rect">
            <a:avLst/>
          </a:prstGeom>
        </p:spPr>
      </p:pic>
    </p:spTree>
    <p:extLst>
      <p:ext uri="{BB962C8B-B14F-4D97-AF65-F5344CB8AC3E}">
        <p14:creationId xmlns:p14="http://schemas.microsoft.com/office/powerpoint/2010/main" val="4070211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6"/>
          </p:nvPr>
        </p:nvSpPr>
        <p:spPr/>
        <p:txBody>
          <a:bodyPr>
            <a:normAutofit/>
          </a:bodyPr>
          <a:lstStyle/>
          <a:p>
            <a:pPr marL="0" indent="0">
              <a:lnSpc>
                <a:spcPct val="100000"/>
              </a:lnSpc>
              <a:spcBef>
                <a:spcPts val="0"/>
              </a:spcBef>
              <a:buNone/>
            </a:pPr>
            <a:r>
              <a:rPr lang="en-US" dirty="0"/>
              <a:t>-Safe Routes to Schools/Transportation Authority of Marin. Safe Routes to Schools in Marin County Website (2019) </a:t>
            </a:r>
            <a:r>
              <a:rPr lang="en-US" u="sng" dirty="0">
                <a:hlinkClick r:id="rId3"/>
              </a:rPr>
              <a:t>https://www.saferoutestoschools.org/sr2s_history.html#ninetest</a:t>
            </a:r>
            <a:endParaRPr lang="en-US" u="sng" dirty="0"/>
          </a:p>
          <a:p>
            <a:pPr marL="0" indent="0">
              <a:lnSpc>
                <a:spcPct val="100000"/>
              </a:lnSpc>
              <a:spcBef>
                <a:spcPts val="0"/>
              </a:spcBef>
              <a:buNone/>
            </a:pPr>
            <a:r>
              <a:rPr lang="en-US" dirty="0"/>
              <a:t>-Mill Valley School District Safe Routes to School (SRTS) Board Policy: </a:t>
            </a:r>
            <a:r>
              <a:rPr lang="en-US" dirty="0">
                <a:hlinkClick r:id="rId4"/>
              </a:rPr>
              <a:t>https://</a:t>
            </a:r>
            <a:r>
              <a:rPr lang="en-US" dirty="0" smtClean="0">
                <a:hlinkClick r:id="rId4"/>
              </a:rPr>
              <a:t>www.saferoutestoschools.org/documents/bp_5142.2_safe_routes_to_schools.pdf</a:t>
            </a:r>
            <a:endParaRPr lang="en-US" dirty="0"/>
          </a:p>
        </p:txBody>
      </p:sp>
      <p:sp>
        <p:nvSpPr>
          <p:cNvPr id="4" name="Content Placeholder 3"/>
          <p:cNvSpPr>
            <a:spLocks noGrp="1"/>
          </p:cNvSpPr>
          <p:nvPr>
            <p:ph idx="1"/>
          </p:nvPr>
        </p:nvSpPr>
        <p:spPr/>
        <p:txBody>
          <a:bodyPr>
            <a:normAutofit fontScale="92500"/>
          </a:bodyPr>
          <a:lstStyle/>
          <a:p>
            <a:pPr marL="571500" indent="-571500">
              <a:spcBef>
                <a:spcPts val="1800"/>
              </a:spcBef>
            </a:pPr>
            <a:r>
              <a:rPr lang="en-US" sz="4000" dirty="0"/>
              <a:t>Federal funding for nine SRTS pilots</a:t>
            </a:r>
          </a:p>
          <a:p>
            <a:pPr marL="571500" indent="-571500">
              <a:spcBef>
                <a:spcPts val="1800"/>
              </a:spcBef>
            </a:pPr>
            <a:r>
              <a:rPr lang="en-US" sz="4000" dirty="0"/>
              <a:t>County adopts a SRTS program</a:t>
            </a:r>
          </a:p>
          <a:p>
            <a:pPr marL="571500" indent="-571500">
              <a:spcBef>
                <a:spcPts val="1800"/>
              </a:spcBef>
            </a:pPr>
            <a:r>
              <a:rPr lang="en-US" sz="4000" dirty="0"/>
              <a:t>Transportation sales tax</a:t>
            </a:r>
          </a:p>
          <a:p>
            <a:pPr marL="571500" indent="-571500">
              <a:spcBef>
                <a:spcPts val="1800"/>
              </a:spcBef>
            </a:pPr>
            <a:r>
              <a:rPr lang="en-US" sz="4000" dirty="0"/>
              <a:t>School District Board </a:t>
            </a:r>
            <a:r>
              <a:rPr lang="en-US" sz="4000" dirty="0" smtClean="0"/>
              <a:t>policy</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r>
              <a:rPr lang="en-US" sz="4800" dirty="0" smtClean="0"/>
              <a:t>Case Study:</a:t>
            </a:r>
            <a:br>
              <a:rPr lang="en-US" sz="4800" dirty="0" smtClean="0"/>
            </a:br>
            <a:r>
              <a:rPr lang="en-US" sz="4800" dirty="0" smtClean="0"/>
              <a:t>Mill Valley, CA</a:t>
            </a:r>
            <a:endParaRPr lang="en-US" sz="4800" dirty="0"/>
          </a:p>
        </p:txBody>
      </p:sp>
      <p:pic>
        <p:nvPicPr>
          <p:cNvPr id="17" name="Picture Placeholder 11">
            <a:extLst>
              <a:ext uri="{FF2B5EF4-FFF2-40B4-BE49-F238E27FC236}">
                <a16:creationId xmlns:a16="http://schemas.microsoft.com/office/drawing/2014/main" id="{DC97BB34-1517-46C9-BE48-F5F989E3A652}"/>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923" b="2923"/>
          <a:stretch>
            <a:fillRect/>
          </a:stretch>
        </p:blipFill>
        <p:spPr>
          <a:xfrm>
            <a:off x="601248" y="3369468"/>
            <a:ext cx="5289413" cy="2829719"/>
          </a:xfrm>
          <a:prstGeom prst="rect">
            <a:avLst/>
          </a:prstGeom>
        </p:spPr>
      </p:pic>
    </p:spTree>
    <p:extLst>
      <p:ext uri="{BB962C8B-B14F-4D97-AF65-F5344CB8AC3E}">
        <p14:creationId xmlns:p14="http://schemas.microsoft.com/office/powerpoint/2010/main" val="704432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EECA7C4-A26B-4AED-8905-710424641E94}"/>
              </a:ext>
            </a:extLst>
          </p:cNvPr>
          <p:cNvSpPr txBox="1"/>
          <p:nvPr/>
        </p:nvSpPr>
        <p:spPr>
          <a:xfrm>
            <a:off x="4860099" y="1564243"/>
            <a:ext cx="6751528" cy="480131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3200" dirty="0">
                <a:solidFill>
                  <a:srgbClr val="122147"/>
                </a:solidFill>
              </a:rPr>
              <a:t>What is the purpose of this presentation?</a:t>
            </a:r>
          </a:p>
          <a:p>
            <a:pPr marL="342900" indent="-342900">
              <a:spcBef>
                <a:spcPts val="1200"/>
              </a:spcBef>
              <a:buFont typeface="Arial" panose="020B0604020202020204" pitchFamily="34" charset="0"/>
              <a:buChar char="•"/>
            </a:pPr>
            <a:r>
              <a:rPr lang="en-US" sz="3200" dirty="0">
                <a:solidFill>
                  <a:srgbClr val="122147"/>
                </a:solidFill>
              </a:rPr>
              <a:t>Why should we </a:t>
            </a:r>
            <a:r>
              <a:rPr lang="en-US" sz="3200" dirty="0" smtClean="0">
                <a:solidFill>
                  <a:srgbClr val="122147"/>
                </a:solidFill>
              </a:rPr>
              <a:t>care </a:t>
            </a:r>
            <a:r>
              <a:rPr lang="en-US" sz="3200" dirty="0">
                <a:solidFill>
                  <a:srgbClr val="122147"/>
                </a:solidFill>
              </a:rPr>
              <a:t>about Safe Routes to </a:t>
            </a:r>
            <a:r>
              <a:rPr lang="en-US" sz="3200" dirty="0" smtClean="0">
                <a:solidFill>
                  <a:srgbClr val="122147"/>
                </a:solidFill>
              </a:rPr>
              <a:t>School (SRTS)?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can we implement </a:t>
            </a:r>
            <a:r>
              <a:rPr lang="en-US" sz="3200" dirty="0" smtClean="0">
                <a:solidFill>
                  <a:srgbClr val="122147"/>
                </a:solidFill>
              </a:rPr>
              <a:t>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to address common concerns</a:t>
            </a:r>
          </a:p>
          <a:p>
            <a:pPr marL="342900" indent="-342900">
              <a:spcBef>
                <a:spcPts val="1200"/>
              </a:spcBef>
              <a:buFont typeface="Arial" panose="020B0604020202020204" pitchFamily="34" charset="0"/>
              <a:buChar char="•"/>
            </a:pPr>
            <a:r>
              <a:rPr lang="en-US" sz="3200" dirty="0">
                <a:solidFill>
                  <a:srgbClr val="122147"/>
                </a:solidFill>
              </a:rPr>
              <a:t>Q&amp;A</a:t>
            </a:r>
          </a:p>
          <a:p>
            <a:pPr marL="342900" indent="-342900">
              <a:spcBef>
                <a:spcPts val="12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Tree>
    <p:extLst>
      <p:ext uri="{BB962C8B-B14F-4D97-AF65-F5344CB8AC3E}">
        <p14:creationId xmlns:p14="http://schemas.microsoft.com/office/powerpoint/2010/main" val="53902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11" name="TextBox 10">
            <a:extLst>
              <a:ext uri="{FF2B5EF4-FFF2-40B4-BE49-F238E27FC236}">
                <a16:creationId xmlns:a16="http://schemas.microsoft.com/office/drawing/2014/main" id="{CEECA7C4-A26B-4AED-8905-710424641E94}"/>
              </a:ext>
            </a:extLst>
          </p:cNvPr>
          <p:cNvSpPr txBox="1"/>
          <p:nvPr/>
        </p:nvSpPr>
        <p:spPr>
          <a:xfrm>
            <a:off x="4860099" y="1564243"/>
            <a:ext cx="6751528" cy="5032147"/>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3200" dirty="0">
                <a:solidFill>
                  <a:srgbClr val="122147"/>
                </a:solidFill>
              </a:rPr>
              <a:t>What is the purpose of this presentation?</a:t>
            </a:r>
          </a:p>
          <a:p>
            <a:pPr marL="342900" indent="-342900">
              <a:spcBef>
                <a:spcPts val="600"/>
              </a:spcBef>
              <a:buFont typeface="Arial" panose="020B0604020202020204" pitchFamily="34" charset="0"/>
              <a:buChar char="•"/>
            </a:pPr>
            <a:r>
              <a:rPr lang="en-US" sz="3200" dirty="0">
                <a:solidFill>
                  <a:srgbClr val="122147"/>
                </a:solidFill>
              </a:rPr>
              <a:t>Why should we </a:t>
            </a:r>
            <a:r>
              <a:rPr lang="en-US" sz="3200" dirty="0" smtClean="0">
                <a:solidFill>
                  <a:srgbClr val="122147"/>
                </a:solidFill>
              </a:rPr>
              <a:t>care </a:t>
            </a:r>
            <a:r>
              <a:rPr lang="en-US" sz="3200" dirty="0">
                <a:solidFill>
                  <a:srgbClr val="122147"/>
                </a:solidFill>
              </a:rPr>
              <a:t>about Safe Routes to </a:t>
            </a:r>
            <a:r>
              <a:rPr lang="en-US" sz="3200" dirty="0" smtClean="0">
                <a:solidFill>
                  <a:srgbClr val="122147"/>
                </a:solidFill>
              </a:rPr>
              <a:t>School (SRTS)?</a:t>
            </a:r>
            <a:endParaRPr lang="en-US" sz="3200" dirty="0">
              <a:solidFill>
                <a:srgbClr val="122147"/>
              </a:solidFill>
            </a:endParaRPr>
          </a:p>
          <a:p>
            <a:pPr marL="342900" indent="-342900">
              <a:spcBef>
                <a:spcPts val="600"/>
              </a:spcBef>
              <a:buFont typeface="Arial" panose="020B0604020202020204" pitchFamily="34" charset="0"/>
              <a:buChar char="•"/>
            </a:pPr>
            <a:r>
              <a:rPr lang="en-US" sz="3200" dirty="0">
                <a:solidFill>
                  <a:srgbClr val="122147"/>
                </a:solidFill>
              </a:rPr>
              <a:t>How can we implement </a:t>
            </a:r>
            <a:r>
              <a:rPr lang="en-US" sz="3200" dirty="0" smtClean="0">
                <a:solidFill>
                  <a:srgbClr val="122147"/>
                </a:solidFill>
              </a:rPr>
              <a:t>SRTS?</a:t>
            </a:r>
            <a:endParaRPr lang="en-US" sz="3200" dirty="0">
              <a:solidFill>
                <a:srgbClr val="122147"/>
              </a:solidFill>
            </a:endParaRPr>
          </a:p>
          <a:p>
            <a:pPr marL="342900" indent="-342900">
              <a:spcBef>
                <a:spcPts val="600"/>
              </a:spcBef>
              <a:buFont typeface="Arial" panose="020B0604020202020204" pitchFamily="34" charset="0"/>
              <a:buChar char="•"/>
            </a:pPr>
            <a:r>
              <a:rPr lang="en-US" sz="3600" b="1" dirty="0">
                <a:solidFill>
                  <a:srgbClr val="122147"/>
                </a:solidFill>
                <a:effectLst>
                  <a:outerShdw blurRad="38100" dist="38100" dir="2700000" algn="tl">
                    <a:srgbClr val="000000">
                      <a:alpha val="43137"/>
                    </a:srgbClr>
                  </a:outerShdw>
                </a:effectLst>
              </a:rPr>
              <a:t>How to address common concerns</a:t>
            </a:r>
          </a:p>
          <a:p>
            <a:pPr marL="342900" indent="-342900">
              <a:spcBef>
                <a:spcPts val="600"/>
              </a:spcBef>
              <a:buFont typeface="Arial" panose="020B0604020202020204" pitchFamily="34" charset="0"/>
              <a:buChar char="•"/>
            </a:pPr>
            <a:r>
              <a:rPr lang="en-US" sz="3200" dirty="0">
                <a:solidFill>
                  <a:srgbClr val="122147"/>
                </a:solidFill>
              </a:rPr>
              <a:t>Q&amp;A</a:t>
            </a:r>
          </a:p>
          <a:p>
            <a:pPr marL="342900" indent="-342900">
              <a:spcBef>
                <a:spcPts val="6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71171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pPr marL="571500" indent="-571500">
              <a:spcBef>
                <a:spcPts val="1800"/>
              </a:spcBef>
            </a:pPr>
            <a:r>
              <a:rPr lang="en-US" sz="4000" dirty="0"/>
              <a:t>Unsafe intersections &amp; crossings</a:t>
            </a:r>
          </a:p>
          <a:p>
            <a:pPr marL="571500" indent="-571500">
              <a:spcBef>
                <a:spcPts val="1800"/>
              </a:spcBef>
            </a:pPr>
            <a:r>
              <a:rPr lang="en-US" sz="4000" dirty="0"/>
              <a:t>Violence &amp; crime</a:t>
            </a:r>
          </a:p>
          <a:p>
            <a:pPr marL="571500" indent="-571500">
              <a:spcBef>
                <a:spcPts val="1800"/>
              </a:spcBef>
            </a:pPr>
            <a:r>
              <a:rPr lang="en-US" sz="4000" dirty="0"/>
              <a:t>High traffic speeds </a:t>
            </a:r>
            <a:br>
              <a:rPr lang="en-US" sz="4000" dirty="0"/>
            </a:br>
            <a:r>
              <a:rPr lang="en-US" sz="4000" dirty="0"/>
              <a:t>&amp; congestion</a:t>
            </a:r>
          </a:p>
          <a:p>
            <a:pPr marL="571500" indent="-571500">
              <a:spcBef>
                <a:spcPts val="1800"/>
              </a:spcBef>
            </a:pPr>
            <a:r>
              <a:rPr lang="en-US" sz="4000" dirty="0"/>
              <a:t>Lack of sidewalks, pathways, crossing guards &amp; </a:t>
            </a:r>
            <a:r>
              <a:rPr lang="en-US" sz="4000" dirty="0" smtClean="0"/>
              <a:t>adults</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pPr algn="ctr"/>
            <a:r>
              <a:rPr lang="en-US" sz="4800" dirty="0" smtClean="0"/>
              <a:t>Safety Concerns and Risk Management</a:t>
            </a:r>
            <a:endParaRPr lang="en-US" sz="4800" dirty="0"/>
          </a:p>
        </p:txBody>
      </p:sp>
      <p:pic>
        <p:nvPicPr>
          <p:cNvPr id="6" name="Picture 5" descr="Asset 26.png">
            <a:extLst>
              <a:ext uri="{FF2B5EF4-FFF2-40B4-BE49-F238E27FC236}">
                <a16:creationId xmlns:a16="http://schemas.microsoft.com/office/drawing/2014/main" id="{34ED291F-72C7-48A3-8783-F6AB7413A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910" y="3441031"/>
            <a:ext cx="2708257" cy="2632865"/>
          </a:xfrm>
          <a:prstGeom prst="rect">
            <a:avLst/>
          </a:prstGeom>
        </p:spPr>
      </p:pic>
    </p:spTree>
    <p:extLst>
      <p:ext uri="{BB962C8B-B14F-4D97-AF65-F5344CB8AC3E}">
        <p14:creationId xmlns:p14="http://schemas.microsoft.com/office/powerpoint/2010/main" val="2082178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spcBef>
                <a:spcPts val="1800"/>
              </a:spcBef>
            </a:pPr>
            <a:r>
              <a:rPr lang="en-US" sz="4000" dirty="0"/>
              <a:t>Lawsuit if an injury or problem arises</a:t>
            </a:r>
          </a:p>
          <a:p>
            <a:pPr marL="571500" indent="-571500">
              <a:spcBef>
                <a:spcPts val="1800"/>
              </a:spcBef>
            </a:pPr>
            <a:r>
              <a:rPr lang="en-US" sz="4000" dirty="0"/>
              <a:t>School district subjected to direct liability </a:t>
            </a:r>
          </a:p>
          <a:p>
            <a:pPr marL="571500" indent="-571500">
              <a:spcBef>
                <a:spcPts val="1800"/>
              </a:spcBef>
            </a:pPr>
            <a:r>
              <a:rPr lang="en-US" sz="4000" dirty="0"/>
              <a:t>Commonsense practices minimize </a:t>
            </a:r>
            <a:r>
              <a:rPr lang="en-US" sz="4000" dirty="0" smtClean="0"/>
              <a:t>risk</a:t>
            </a:r>
            <a:endParaRPr lang="en-US" sz="4000" dirty="0"/>
          </a:p>
        </p:txBody>
      </p:sp>
      <p:sp>
        <p:nvSpPr>
          <p:cNvPr id="2" name="Title 1">
            <a:extLst>
              <a:ext uri="{FF2B5EF4-FFF2-40B4-BE49-F238E27FC236}">
                <a16:creationId xmlns:a16="http://schemas.microsoft.com/office/drawing/2014/main" id="{EC46B084-5364-4C67-889E-2342DF731D87}"/>
              </a:ext>
            </a:extLst>
          </p:cNvPr>
          <p:cNvSpPr>
            <a:spLocks noGrp="1"/>
          </p:cNvSpPr>
          <p:nvPr>
            <p:ph type="ctrTitle"/>
          </p:nvPr>
        </p:nvSpPr>
        <p:spPr/>
        <p:txBody>
          <a:bodyPr>
            <a:normAutofit/>
          </a:bodyPr>
          <a:lstStyle/>
          <a:p>
            <a:pPr algn="ctr"/>
            <a:r>
              <a:rPr lang="en-US" sz="4800" dirty="0" smtClean="0"/>
              <a:t>Liability &amp; Risk Management</a:t>
            </a:r>
            <a:endParaRPr lang="en-US" sz="4800" dirty="0"/>
          </a:p>
        </p:txBody>
      </p:sp>
      <p:pic>
        <p:nvPicPr>
          <p:cNvPr id="9" name="Picture 8" descr="Asset 26.png">
            <a:extLst>
              <a:ext uri="{FF2B5EF4-FFF2-40B4-BE49-F238E27FC236}">
                <a16:creationId xmlns:a16="http://schemas.microsoft.com/office/drawing/2014/main" id="{34ED291F-72C7-48A3-8783-F6AB7413A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910" y="3441031"/>
            <a:ext cx="2708257" cy="2632865"/>
          </a:xfrm>
          <a:prstGeom prst="rect">
            <a:avLst/>
          </a:prstGeom>
        </p:spPr>
      </p:pic>
    </p:spTree>
    <p:extLst>
      <p:ext uri="{BB962C8B-B14F-4D97-AF65-F5344CB8AC3E}">
        <p14:creationId xmlns:p14="http://schemas.microsoft.com/office/powerpoint/2010/main" val="575792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11" name="TextBox 10">
            <a:extLst>
              <a:ext uri="{FF2B5EF4-FFF2-40B4-BE49-F238E27FC236}">
                <a16:creationId xmlns:a16="http://schemas.microsoft.com/office/drawing/2014/main" id="{CEECA7C4-A26B-4AED-8905-710424641E94}"/>
              </a:ext>
            </a:extLst>
          </p:cNvPr>
          <p:cNvSpPr txBox="1"/>
          <p:nvPr/>
        </p:nvSpPr>
        <p:spPr>
          <a:xfrm>
            <a:off x="4860099" y="1564243"/>
            <a:ext cx="6751528" cy="486287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3200" dirty="0">
                <a:solidFill>
                  <a:srgbClr val="122147"/>
                </a:solidFill>
              </a:rPr>
              <a:t>What is the purpose of this presentation?</a:t>
            </a:r>
          </a:p>
          <a:p>
            <a:pPr marL="342900" indent="-342900">
              <a:spcBef>
                <a:spcPts val="1200"/>
              </a:spcBef>
              <a:buFont typeface="Arial" panose="020B0604020202020204" pitchFamily="34" charset="0"/>
              <a:buChar char="•"/>
            </a:pPr>
            <a:r>
              <a:rPr lang="en-US" sz="3200" dirty="0">
                <a:solidFill>
                  <a:srgbClr val="122147"/>
                </a:solidFill>
              </a:rPr>
              <a:t>Why should we </a:t>
            </a:r>
            <a:r>
              <a:rPr lang="en-US" sz="3200" dirty="0" smtClean="0">
                <a:solidFill>
                  <a:srgbClr val="122147"/>
                </a:solidFill>
              </a:rPr>
              <a:t>care </a:t>
            </a:r>
            <a:r>
              <a:rPr lang="en-US" sz="3200" dirty="0">
                <a:solidFill>
                  <a:srgbClr val="122147"/>
                </a:solidFill>
              </a:rPr>
              <a:t>about Safe Routes to </a:t>
            </a:r>
            <a:r>
              <a:rPr lang="en-US" sz="3200" dirty="0" smtClean="0">
                <a:solidFill>
                  <a:srgbClr val="122147"/>
                </a:solidFill>
              </a:rPr>
              <a:t>School (SRTS)?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can we implement </a:t>
            </a:r>
            <a:r>
              <a:rPr lang="en-US" sz="3200" dirty="0" smtClean="0">
                <a:solidFill>
                  <a:srgbClr val="122147"/>
                </a:solidFill>
              </a:rPr>
              <a:t>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to address common concerns</a:t>
            </a:r>
          </a:p>
          <a:p>
            <a:pPr marL="342900" indent="-342900">
              <a:spcBef>
                <a:spcPts val="1200"/>
              </a:spcBef>
              <a:buFont typeface="Arial" panose="020B0604020202020204" pitchFamily="34" charset="0"/>
              <a:buChar char="•"/>
            </a:pPr>
            <a:r>
              <a:rPr lang="en-US" sz="3600" b="1" dirty="0">
                <a:solidFill>
                  <a:srgbClr val="122147"/>
                </a:solidFill>
                <a:effectLst>
                  <a:outerShdw blurRad="38100" dist="38100" dir="2700000" algn="tl">
                    <a:srgbClr val="000000">
                      <a:alpha val="43137"/>
                    </a:srgbClr>
                  </a:outerShdw>
                </a:effectLst>
              </a:rPr>
              <a:t>Q&amp;A</a:t>
            </a:r>
          </a:p>
          <a:p>
            <a:pPr marL="342900" indent="-342900">
              <a:spcBef>
                <a:spcPts val="12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8402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sset 34.png">
            <a:extLst>
              <a:ext uri="{FF2B5EF4-FFF2-40B4-BE49-F238E27FC236}">
                <a16:creationId xmlns:a16="http://schemas.microsoft.com/office/drawing/2014/main" id="{C87A3692-87A7-4050-A523-5D4E015CED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3760" y="2388068"/>
            <a:ext cx="3904761" cy="2847833"/>
          </a:xfrm>
          <a:prstGeom prst="rect">
            <a:avLst/>
          </a:prstGeom>
        </p:spPr>
      </p:pic>
      <p:sp>
        <p:nvSpPr>
          <p:cNvPr id="13" name="Title 12"/>
          <p:cNvSpPr>
            <a:spLocks noGrp="1"/>
          </p:cNvSpPr>
          <p:nvPr>
            <p:ph type="title"/>
          </p:nvPr>
        </p:nvSpPr>
        <p:spPr/>
        <p:txBody>
          <a:bodyPr/>
          <a:lstStyle/>
          <a:p>
            <a:r>
              <a:rPr lang="en-US" smtClean="0"/>
              <a:t>Resources</a:t>
            </a:r>
            <a:endParaRPr lang="en-US" dirty="0"/>
          </a:p>
        </p:txBody>
      </p:sp>
      <p:sp>
        <p:nvSpPr>
          <p:cNvPr id="16" name="Content Placeholder 15"/>
          <p:cNvSpPr>
            <a:spLocks noGrp="1"/>
          </p:cNvSpPr>
          <p:nvPr>
            <p:ph idx="1"/>
          </p:nvPr>
        </p:nvSpPr>
        <p:spPr/>
        <p:txBody>
          <a:bodyPr/>
          <a:lstStyle/>
          <a:p>
            <a:endParaRPr lang="en-US" dirty="0"/>
          </a:p>
        </p:txBody>
      </p:sp>
      <p:sp>
        <p:nvSpPr>
          <p:cNvPr id="18" name="Content Placeholder 17"/>
          <p:cNvSpPr>
            <a:spLocks noGrp="1"/>
          </p:cNvSpPr>
          <p:nvPr>
            <p:ph idx="16"/>
          </p:nvPr>
        </p:nvSpPr>
        <p:spPr>
          <a:xfrm>
            <a:off x="6189044" y="597798"/>
            <a:ext cx="5393356" cy="6002699"/>
          </a:xfrm>
        </p:spPr>
        <p:txBody>
          <a:bodyPr>
            <a:noAutofit/>
          </a:bodyPr>
          <a:lstStyle/>
          <a:p>
            <a:pPr marL="461963" indent="-461963">
              <a:spcBef>
                <a:spcPts val="0"/>
              </a:spcBef>
              <a:buSzPct val="75000"/>
              <a:buFont typeface="Wingdings" panose="05000000000000000000" pitchFamily="2" charset="2"/>
              <a:buChar char="Ø"/>
            </a:pPr>
            <a:r>
              <a:rPr lang="en-US" b="1" dirty="0" smtClean="0">
                <a:ea typeface="Century Gothic" charset="0"/>
                <a:cs typeface="Century Gothic" charset="0"/>
              </a:rPr>
              <a:t>UCSF SRTS Success Story: </a:t>
            </a:r>
            <a:r>
              <a:rPr lang="en-US" b="1" dirty="0" smtClean="0">
                <a:solidFill>
                  <a:srgbClr val="2510BF"/>
                </a:solidFill>
                <a:ea typeface="Century Gothic" charset="0"/>
                <a:cs typeface="Century Gothic" charset="0"/>
                <a:hlinkClick r:id="rId4" action="ppaction://hlinkfile"/>
              </a:rPr>
              <a:t>bit.ly/2MaeAUI</a:t>
            </a:r>
            <a:endParaRPr lang="en-US" b="1" dirty="0" smtClean="0">
              <a:solidFill>
                <a:srgbClr val="2510BF"/>
              </a:solidFill>
              <a:ea typeface="Century Gothic" charset="0"/>
              <a:cs typeface="Century Gothic" charset="0"/>
            </a:endParaRPr>
          </a:p>
          <a:p>
            <a:pPr marL="461963" indent="-461963">
              <a:spcBef>
                <a:spcPts val="0"/>
              </a:spcBef>
              <a:buSzPct val="75000"/>
              <a:buFont typeface="Wingdings" panose="05000000000000000000" pitchFamily="2" charset="2"/>
              <a:buChar char="Ø"/>
            </a:pPr>
            <a:endParaRPr lang="en-US" b="1" dirty="0" smtClean="0">
              <a:ea typeface="Century Gothic" charset="0"/>
              <a:cs typeface="Century Gothic" charset="0"/>
            </a:endParaRPr>
          </a:p>
          <a:p>
            <a:pPr marL="461963" indent="-461963">
              <a:spcBef>
                <a:spcPts val="0"/>
              </a:spcBef>
              <a:buSzPct val="75000"/>
              <a:buFont typeface="Wingdings" panose="05000000000000000000" pitchFamily="2" charset="2"/>
              <a:buChar char="Ø"/>
            </a:pPr>
            <a:r>
              <a:rPr lang="en-US" b="1" dirty="0" smtClean="0">
                <a:ea typeface="Century Gothic" charset="0"/>
                <a:cs typeface="Century Gothic" charset="0"/>
              </a:rPr>
              <a:t>Safe Routes Partnership:</a:t>
            </a:r>
            <a:br>
              <a:rPr lang="en-US" b="1" dirty="0" smtClean="0">
                <a:ea typeface="Century Gothic" charset="0"/>
                <a:cs typeface="Century Gothic" charset="0"/>
              </a:rPr>
            </a:br>
            <a:r>
              <a:rPr lang="en-US" b="1" dirty="0" smtClean="0">
                <a:solidFill>
                  <a:srgbClr val="2510BF"/>
                </a:solidFill>
                <a:ea typeface="Century Gothic" charset="0"/>
                <a:cs typeface="Century Gothic" charset="0"/>
                <a:hlinkClick r:id="rId5" action="ppaction://hlinkfile"/>
              </a:rPr>
              <a:t>bit.ly/2Maz7bw</a:t>
            </a:r>
            <a:endParaRPr lang="en-US" b="1" dirty="0" smtClean="0">
              <a:solidFill>
                <a:srgbClr val="2510BF"/>
              </a:solidFill>
              <a:ea typeface="Century Gothic" charset="0"/>
              <a:cs typeface="Century Gothic" charset="0"/>
            </a:endParaRPr>
          </a:p>
          <a:p>
            <a:pPr marL="461963" indent="-461963">
              <a:spcBef>
                <a:spcPts val="0"/>
              </a:spcBef>
              <a:buSzPct val="75000"/>
              <a:buFont typeface="Wingdings" panose="05000000000000000000" pitchFamily="2" charset="2"/>
              <a:buChar char="Ø"/>
            </a:pPr>
            <a:endParaRPr lang="en-US" b="1" dirty="0" smtClean="0">
              <a:ea typeface="Century Gothic" charset="0"/>
              <a:cs typeface="Century Gothic" charset="0"/>
            </a:endParaRPr>
          </a:p>
          <a:p>
            <a:pPr marL="461963" indent="-461963">
              <a:spcBef>
                <a:spcPts val="0"/>
              </a:spcBef>
              <a:buSzPct val="75000"/>
              <a:buFont typeface="Wingdings" panose="05000000000000000000" pitchFamily="2" charset="2"/>
              <a:buChar char="Ø"/>
            </a:pPr>
            <a:r>
              <a:rPr lang="en-US" b="1" dirty="0" smtClean="0">
                <a:ea typeface="Century Gothic" charset="0"/>
                <a:cs typeface="Century Gothic" charset="0"/>
              </a:rPr>
              <a:t>National Center for Safe Routes </a:t>
            </a:r>
            <a:br>
              <a:rPr lang="en-US" b="1" dirty="0" smtClean="0">
                <a:ea typeface="Century Gothic" charset="0"/>
                <a:cs typeface="Century Gothic" charset="0"/>
              </a:rPr>
            </a:br>
            <a:r>
              <a:rPr lang="en-US" b="1" dirty="0" smtClean="0">
                <a:ea typeface="Century Gothic" charset="0"/>
                <a:cs typeface="Century Gothic" charset="0"/>
              </a:rPr>
              <a:t>to School: </a:t>
            </a:r>
            <a:r>
              <a:rPr lang="en-US" b="1" dirty="0" smtClean="0">
                <a:solidFill>
                  <a:srgbClr val="2510BF"/>
                </a:solidFill>
                <a:ea typeface="Century Gothic" charset="0"/>
                <a:cs typeface="Century Gothic" charset="0"/>
                <a:hlinkClick r:id="rId6" action="ppaction://hlinkfile"/>
              </a:rPr>
              <a:t>bit.ly/2SapiOw</a:t>
            </a:r>
            <a:endParaRPr lang="en-US" b="1" dirty="0" smtClean="0">
              <a:solidFill>
                <a:srgbClr val="2510BF"/>
              </a:solidFill>
              <a:ea typeface="Century Gothic" charset="0"/>
              <a:cs typeface="Century Gothic" charset="0"/>
            </a:endParaRPr>
          </a:p>
          <a:p>
            <a:pPr marL="461963" indent="-461963">
              <a:spcBef>
                <a:spcPts val="0"/>
              </a:spcBef>
              <a:buSzPct val="75000"/>
              <a:buFont typeface="Wingdings" panose="05000000000000000000" pitchFamily="2" charset="2"/>
              <a:buChar char="Ø"/>
            </a:pPr>
            <a:endParaRPr lang="en-US" b="1" dirty="0" smtClean="0">
              <a:ea typeface="Century Gothic" charset="0"/>
              <a:cs typeface="Century Gothic" charset="0"/>
            </a:endParaRPr>
          </a:p>
          <a:p>
            <a:pPr marL="461963" indent="-461963">
              <a:spcBef>
                <a:spcPts val="0"/>
              </a:spcBef>
              <a:buSzPct val="75000"/>
              <a:buFont typeface="Wingdings" panose="05000000000000000000" pitchFamily="2" charset="2"/>
              <a:buChar char="Ø"/>
            </a:pPr>
            <a:r>
              <a:rPr lang="en-US" b="1" dirty="0" smtClean="0">
                <a:ea typeface="Century Gothic" charset="0"/>
                <a:cs typeface="Century Gothic" charset="0"/>
              </a:rPr>
              <a:t>Incorporating SRTS into Local School Wellness Policies: </a:t>
            </a:r>
            <a:r>
              <a:rPr lang="en-US" b="1" dirty="0" smtClean="0">
                <a:solidFill>
                  <a:srgbClr val="2510BF"/>
                </a:solidFill>
                <a:ea typeface="Century Gothic" charset="0"/>
                <a:cs typeface="Century Gothic" charset="0"/>
                <a:hlinkClick r:id="rId6" action="ppaction://hlinkfile"/>
              </a:rPr>
              <a:t>bit.ly/2SapiOw</a:t>
            </a:r>
            <a:endParaRPr lang="en-US" b="1" dirty="0" smtClean="0">
              <a:solidFill>
                <a:srgbClr val="2510BF"/>
              </a:solidFill>
              <a:ea typeface="Century Gothic" charset="0"/>
              <a:cs typeface="Century Gothic" charset="0"/>
            </a:endParaRPr>
          </a:p>
          <a:p>
            <a:pPr marL="461963" indent="-461963">
              <a:spcBef>
                <a:spcPts val="0"/>
              </a:spcBef>
              <a:buSzPct val="75000"/>
              <a:buFont typeface="Wingdings" panose="05000000000000000000" pitchFamily="2" charset="2"/>
              <a:buChar char="Ø"/>
            </a:pPr>
            <a:endParaRPr lang="en-US" b="1" dirty="0" smtClean="0">
              <a:ea typeface="Century Gothic" charset="0"/>
              <a:cs typeface="Century Gothic" charset="0"/>
            </a:endParaRPr>
          </a:p>
          <a:p>
            <a:pPr marL="461963" indent="-461963">
              <a:spcBef>
                <a:spcPts val="0"/>
              </a:spcBef>
              <a:buSzPct val="75000"/>
              <a:buFont typeface="Wingdings" panose="05000000000000000000" pitchFamily="2" charset="2"/>
              <a:buChar char="Ø"/>
            </a:pPr>
            <a:r>
              <a:rPr lang="en-US" b="1" dirty="0" smtClean="0">
                <a:ea typeface="Century Gothic" charset="0"/>
                <a:cs typeface="Century Gothic" charset="0"/>
              </a:rPr>
              <a:t>SRTS Fact Sheet &amp; Infographic: </a:t>
            </a:r>
            <a:r>
              <a:rPr lang="en-US" b="1" dirty="0" smtClean="0">
                <a:solidFill>
                  <a:srgbClr val="2510BF"/>
                </a:solidFill>
                <a:ea typeface="Century Gothic" charset="0"/>
                <a:cs typeface="Century Gothic" charset="0"/>
                <a:hlinkClick r:id="rId7" action="ppaction://hlinkfile"/>
              </a:rPr>
              <a:t>bit.ly/2S9RLUU</a:t>
            </a:r>
            <a:endParaRPr lang="en-US" b="1" dirty="0">
              <a:solidFill>
                <a:srgbClr val="2510BF"/>
              </a:solidFill>
              <a:ea typeface="Century Gothic" charset="0"/>
              <a:cs typeface="Century Gothic" charset="0"/>
            </a:endParaRPr>
          </a:p>
        </p:txBody>
      </p:sp>
    </p:spTree>
    <p:extLst>
      <p:ext uri="{BB962C8B-B14F-4D97-AF65-F5344CB8AC3E}">
        <p14:creationId xmlns:p14="http://schemas.microsoft.com/office/powerpoint/2010/main" val="6250110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smtClean="0"/>
              <a:t>[Presenter Name]</a:t>
            </a:r>
            <a:endParaRPr lang="en-US" dirty="0"/>
          </a:p>
        </p:txBody>
      </p:sp>
      <p:sp>
        <p:nvSpPr>
          <p:cNvPr id="13" name="Text Placeholder 12"/>
          <p:cNvSpPr>
            <a:spLocks noGrp="1"/>
          </p:cNvSpPr>
          <p:nvPr>
            <p:ph type="body" sz="quarter" idx="11"/>
          </p:nvPr>
        </p:nvSpPr>
        <p:spPr/>
        <p:txBody>
          <a:bodyPr/>
          <a:lstStyle/>
          <a:p>
            <a:r>
              <a:rPr lang="en-US" smtClean="0"/>
              <a:t>[Contact Information]</a:t>
            </a:r>
          </a:p>
          <a:p>
            <a:endParaRPr lang="en-US" dirty="0"/>
          </a:p>
        </p:txBody>
      </p:sp>
      <p:sp>
        <p:nvSpPr>
          <p:cNvPr id="11" name="Title 10"/>
          <p:cNvSpPr>
            <a:spLocks noGrp="1"/>
          </p:cNvSpPr>
          <p:nvPr>
            <p:ph type="title"/>
          </p:nvPr>
        </p:nvSpPr>
        <p:spPr/>
        <p:txBody>
          <a:bodyPr/>
          <a:lstStyle/>
          <a:p>
            <a:r>
              <a:rPr lang="en-US" smtClean="0"/>
              <a:t>Keep the Conversation Going!</a:t>
            </a:r>
            <a:endParaRPr lang="en-US" dirty="0"/>
          </a:p>
        </p:txBody>
      </p:sp>
    </p:spTree>
    <p:extLst>
      <p:ext uri="{BB962C8B-B14F-4D97-AF65-F5344CB8AC3E}">
        <p14:creationId xmlns:p14="http://schemas.microsoft.com/office/powerpoint/2010/main" val="2323878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5" name="TextBox 4">
            <a:extLst>
              <a:ext uri="{FF2B5EF4-FFF2-40B4-BE49-F238E27FC236}">
                <a16:creationId xmlns:a16="http://schemas.microsoft.com/office/drawing/2014/main" id="{CEECA7C4-A26B-4AED-8905-710424641E94}"/>
              </a:ext>
            </a:extLst>
          </p:cNvPr>
          <p:cNvSpPr txBox="1"/>
          <p:nvPr/>
        </p:nvSpPr>
        <p:spPr>
          <a:xfrm>
            <a:off x="4860099" y="1564243"/>
            <a:ext cx="6751528" cy="492442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3600" b="1" dirty="0">
                <a:solidFill>
                  <a:srgbClr val="122147"/>
                </a:solidFill>
                <a:effectLst>
                  <a:outerShdw blurRad="38100" dist="38100" dir="2700000" algn="tl">
                    <a:srgbClr val="000000">
                      <a:alpha val="43137"/>
                    </a:srgbClr>
                  </a:outerShdw>
                </a:effectLst>
              </a:rPr>
              <a:t>What is the purpose of this presentation?</a:t>
            </a:r>
          </a:p>
          <a:p>
            <a:pPr marL="342900" indent="-342900">
              <a:spcBef>
                <a:spcPts val="1200"/>
              </a:spcBef>
              <a:buFont typeface="Arial" panose="020B0604020202020204" pitchFamily="34" charset="0"/>
              <a:buChar char="•"/>
            </a:pPr>
            <a:r>
              <a:rPr lang="en-US" sz="3200" dirty="0">
                <a:solidFill>
                  <a:srgbClr val="122147"/>
                </a:solidFill>
              </a:rPr>
              <a:t>Why should we </a:t>
            </a:r>
            <a:r>
              <a:rPr lang="en-US" sz="3200" dirty="0" smtClean="0">
                <a:solidFill>
                  <a:srgbClr val="122147"/>
                </a:solidFill>
              </a:rPr>
              <a:t>care </a:t>
            </a:r>
            <a:r>
              <a:rPr lang="en-US" sz="3200" dirty="0">
                <a:solidFill>
                  <a:srgbClr val="122147"/>
                </a:solidFill>
              </a:rPr>
              <a:t>about Safe Routes to </a:t>
            </a:r>
            <a:r>
              <a:rPr lang="en-US" sz="3200" dirty="0" smtClean="0">
                <a:solidFill>
                  <a:srgbClr val="122147"/>
                </a:solidFill>
              </a:rPr>
              <a:t>School (SRTS)?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can we implement </a:t>
            </a:r>
            <a:r>
              <a:rPr lang="en-US" sz="3200" dirty="0" smtClean="0">
                <a:solidFill>
                  <a:srgbClr val="122147"/>
                </a:solidFill>
              </a:rPr>
              <a:t>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to address common concerns</a:t>
            </a:r>
          </a:p>
          <a:p>
            <a:pPr marL="342900" indent="-342900">
              <a:spcBef>
                <a:spcPts val="1200"/>
              </a:spcBef>
              <a:buFont typeface="Arial" panose="020B0604020202020204" pitchFamily="34" charset="0"/>
              <a:buChar char="•"/>
            </a:pPr>
            <a:r>
              <a:rPr lang="en-US" sz="3200" dirty="0">
                <a:solidFill>
                  <a:srgbClr val="122147"/>
                </a:solidFill>
              </a:rPr>
              <a:t>Q&amp;A</a:t>
            </a:r>
          </a:p>
          <a:p>
            <a:pPr marL="342900" indent="-342900">
              <a:spcBef>
                <a:spcPts val="12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18654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spot-kids-playing-skateboard-bike-playground-wheelchair.ai">
            <a:extLst>
              <a:ext uri="{FF2B5EF4-FFF2-40B4-BE49-F238E27FC236}">
                <a16:creationId xmlns:a16="http://schemas.microsoft.com/office/drawing/2014/main" id="{CA13FC39-087F-4C0E-B927-6624D32EC5A2}"/>
              </a:ext>
            </a:extLst>
          </p:cNvPr>
          <p:cNvPicPr>
            <a:picLocks noChangeAspect="1"/>
          </p:cNvPicPr>
          <p:nvPr/>
        </p:nvPicPr>
        <p:blipFill rotWithShape="1">
          <a:blip r:embed="rId3">
            <a:extLst>
              <a:ext uri="{28A0092B-C50C-407E-A947-70E740481C1C}">
                <a14:useLocalDpi xmlns:a14="http://schemas.microsoft.com/office/drawing/2010/main" val="0"/>
              </a:ext>
            </a:extLst>
          </a:blip>
          <a:srcRect b="3242"/>
          <a:stretch/>
        </p:blipFill>
        <p:spPr>
          <a:xfrm>
            <a:off x="0" y="-1067697"/>
            <a:ext cx="12192000" cy="9001860"/>
          </a:xfrm>
          <a:prstGeom prst="rect">
            <a:avLst/>
          </a:prstGeom>
        </p:spPr>
      </p:pic>
    </p:spTree>
    <p:extLst>
      <p:ext uri="{BB962C8B-B14F-4D97-AF65-F5344CB8AC3E}">
        <p14:creationId xmlns:p14="http://schemas.microsoft.com/office/powerpoint/2010/main" val="69964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spot-school-bike-lane-crossing-guard.ai">
            <a:extLst>
              <a:ext uri="{FF2B5EF4-FFF2-40B4-BE49-F238E27FC236}">
                <a16:creationId xmlns:a16="http://schemas.microsoft.com/office/drawing/2014/main" id="{490DBC84-8E18-40BC-855C-943E7115C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500" y="1459420"/>
            <a:ext cx="4798071" cy="4757751"/>
          </a:xfrm>
          <a:prstGeom prst="rect">
            <a:avLst/>
          </a:prstGeom>
        </p:spPr>
      </p:pic>
      <p:sp>
        <p:nvSpPr>
          <p:cNvPr id="29" name="Title 28"/>
          <p:cNvSpPr>
            <a:spLocks noGrp="1"/>
          </p:cNvSpPr>
          <p:nvPr>
            <p:ph type="title"/>
          </p:nvPr>
        </p:nvSpPr>
        <p:spPr/>
        <p:txBody>
          <a:bodyPr/>
          <a:lstStyle/>
          <a:p>
            <a:r>
              <a:rPr lang="en-US" smtClean="0"/>
              <a:t>What is Safe Routes to School?</a:t>
            </a:r>
            <a:endParaRPr lang="en-US" dirty="0"/>
          </a:p>
        </p:txBody>
      </p:sp>
      <p:sp>
        <p:nvSpPr>
          <p:cNvPr id="38" name="Content Placeholder 37"/>
          <p:cNvSpPr>
            <a:spLocks noGrp="1"/>
          </p:cNvSpPr>
          <p:nvPr>
            <p:ph sz="quarter" idx="15"/>
          </p:nvPr>
        </p:nvSpPr>
        <p:spPr>
          <a:xfrm>
            <a:off x="601663" y="6199188"/>
            <a:ext cx="10968037" cy="573087"/>
          </a:xfrm>
        </p:spPr>
        <p:txBody>
          <a:bodyPr/>
          <a:lstStyle/>
          <a:p>
            <a:pPr marL="0" indent="0">
              <a:lnSpc>
                <a:spcPct val="100000"/>
              </a:lnSpc>
              <a:spcBef>
                <a:spcPts val="0"/>
              </a:spcBef>
              <a:buNone/>
            </a:pPr>
            <a:r>
              <a:rPr lang="en-US" smtClean="0"/>
              <a:t>-Safe Routes Partnership. What is Safe Routes to School? Retrieved March 12, 2020 from </a:t>
            </a:r>
            <a:r>
              <a:rPr lang="en-US" smtClean="0">
                <a:hlinkClick r:id="rId4"/>
              </a:rPr>
              <a:t>https://www.saferoutespartnership.org/safe-routes-school/101</a:t>
            </a:r>
            <a:endParaRPr lang="en-US" dirty="0"/>
          </a:p>
        </p:txBody>
      </p:sp>
      <p:sp>
        <p:nvSpPr>
          <p:cNvPr id="5" name="Content Placeholder 4"/>
          <p:cNvSpPr>
            <a:spLocks noGrp="1"/>
          </p:cNvSpPr>
          <p:nvPr>
            <p:ph idx="16"/>
          </p:nvPr>
        </p:nvSpPr>
        <p:spPr/>
        <p:txBody>
          <a:bodyPr anchor="ctr">
            <a:noAutofit/>
          </a:bodyPr>
          <a:lstStyle/>
          <a:p>
            <a:pPr marL="0" indent="0">
              <a:buNone/>
            </a:pPr>
            <a:r>
              <a:rPr lang="en-US" sz="3600" dirty="0" smtClean="0"/>
              <a:t>A growing movement making it safer &amp; more convenient, accessible, and affordable for students &amp; their families to walk, bike, or take public transit to school</a:t>
            </a:r>
          </a:p>
        </p:txBody>
      </p:sp>
    </p:spTree>
    <p:extLst>
      <p:ext uri="{BB962C8B-B14F-4D97-AF65-F5344CB8AC3E}">
        <p14:creationId xmlns:p14="http://schemas.microsoft.com/office/powerpoint/2010/main" val="1939777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etscape-school-balloons-bike-walk-skateboard.ai">
            <a:extLst>
              <a:ext uri="{FF2B5EF4-FFF2-40B4-BE49-F238E27FC236}">
                <a16:creationId xmlns:a16="http://schemas.microsoft.com/office/drawing/2014/main" id="{D727C344-EE96-46AC-9359-D2A0015B1914}"/>
              </a:ext>
            </a:extLst>
          </p:cNvPr>
          <p:cNvPicPr>
            <a:picLocks noChangeAspect="1"/>
          </p:cNvPicPr>
          <p:nvPr/>
        </p:nvPicPr>
        <p:blipFill rotWithShape="1">
          <a:blip r:embed="rId3">
            <a:extLst>
              <a:ext uri="{28A0092B-C50C-407E-A947-70E740481C1C}">
                <a14:useLocalDpi xmlns:a14="http://schemas.microsoft.com/office/drawing/2010/main" val="0"/>
              </a:ext>
            </a:extLst>
          </a:blip>
          <a:srcRect l="7912" b="4540"/>
          <a:stretch/>
        </p:blipFill>
        <p:spPr>
          <a:xfrm>
            <a:off x="405920" y="2820145"/>
            <a:ext cx="3895213" cy="4037855"/>
          </a:xfrm>
          <a:prstGeom prst="rect">
            <a:avLst/>
          </a:prstGeom>
        </p:spPr>
      </p:pic>
      <p:sp>
        <p:nvSpPr>
          <p:cNvPr id="12" name="Rectangle 5">
            <a:extLst>
              <a:ext uri="{FF2B5EF4-FFF2-40B4-BE49-F238E27FC236}">
                <a16:creationId xmlns:a16="http://schemas.microsoft.com/office/drawing/2014/main" id="{D0CE677C-D6F8-4F53-8E36-9D8015F41BAD}"/>
              </a:ext>
            </a:extLst>
          </p:cNvPr>
          <p:cNvSpPr>
            <a:spLocks/>
          </p:cNvSpPr>
          <p:nvPr/>
        </p:nvSpPr>
        <p:spPr bwMode="auto">
          <a:xfrm>
            <a:off x="4860099" y="245037"/>
            <a:ext cx="6751528" cy="1143000"/>
          </a:xfrm>
          <a:prstGeom prst="rect">
            <a:avLst/>
          </a:prstGeom>
          <a:solidFill>
            <a:srgbClr val="0093D0"/>
          </a:solidFill>
          <a:ln>
            <a:noFill/>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25425"/>
            <a:r>
              <a:rPr lang="en-US" altLang="en-US" sz="4400" b="1" dirty="0">
                <a:solidFill>
                  <a:schemeClr val="bg1"/>
                </a:solidFill>
                <a:latin typeface="Century Gothic" panose="020B0502020202020204" pitchFamily="34" charset="0"/>
              </a:rPr>
              <a:t>AGENDA</a:t>
            </a:r>
          </a:p>
        </p:txBody>
      </p:sp>
      <p:sp>
        <p:nvSpPr>
          <p:cNvPr id="5" name="TextBox 4">
            <a:extLst>
              <a:ext uri="{FF2B5EF4-FFF2-40B4-BE49-F238E27FC236}">
                <a16:creationId xmlns:a16="http://schemas.microsoft.com/office/drawing/2014/main" id="{CEECA7C4-A26B-4AED-8905-710424641E94}"/>
              </a:ext>
            </a:extLst>
          </p:cNvPr>
          <p:cNvSpPr txBox="1"/>
          <p:nvPr/>
        </p:nvSpPr>
        <p:spPr>
          <a:xfrm>
            <a:off x="4860099" y="1564243"/>
            <a:ext cx="6751528" cy="492442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3200" dirty="0">
                <a:solidFill>
                  <a:srgbClr val="122147"/>
                </a:solidFill>
              </a:rPr>
              <a:t>What is the purpose of this presentation?</a:t>
            </a:r>
          </a:p>
          <a:p>
            <a:pPr marL="342900" indent="-342900">
              <a:spcBef>
                <a:spcPts val="1200"/>
              </a:spcBef>
              <a:buFont typeface="Arial" panose="020B0604020202020204" pitchFamily="34" charset="0"/>
              <a:buChar char="•"/>
            </a:pPr>
            <a:r>
              <a:rPr lang="en-US" sz="3600" b="1" dirty="0">
                <a:solidFill>
                  <a:srgbClr val="122147"/>
                </a:solidFill>
                <a:effectLst>
                  <a:outerShdw blurRad="38100" dist="38100" dir="2700000" algn="tl">
                    <a:srgbClr val="000000">
                      <a:alpha val="43137"/>
                    </a:srgbClr>
                  </a:outerShdw>
                </a:effectLst>
              </a:rPr>
              <a:t>Why should we </a:t>
            </a:r>
            <a:r>
              <a:rPr lang="en-US" sz="3600" b="1" dirty="0" smtClean="0">
                <a:solidFill>
                  <a:srgbClr val="122147"/>
                </a:solidFill>
                <a:effectLst>
                  <a:outerShdw blurRad="38100" dist="38100" dir="2700000" algn="tl">
                    <a:srgbClr val="000000">
                      <a:alpha val="43137"/>
                    </a:srgbClr>
                  </a:outerShdw>
                </a:effectLst>
              </a:rPr>
              <a:t>care </a:t>
            </a:r>
            <a:r>
              <a:rPr lang="en-US" sz="3600" b="1" dirty="0">
                <a:solidFill>
                  <a:srgbClr val="122147"/>
                </a:solidFill>
                <a:effectLst>
                  <a:outerShdw blurRad="38100" dist="38100" dir="2700000" algn="tl">
                    <a:srgbClr val="000000">
                      <a:alpha val="43137"/>
                    </a:srgbClr>
                  </a:outerShdw>
                </a:effectLst>
              </a:rPr>
              <a:t>about Safe Routes to </a:t>
            </a:r>
            <a:r>
              <a:rPr lang="en-US" sz="3600" b="1" dirty="0" smtClean="0">
                <a:solidFill>
                  <a:srgbClr val="122147"/>
                </a:solidFill>
                <a:effectLst>
                  <a:outerShdw blurRad="38100" dist="38100" dir="2700000" algn="tl">
                    <a:srgbClr val="000000">
                      <a:alpha val="43137"/>
                    </a:srgbClr>
                  </a:outerShdw>
                </a:effectLst>
              </a:rPr>
              <a:t>School (SRTS)?</a:t>
            </a:r>
            <a:endParaRPr lang="en-US" sz="3600" b="1" dirty="0">
              <a:solidFill>
                <a:srgbClr val="122147"/>
              </a:solidFill>
              <a:effectLst>
                <a:outerShdw blurRad="38100" dist="38100" dir="2700000" algn="tl">
                  <a:srgbClr val="000000">
                    <a:alpha val="43137"/>
                  </a:srgbClr>
                </a:outerShdw>
              </a:effectLst>
            </a:endParaRPr>
          </a:p>
          <a:p>
            <a:pPr marL="342900" indent="-342900">
              <a:spcBef>
                <a:spcPts val="1200"/>
              </a:spcBef>
              <a:buFont typeface="Arial" panose="020B0604020202020204" pitchFamily="34" charset="0"/>
              <a:buChar char="•"/>
            </a:pPr>
            <a:r>
              <a:rPr lang="en-US" sz="3200" dirty="0">
                <a:solidFill>
                  <a:srgbClr val="122147"/>
                </a:solidFill>
              </a:rPr>
              <a:t>How can we implement </a:t>
            </a:r>
            <a:r>
              <a:rPr lang="en-US" sz="3200" dirty="0" smtClean="0">
                <a:solidFill>
                  <a:srgbClr val="122147"/>
                </a:solidFill>
              </a:rPr>
              <a:t>SRTS?</a:t>
            </a:r>
            <a:endParaRPr lang="en-US" sz="3200" dirty="0">
              <a:solidFill>
                <a:srgbClr val="122147"/>
              </a:solidFill>
            </a:endParaRPr>
          </a:p>
          <a:p>
            <a:pPr marL="342900" indent="-342900">
              <a:spcBef>
                <a:spcPts val="1200"/>
              </a:spcBef>
              <a:buFont typeface="Arial" panose="020B0604020202020204" pitchFamily="34" charset="0"/>
              <a:buChar char="•"/>
            </a:pPr>
            <a:r>
              <a:rPr lang="en-US" sz="3200" dirty="0">
                <a:solidFill>
                  <a:srgbClr val="122147"/>
                </a:solidFill>
              </a:rPr>
              <a:t>How to address common concerns</a:t>
            </a:r>
          </a:p>
          <a:p>
            <a:pPr marL="342900" indent="-342900">
              <a:spcBef>
                <a:spcPts val="1200"/>
              </a:spcBef>
              <a:buFont typeface="Arial" panose="020B0604020202020204" pitchFamily="34" charset="0"/>
              <a:buChar char="•"/>
            </a:pPr>
            <a:r>
              <a:rPr lang="en-US" sz="3200" dirty="0">
                <a:solidFill>
                  <a:srgbClr val="122147"/>
                </a:solidFill>
              </a:rPr>
              <a:t>Q&amp;A</a:t>
            </a:r>
          </a:p>
          <a:p>
            <a:pPr marL="342900" indent="-342900">
              <a:spcBef>
                <a:spcPts val="1200"/>
              </a:spcBef>
              <a:buFont typeface="Arial" panose="020B0604020202020204" pitchFamily="34" charset="0"/>
              <a:buChar char="•"/>
            </a:pPr>
            <a:r>
              <a:rPr lang="en-US" sz="3200" dirty="0" smtClean="0">
                <a:solidFill>
                  <a:srgbClr val="122147"/>
                </a:solidFill>
              </a:rPr>
              <a:t>Resources</a:t>
            </a:r>
            <a:endParaRPr lang="en-US" sz="2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72997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Content Placeholder 19"/>
          <p:cNvSpPr>
            <a:spLocks noGrp="1"/>
          </p:cNvSpPr>
          <p:nvPr>
            <p:ph sz="quarter" idx="16"/>
          </p:nvPr>
        </p:nvSpPr>
        <p:spPr/>
        <p:txBody>
          <a:bodyPr>
            <a:noAutofit/>
          </a:bodyPr>
          <a:lstStyle/>
          <a:p>
            <a:pPr marL="0" indent="0">
              <a:lnSpc>
                <a:spcPct val="120000"/>
              </a:lnSpc>
              <a:spcBef>
                <a:spcPts val="0"/>
              </a:spcBef>
              <a:buNone/>
            </a:pPr>
            <a:r>
              <a:rPr lang="en-US" smtClean="0"/>
              <a:t>-Centers for Disease Control and Prevention. MMWR: Morbidity and mortality weekly report. 2005; 54(38):949-952</a:t>
            </a:r>
          </a:p>
          <a:p>
            <a:pPr marL="0" indent="0">
              <a:lnSpc>
                <a:spcPct val="120000"/>
              </a:lnSpc>
              <a:spcBef>
                <a:spcPts val="0"/>
              </a:spcBef>
              <a:buNone/>
            </a:pPr>
            <a:r>
              <a:rPr lang="en-US" smtClean="0"/>
              <a:t>-Hales CM, Fryar CD, Carroll MD, Freedman DS, Ogden CL. Trends in obesity and severe obesity prevalence in us youth and adults by sex and age, 2007-2008 to 2015-2016. Journal of American Medical Association. 2018;319(16):1723-1725</a:t>
            </a:r>
          </a:p>
          <a:p>
            <a:pPr marL="0" indent="0">
              <a:lnSpc>
                <a:spcPct val="120000"/>
              </a:lnSpc>
              <a:spcBef>
                <a:spcPts val="0"/>
              </a:spcBef>
              <a:buNone/>
            </a:pPr>
            <a:r>
              <a:rPr lang="en-US" smtClean="0"/>
              <a:t>-McDonald NC, Brown AL, Marchetti LM, Pedroso MS. US school travel, 2009: an assessment of trends. Am J Prev Med 2011;41(2):146–51</a:t>
            </a:r>
            <a:endParaRPr lang="en-US" dirty="0"/>
          </a:p>
        </p:txBody>
      </p:sp>
      <p:sp>
        <p:nvSpPr>
          <p:cNvPr id="21" name="Title 20"/>
          <p:cNvSpPr>
            <a:spLocks noGrp="1"/>
          </p:cNvSpPr>
          <p:nvPr>
            <p:ph type="ctrTitle"/>
          </p:nvPr>
        </p:nvSpPr>
        <p:spPr>
          <a:xfrm>
            <a:off x="601248" y="641535"/>
            <a:ext cx="5289413" cy="2650305"/>
          </a:xfrm>
          <a:prstGeom prst="rect">
            <a:avLst/>
          </a:prstGeom>
        </p:spPr>
        <p:txBody>
          <a:bodyPr/>
          <a:lstStyle/>
          <a:p>
            <a:r>
              <a:rPr lang="en-US" dirty="0" smtClean="0"/>
              <a:t>Healthier Kids</a:t>
            </a:r>
            <a:endParaRPr lang="en-US" dirty="0"/>
          </a:p>
        </p:txBody>
      </p:sp>
      <p:sp>
        <p:nvSpPr>
          <p:cNvPr id="19" name="Content Placeholder 18"/>
          <p:cNvSpPr>
            <a:spLocks noGrp="1"/>
          </p:cNvSpPr>
          <p:nvPr>
            <p:ph sz="quarter" idx="1"/>
          </p:nvPr>
        </p:nvSpPr>
        <p:spPr/>
        <p:txBody>
          <a:bodyPr>
            <a:noAutofit/>
          </a:bodyPr>
          <a:lstStyle/>
          <a:p>
            <a:pPr>
              <a:lnSpc>
                <a:spcPct val="100000"/>
              </a:lnSpc>
              <a:spcBef>
                <a:spcPts val="1800"/>
              </a:spcBef>
              <a:spcAft>
                <a:spcPts val="1200"/>
              </a:spcAft>
            </a:pPr>
            <a:r>
              <a:rPr lang="en-US" sz="3800" dirty="0" smtClean="0"/>
              <a:t>About 1 in 5 school-aged kids are obese </a:t>
            </a:r>
          </a:p>
          <a:p>
            <a:pPr>
              <a:lnSpc>
                <a:spcPct val="100000"/>
              </a:lnSpc>
              <a:spcBef>
                <a:spcPts val="1800"/>
              </a:spcBef>
              <a:spcAft>
                <a:spcPts val="1200"/>
              </a:spcAft>
            </a:pPr>
            <a:r>
              <a:rPr lang="en-US" sz="3800" dirty="0" smtClean="0"/>
              <a:t>Walking &amp; biking increases physical activity</a:t>
            </a:r>
          </a:p>
          <a:p>
            <a:pPr>
              <a:lnSpc>
                <a:spcPct val="100000"/>
              </a:lnSpc>
              <a:spcBef>
                <a:spcPts val="1800"/>
              </a:spcBef>
              <a:spcAft>
                <a:spcPts val="1200"/>
              </a:spcAft>
            </a:pPr>
            <a:r>
              <a:rPr lang="en-US" sz="3800" dirty="0" smtClean="0"/>
              <a:t>Many fewer students walk or bike to school compared to 1969</a:t>
            </a:r>
            <a:endParaRPr lang="en-US" sz="3800" dirty="0"/>
          </a:p>
        </p:txBody>
      </p:sp>
      <p:pic>
        <p:nvPicPr>
          <p:cNvPr id="8" name="Picture 7">
            <a:extLst>
              <a:ext uri="{FF2B5EF4-FFF2-40B4-BE49-F238E27FC236}">
                <a16:creationId xmlns:a16="http://schemas.microsoft.com/office/drawing/2014/main" id="{3D194813-B0DB-419B-A20E-3D4396F21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47" y="2846068"/>
            <a:ext cx="5395291" cy="3142016"/>
          </a:xfrm>
          <a:prstGeom prst="rect">
            <a:avLst/>
          </a:prstGeom>
        </p:spPr>
      </p:pic>
    </p:spTree>
    <p:extLst>
      <p:ext uri="{BB962C8B-B14F-4D97-AF65-F5344CB8AC3E}">
        <p14:creationId xmlns:p14="http://schemas.microsoft.com/office/powerpoint/2010/main" val="699595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7BB34-1517-46C9-BE48-F5F989E3A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11" y="3094935"/>
            <a:ext cx="5462027" cy="3104253"/>
          </a:xfrm>
          <a:prstGeom prst="rect">
            <a:avLst/>
          </a:prstGeom>
        </p:spPr>
      </p:pic>
      <p:sp>
        <p:nvSpPr>
          <p:cNvPr id="6" name="Content Placeholder 5"/>
          <p:cNvSpPr>
            <a:spLocks noGrp="1"/>
          </p:cNvSpPr>
          <p:nvPr>
            <p:ph sz="quarter" idx="16"/>
          </p:nvPr>
        </p:nvSpPr>
        <p:spPr/>
        <p:txBody>
          <a:bodyPr>
            <a:noAutofit/>
          </a:bodyPr>
          <a:lstStyle/>
          <a:p>
            <a:pPr marL="0" indent="0">
              <a:lnSpc>
                <a:spcPct val="100000"/>
              </a:lnSpc>
              <a:spcBef>
                <a:spcPts val="0"/>
              </a:spcBef>
              <a:buNone/>
            </a:pPr>
            <a:r>
              <a:rPr lang="en-US" smtClean="0"/>
              <a:t>-Singh, A., Uijtdewilligen, L., Twisk, J. W. R., et al. (2012). Physical activity and performance at school: A systemic review of the literature including a methodological quality assessment. Archives of Pediatric and Adolescent Medicine, 166(1), 49-55.</a:t>
            </a:r>
          </a:p>
          <a:p>
            <a:pPr marL="0" indent="0">
              <a:lnSpc>
                <a:spcPct val="100000"/>
              </a:lnSpc>
              <a:spcBef>
                <a:spcPts val="0"/>
              </a:spcBef>
              <a:buNone/>
            </a:pPr>
            <a:r>
              <a:rPr lang="en-US" smtClean="0"/>
              <a:t>-Trost, s. G. (2009). Active education: Physical education, physical activity and academic performance. Active Living Research, Research Brief (Summer 2009). Retrieved December 26, 2019 from </a:t>
            </a:r>
            <a:r>
              <a:rPr lang="en-US" smtClean="0">
                <a:hlinkClick r:id="rId4"/>
              </a:rPr>
              <a:t>https://activelivingresearch.org/sites/activelivingresearch.org/files/ALR_Brief_ActiveEducation_Summer2009.pdf</a:t>
            </a:r>
            <a:endParaRPr lang="en-US" dirty="0"/>
          </a:p>
        </p:txBody>
      </p:sp>
      <p:sp>
        <p:nvSpPr>
          <p:cNvPr id="10" name="Title 1">
            <a:extLst>
              <a:ext uri="{FF2B5EF4-FFF2-40B4-BE49-F238E27FC236}">
                <a16:creationId xmlns:a16="http://schemas.microsoft.com/office/drawing/2014/main" id="{EC46B084-5364-4C67-889E-2342DF731D87}"/>
              </a:ext>
            </a:extLst>
          </p:cNvPr>
          <p:cNvSpPr>
            <a:spLocks noGrp="1"/>
          </p:cNvSpPr>
          <p:nvPr>
            <p:ph type="ctrTitle"/>
          </p:nvPr>
        </p:nvSpPr>
        <p:spPr/>
        <p:txBody>
          <a:bodyPr/>
          <a:lstStyle/>
          <a:p>
            <a:r>
              <a:rPr lang="en-US" dirty="0" smtClean="0"/>
              <a:t>Better Academic Performance</a:t>
            </a:r>
            <a:endParaRPr lang="en-US" dirty="0"/>
          </a:p>
        </p:txBody>
      </p:sp>
      <p:sp>
        <p:nvSpPr>
          <p:cNvPr id="7" name="TextBox 6">
            <a:extLst>
              <a:ext uri="{FF2B5EF4-FFF2-40B4-BE49-F238E27FC236}">
                <a16:creationId xmlns:a16="http://schemas.microsoft.com/office/drawing/2014/main" id="{CEECA7C4-A26B-4AED-8905-710424641E94}"/>
              </a:ext>
            </a:extLst>
          </p:cNvPr>
          <p:cNvSpPr txBox="1"/>
          <p:nvPr/>
        </p:nvSpPr>
        <p:spPr>
          <a:xfrm>
            <a:off x="6096000" y="808652"/>
            <a:ext cx="5494752" cy="5253710"/>
          </a:xfrm>
          <a:prstGeom prst="rect">
            <a:avLst/>
          </a:prstGeom>
          <a:noFill/>
        </p:spPr>
        <p:txBody>
          <a:bodyPr wrap="square" rtlCol="0" anchor="ctr">
            <a:noAutofit/>
          </a:bodyPr>
          <a:lstStyle/>
          <a:p>
            <a:pPr marL="342900" indent="-342900">
              <a:spcBef>
                <a:spcPts val="1800"/>
              </a:spcBef>
              <a:spcAft>
                <a:spcPts val="1200"/>
              </a:spcAft>
              <a:buFont typeface="Arial" panose="020B0604020202020204" pitchFamily="34" charset="0"/>
              <a:buChar char="•"/>
            </a:pPr>
            <a:r>
              <a:rPr lang="en-US" sz="4000" dirty="0">
                <a:solidFill>
                  <a:srgbClr val="122147"/>
                </a:solidFill>
              </a:rPr>
              <a:t>More focused</a:t>
            </a:r>
          </a:p>
          <a:p>
            <a:pPr marL="342900" indent="-342900">
              <a:spcBef>
                <a:spcPts val="1800"/>
              </a:spcBef>
              <a:spcAft>
                <a:spcPts val="1200"/>
              </a:spcAft>
              <a:buFont typeface="Arial" panose="020B0604020202020204" pitchFamily="34" charset="0"/>
              <a:buChar char="•"/>
            </a:pPr>
            <a:r>
              <a:rPr lang="en-US" sz="4000" dirty="0">
                <a:solidFill>
                  <a:srgbClr val="122147"/>
                </a:solidFill>
              </a:rPr>
              <a:t>More engaged</a:t>
            </a:r>
          </a:p>
          <a:p>
            <a:pPr marL="342900" indent="-342900">
              <a:spcBef>
                <a:spcPts val="1800"/>
              </a:spcBef>
              <a:spcAft>
                <a:spcPts val="1200"/>
              </a:spcAft>
              <a:buFont typeface="Arial" panose="020B0604020202020204" pitchFamily="34" charset="0"/>
              <a:buChar char="•"/>
            </a:pPr>
            <a:r>
              <a:rPr lang="en-US" sz="4000" dirty="0">
                <a:solidFill>
                  <a:srgbClr val="122147"/>
                </a:solidFill>
              </a:rPr>
              <a:t>Better grades</a:t>
            </a:r>
          </a:p>
        </p:txBody>
      </p:sp>
    </p:spTree>
    <p:extLst>
      <p:ext uri="{BB962C8B-B14F-4D97-AF65-F5344CB8AC3E}">
        <p14:creationId xmlns:p14="http://schemas.microsoft.com/office/powerpoint/2010/main" val="3650954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mpion Provider Fellowship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49391</TotalTime>
  <Words>3220</Words>
  <Application>Microsoft Office PowerPoint</Application>
  <PresentationFormat>Widescreen</PresentationFormat>
  <Paragraphs>474</Paragraphs>
  <Slides>35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MS PGothic</vt:lpstr>
      <vt:lpstr>Arial</vt:lpstr>
      <vt:lpstr>Calibri</vt:lpstr>
      <vt:lpstr>Century Gothic</vt:lpstr>
      <vt:lpstr>Wingdings</vt:lpstr>
      <vt:lpstr>Custom Design</vt:lpstr>
      <vt:lpstr>Champion Provider Fellowship PowerPoint template</vt:lpstr>
      <vt:lpstr>How to use this presentation slide deck:</vt:lpstr>
      <vt:lpstr>[Safe Routes to School Presentation Title]</vt:lpstr>
      <vt:lpstr>PowerPoint Presentation</vt:lpstr>
      <vt:lpstr>PowerPoint Presentation</vt:lpstr>
      <vt:lpstr>PowerPoint Presentation</vt:lpstr>
      <vt:lpstr>What is Safe Routes to School?</vt:lpstr>
      <vt:lpstr>PowerPoint Presentation</vt:lpstr>
      <vt:lpstr>Healthier Kids</vt:lpstr>
      <vt:lpstr>Better Academic Performance</vt:lpstr>
      <vt:lpstr>Enhanced Traffic &amp; Child Safety</vt:lpstr>
      <vt:lpstr>Improved Environmental Quality</vt:lpstr>
      <vt:lpstr>Community Connections</vt:lpstr>
      <vt:lpstr>[Community Health Slide]</vt:lpstr>
      <vt:lpstr>PowerPoint Presentation</vt:lpstr>
      <vt:lpstr>PowerPoint Presentation</vt:lpstr>
      <vt:lpstr>Safe Routes to School Programs</vt:lpstr>
      <vt:lpstr>The Six Es</vt:lpstr>
      <vt:lpstr>#1: Engagement</vt:lpstr>
      <vt:lpstr>#2: Engineering</vt:lpstr>
      <vt:lpstr>#3: Education</vt:lpstr>
      <vt:lpstr>#4: Encouragement</vt:lpstr>
      <vt:lpstr>#5: Evaluation</vt:lpstr>
      <vt:lpstr>#6: Equity</vt:lpstr>
      <vt:lpstr>Safe Routes to School Policies</vt:lpstr>
      <vt:lpstr>Local Government Resolution</vt:lpstr>
      <vt:lpstr> Case Study: Cupertino, CA</vt:lpstr>
      <vt:lpstr>Local School Wellness Policy</vt:lpstr>
      <vt:lpstr>Case Study: Brawley, CA</vt:lpstr>
      <vt:lpstr>Case Study: Mill Valley, CA</vt:lpstr>
      <vt:lpstr>PowerPoint Presentation</vt:lpstr>
      <vt:lpstr>Safety Concerns and Risk Management</vt:lpstr>
      <vt:lpstr>Liability &amp; Risk Management</vt:lpstr>
      <vt:lpstr>PowerPoint Presentation</vt:lpstr>
      <vt:lpstr>Resources</vt:lpstr>
      <vt:lpstr>Keep the Conversation Going!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Deck:</dc:title>
  <dc:creator>Cesar De La Vega</dc:creator>
  <cp:lastModifiedBy>Pfeffinger, Alana</cp:lastModifiedBy>
  <cp:revision>283</cp:revision>
  <dcterms:created xsi:type="dcterms:W3CDTF">2019-06-19T22:09:27Z</dcterms:created>
  <dcterms:modified xsi:type="dcterms:W3CDTF">2020-06-24T18:18:32Z</dcterms:modified>
</cp:coreProperties>
</file>